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402" r:id="rId4"/>
    <p:sldId id="403" r:id="rId5"/>
    <p:sldId id="404" r:id="rId6"/>
    <p:sldId id="260" r:id="rId7"/>
    <p:sldId id="406" r:id="rId8"/>
    <p:sldId id="407" r:id="rId9"/>
    <p:sldId id="401" r:id="rId10"/>
    <p:sldId id="393" r:id="rId11"/>
    <p:sldId id="411" r:id="rId12"/>
    <p:sldId id="408" r:id="rId13"/>
    <p:sldId id="409" r:id="rId14"/>
    <p:sldId id="410" r:id="rId15"/>
    <p:sldId id="405" r:id="rId16"/>
    <p:sldId id="394" r:id="rId17"/>
    <p:sldId id="413" r:id="rId18"/>
    <p:sldId id="399" r:id="rId19"/>
    <p:sldId id="400" r:id="rId20"/>
    <p:sldId id="395" r:id="rId21"/>
    <p:sldId id="398" r:id="rId22"/>
    <p:sldId id="397" r:id="rId23"/>
    <p:sldId id="396" r:id="rId24"/>
    <p:sldId id="261" r:id="rId25"/>
    <p:sldId id="414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86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07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66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1161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35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980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966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968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89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49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1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82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9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76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55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15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79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825D158-5BF5-40BC-ABB6-5741CCE3014C}" type="datetimeFigureOut">
              <a:rPr lang="it-IT" smtClean="0"/>
              <a:t>14/11/2022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DB6AAEF-ADDD-41C2-9D32-0F88A694E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785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51" y="3271272"/>
            <a:ext cx="4249409" cy="3416116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84341" y="2616515"/>
            <a:ext cx="5534664" cy="4024179"/>
          </a:xfrm>
          <a:prstGeom prst="rect">
            <a:avLst/>
          </a:prstGeom>
          <a:gradFill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gamma/>
                  <a:tint val="73725"/>
                  <a:invGamma/>
                </a:schemeClr>
              </a:gs>
            </a:gsLst>
            <a:lin ang="5400000" scaled="1"/>
          </a:gra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it-IT" altLang="it-IT" sz="1100" b="1" dirty="0" smtClean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algn="ctr" eaLnBrk="1" hangingPunct="1"/>
            <a:r>
              <a:rPr lang="it-IT" altLang="it-IT" sz="3200" b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CLUB </a:t>
            </a:r>
            <a:r>
              <a:rPr lang="it-IT" altLang="it-IT" sz="32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ALPINO ITALIANO</a:t>
            </a:r>
          </a:p>
          <a:p>
            <a:pPr algn="ctr" eaLnBrk="1" hangingPunct="1"/>
            <a:endParaRPr lang="it-IT" altLang="it-IT" sz="1400" b="1" dirty="0" smtClean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ctr" eaLnBrk="1" hangingPunct="1"/>
            <a:r>
              <a:rPr lang="it-IT" altLang="it-IT" sz="24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PROGETTO SCUOLA</a:t>
            </a:r>
            <a:endParaRPr lang="it-IT" altLang="it-IT" sz="2400" b="1" dirty="0">
              <a:solidFill>
                <a:srgbClr val="FFC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altLang="it-IT" sz="2000" b="1" dirty="0" smtClean="0">
                <a:solidFill>
                  <a:srgbClr val="92D050"/>
                </a:solidFill>
                <a:latin typeface="Baskerville Old Face" panose="02020602080505020303" pitchFamily="18" charset="0"/>
              </a:rPr>
              <a:t>55° Corso di Formazione</a:t>
            </a:r>
          </a:p>
          <a:p>
            <a:pPr algn="ctr"/>
            <a:endParaRPr lang="it-IT" altLang="it-IT" sz="1200" b="1" dirty="0" smtClean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ctr"/>
            <a:endParaRPr lang="it-IT" sz="2000" dirty="0" smtClean="0">
              <a:solidFill>
                <a:srgbClr val="FFC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“</a:t>
            </a:r>
            <a:r>
              <a:rPr lang="it-IT" sz="24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MAGNA GRAECIA DI CALABRIA”</a:t>
            </a:r>
            <a:r>
              <a:rPr lang="it-IT" sz="24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/>
            </a:r>
            <a:br>
              <a:rPr lang="it-IT" sz="24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</a:br>
            <a:r>
              <a:rPr lang="it-IT" sz="1600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Sybaris</a:t>
            </a:r>
            <a:r>
              <a:rPr lang="it-IT" sz="16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 – </a:t>
            </a:r>
            <a:r>
              <a:rPr lang="it-IT" sz="1600" dirty="0" err="1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Kroton</a:t>
            </a:r>
            <a:r>
              <a:rPr lang="it-IT" sz="16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: il </a:t>
            </a:r>
            <a:r>
              <a:rPr lang="it-IT" sz="16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cammino degli Dei</a:t>
            </a:r>
            <a:r>
              <a:rPr lang="it-IT" sz="16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/>
            </a:r>
            <a:br>
              <a:rPr lang="it-IT" sz="16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</a:br>
            <a:r>
              <a:rPr lang="it-IT" sz="16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Itinerario storico – archeologico e artistico</a:t>
            </a:r>
            <a:r>
              <a:rPr lang="it-IT" sz="1400" b="1" i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 </a:t>
            </a:r>
            <a:endParaRPr lang="it-IT" sz="1400" b="1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ctr"/>
            <a:endParaRPr lang="it-IT" b="1" dirty="0" smtClean="0">
              <a:solidFill>
                <a:srgbClr val="92D05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b="1" dirty="0" smtClean="0">
                <a:solidFill>
                  <a:srgbClr val="92D050"/>
                </a:solidFill>
                <a:latin typeface="Baskerville Old Face" panose="02020602080505020303" pitchFamily="18" charset="0"/>
              </a:rPr>
              <a:t>SIBARI</a:t>
            </a:r>
            <a:endParaRPr lang="it-IT" sz="1600" b="1" i="1" dirty="0" smtClean="0">
              <a:solidFill>
                <a:srgbClr val="92D05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050" dirty="0">
                <a:solidFill>
                  <a:srgbClr val="92D050"/>
                </a:solidFill>
                <a:latin typeface="Baskerville Old Face" panose="02020602080505020303" pitchFamily="18" charset="0"/>
              </a:rPr>
              <a:t> </a:t>
            </a:r>
          </a:p>
          <a:p>
            <a:pPr algn="ctr"/>
            <a:r>
              <a:rPr lang="it-IT" sz="1050" b="1" dirty="0">
                <a:solidFill>
                  <a:srgbClr val="92D050"/>
                </a:solidFill>
                <a:latin typeface="Baskerville Old Face" panose="02020602080505020303" pitchFamily="18" charset="0"/>
              </a:rPr>
              <a:t> </a:t>
            </a:r>
            <a:r>
              <a:rPr lang="it-IT" sz="1600" b="1" dirty="0" smtClean="0">
                <a:solidFill>
                  <a:srgbClr val="92D050"/>
                </a:solidFill>
                <a:latin typeface="Baskerville Old Face" panose="02020602080505020303" pitchFamily="18" charset="0"/>
              </a:rPr>
              <a:t> </a:t>
            </a:r>
            <a:r>
              <a:rPr lang="it-IT" sz="16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28 ottobre – 1 novembre 2022</a:t>
            </a:r>
            <a:r>
              <a:rPr lang="it-IT" sz="16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 </a:t>
            </a:r>
            <a:endParaRPr lang="it-IT" sz="1600" b="1" dirty="0" smtClean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926" y="58334"/>
            <a:ext cx="11688079" cy="243840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19" y="69668"/>
            <a:ext cx="10058400" cy="670365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102298" y="6511716"/>
            <a:ext cx="1773242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Massimino Mascolo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2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46" y="80332"/>
            <a:ext cx="10058400" cy="67056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088325" y="6524322"/>
            <a:ext cx="1773242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Massimino Mascolo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0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37" y="80612"/>
            <a:ext cx="10058400" cy="670771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205116" y="6526721"/>
            <a:ext cx="1773242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Massimino Mascolo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2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54" y="-8709"/>
            <a:ext cx="4572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840" y="0"/>
            <a:ext cx="4572000" cy="6858000"/>
          </a:xfrm>
          <a:prstGeom prst="rect">
            <a:avLst/>
          </a:prstGeom>
        </p:spPr>
      </p:pic>
      <p:sp useBgFill="1">
        <p:nvSpPr>
          <p:cNvPr id="4" name="Rettangolo 3"/>
          <p:cNvSpPr/>
          <p:nvPr/>
        </p:nvSpPr>
        <p:spPr>
          <a:xfrm>
            <a:off x="5378768" y="1420758"/>
            <a:ext cx="1370658" cy="40164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it-IT" sz="1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 ESSENCE" panose="02000000000000000000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55° corso </a:t>
            </a:r>
            <a:r>
              <a:rPr lang="it-IT" sz="1200" b="1" dirty="0">
                <a:solidFill>
                  <a:srgbClr val="FFC000"/>
                </a:solidFill>
                <a:latin typeface="Garamond" panose="02020404030301010803" pitchFamily="18" charset="0"/>
              </a:rPr>
              <a:t>nazionale di </a:t>
            </a:r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formazione</a:t>
            </a:r>
          </a:p>
          <a:p>
            <a:pPr algn="ctr"/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per </a:t>
            </a:r>
            <a:r>
              <a:rPr lang="it-IT" sz="1200" b="1" dirty="0">
                <a:solidFill>
                  <a:srgbClr val="FFC000"/>
                </a:solidFill>
                <a:latin typeface="Garamond" panose="02020404030301010803" pitchFamily="18" charset="0"/>
              </a:rPr>
              <a:t>insegnanti</a:t>
            </a:r>
            <a:endParaRPr lang="it-IT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pPr algn="ctr"/>
            <a:endParaRPr lang="it-IT" sz="1400" b="1" i="1" dirty="0" smtClean="0">
              <a:solidFill>
                <a:srgbClr val="92D050"/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sz="16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“MAGNA GRAECIA DI CALABRIA”</a:t>
            </a:r>
            <a:br>
              <a:rPr lang="it-IT" sz="1600" b="1" dirty="0">
                <a:solidFill>
                  <a:srgbClr val="FFC000"/>
                </a:solidFill>
                <a:latin typeface="Baskerville Old Face" panose="02020602080505020303" pitchFamily="18" charset="0"/>
              </a:rPr>
            </a:br>
            <a:endParaRPr lang="it-IT" sz="1600" b="1" dirty="0" smtClean="0">
              <a:solidFill>
                <a:srgbClr val="FFC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dirty="0" err="1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Sybaris</a:t>
            </a:r>
            <a:r>
              <a:rPr lang="it-IT" sz="11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– </a:t>
            </a:r>
            <a:r>
              <a:rPr lang="it-IT" sz="1100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Kroton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: </a:t>
            </a:r>
            <a:endParaRPr lang="it-IT" sz="1100" dirty="0" smtClean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il 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cammino degli Dei</a:t>
            </a:r>
            <a:b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</a:b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Itinerario storico – archeologico e artistico</a:t>
            </a:r>
            <a:r>
              <a:rPr lang="it-IT" sz="1050" b="1" i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 </a:t>
            </a:r>
            <a:endParaRPr lang="it-IT" sz="1050" b="1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200" b="1" i="1" dirty="0">
                <a:solidFill>
                  <a:srgbClr val="92D050"/>
                </a:solidFill>
              </a:rPr>
              <a:t> </a:t>
            </a:r>
            <a:endParaRPr lang="it-IT" sz="1200" b="1" dirty="0">
              <a:solidFill>
                <a:srgbClr val="92D050"/>
              </a:solidFill>
            </a:endParaRPr>
          </a:p>
          <a:p>
            <a:pPr algn="ctr"/>
            <a:r>
              <a:rPr lang="it-IT" sz="1400" b="1" dirty="0">
                <a:solidFill>
                  <a:srgbClr val="92D050"/>
                </a:solidFill>
                <a:latin typeface="Baskerville Old Face" panose="02020602080505020303" pitchFamily="18" charset="0"/>
              </a:rPr>
              <a:t>SIBARI </a:t>
            </a:r>
            <a:r>
              <a:rPr lang="it-IT" sz="900" dirty="0">
                <a:solidFill>
                  <a:srgbClr val="92D050"/>
                </a:solidFill>
              </a:rPr>
              <a:t> </a:t>
            </a:r>
          </a:p>
          <a:p>
            <a:pPr algn="ctr"/>
            <a:r>
              <a:rPr lang="it-IT" sz="900" b="1" dirty="0">
                <a:solidFill>
                  <a:srgbClr val="92D050"/>
                </a:solidFill>
              </a:rPr>
              <a:t> </a:t>
            </a:r>
            <a:r>
              <a:rPr lang="it-IT" sz="1200" b="1" dirty="0">
                <a:solidFill>
                  <a:srgbClr val="92D050"/>
                </a:solidFill>
              </a:rPr>
              <a:t> </a:t>
            </a:r>
            <a:endParaRPr lang="it-IT" sz="1200" b="1" dirty="0" smtClean="0">
              <a:solidFill>
                <a:srgbClr val="92D050"/>
              </a:solidFill>
            </a:endParaRPr>
          </a:p>
          <a:p>
            <a:pPr algn="ctr"/>
            <a:r>
              <a:rPr lang="it-IT" sz="11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28 </a:t>
            </a:r>
            <a:r>
              <a:rPr lang="it-IT" sz="11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ottobre – </a:t>
            </a:r>
            <a:endParaRPr lang="it-IT" sz="1100" b="1" dirty="0" smtClean="0">
              <a:solidFill>
                <a:srgbClr val="FFC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1 </a:t>
            </a:r>
            <a:r>
              <a:rPr lang="it-IT" sz="11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novembre 2022</a:t>
            </a:r>
            <a:endParaRPr lang="it-IT" sz="1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76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08" y="8709"/>
            <a:ext cx="4572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46" y="0"/>
            <a:ext cx="4572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204238" y="6533030"/>
            <a:ext cx="1773242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Massimino Mascolo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9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56" y="84908"/>
            <a:ext cx="10058400" cy="670342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105135" y="6526722"/>
            <a:ext cx="1773242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Massimino Mascolo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7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17" y="62914"/>
            <a:ext cx="10058400" cy="67056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262496" y="6506904"/>
            <a:ext cx="1773242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Massimino Mascolo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01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26" y="73577"/>
            <a:ext cx="10058400" cy="67056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116405" y="6517567"/>
            <a:ext cx="1773242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Massimino Mascolo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69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62" y="0"/>
            <a:ext cx="4577456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730" y="0"/>
            <a:ext cx="4546438" cy="6858000"/>
          </a:xfrm>
          <a:prstGeom prst="rect">
            <a:avLst/>
          </a:prstGeom>
        </p:spPr>
      </p:pic>
      <p:sp useBgFill="1">
        <p:nvSpPr>
          <p:cNvPr id="4" name="Rettangolo 3"/>
          <p:cNvSpPr/>
          <p:nvPr/>
        </p:nvSpPr>
        <p:spPr>
          <a:xfrm>
            <a:off x="5246745" y="1420758"/>
            <a:ext cx="1370658" cy="40164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it-IT" sz="1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 ESSENCE" panose="02000000000000000000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55° corso </a:t>
            </a:r>
            <a:r>
              <a:rPr lang="it-IT" sz="1200" b="1" dirty="0">
                <a:solidFill>
                  <a:srgbClr val="FFC000"/>
                </a:solidFill>
                <a:latin typeface="Garamond" panose="02020404030301010803" pitchFamily="18" charset="0"/>
              </a:rPr>
              <a:t>nazionale di </a:t>
            </a:r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formazione</a:t>
            </a:r>
          </a:p>
          <a:p>
            <a:pPr algn="ctr"/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per </a:t>
            </a:r>
            <a:r>
              <a:rPr lang="it-IT" sz="1200" b="1" dirty="0">
                <a:solidFill>
                  <a:srgbClr val="FFC000"/>
                </a:solidFill>
                <a:latin typeface="Garamond" panose="02020404030301010803" pitchFamily="18" charset="0"/>
              </a:rPr>
              <a:t>insegnanti</a:t>
            </a:r>
            <a:endParaRPr lang="it-IT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pPr algn="ctr"/>
            <a:endParaRPr lang="it-IT" sz="1400" b="1" i="1" dirty="0" smtClean="0">
              <a:solidFill>
                <a:srgbClr val="92D050"/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sz="16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“MAGNA GRAECIA DI CALABRIA”</a:t>
            </a:r>
            <a:br>
              <a:rPr lang="it-IT" sz="1600" b="1" dirty="0">
                <a:solidFill>
                  <a:srgbClr val="FFC000"/>
                </a:solidFill>
                <a:latin typeface="Baskerville Old Face" panose="02020602080505020303" pitchFamily="18" charset="0"/>
              </a:rPr>
            </a:br>
            <a:endParaRPr lang="it-IT" sz="1600" b="1" dirty="0" smtClean="0">
              <a:solidFill>
                <a:srgbClr val="FFC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dirty="0" err="1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Sybaris</a:t>
            </a:r>
            <a:r>
              <a:rPr lang="it-IT" sz="11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– </a:t>
            </a:r>
            <a:r>
              <a:rPr lang="it-IT" sz="1100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Kroton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: </a:t>
            </a:r>
            <a:endParaRPr lang="it-IT" sz="1100" dirty="0" smtClean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il 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cammino degli Dei</a:t>
            </a:r>
            <a:b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</a:b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Itinerario storico – archeologico e artistico</a:t>
            </a:r>
            <a:r>
              <a:rPr lang="it-IT" sz="1050" b="1" i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 </a:t>
            </a:r>
            <a:endParaRPr lang="it-IT" sz="1050" b="1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200" b="1" i="1" dirty="0">
                <a:solidFill>
                  <a:srgbClr val="92D050"/>
                </a:solidFill>
              </a:rPr>
              <a:t> </a:t>
            </a:r>
            <a:endParaRPr lang="it-IT" sz="1200" b="1" dirty="0">
              <a:solidFill>
                <a:srgbClr val="92D050"/>
              </a:solidFill>
            </a:endParaRPr>
          </a:p>
          <a:p>
            <a:pPr algn="ctr"/>
            <a:r>
              <a:rPr lang="it-IT" sz="1400" b="1" dirty="0">
                <a:solidFill>
                  <a:srgbClr val="92D050"/>
                </a:solidFill>
                <a:latin typeface="Baskerville Old Face" panose="02020602080505020303" pitchFamily="18" charset="0"/>
              </a:rPr>
              <a:t>SIBARI </a:t>
            </a:r>
            <a:r>
              <a:rPr lang="it-IT" sz="900" dirty="0">
                <a:solidFill>
                  <a:srgbClr val="92D050"/>
                </a:solidFill>
              </a:rPr>
              <a:t> </a:t>
            </a:r>
          </a:p>
          <a:p>
            <a:pPr algn="ctr"/>
            <a:r>
              <a:rPr lang="it-IT" sz="900" b="1" dirty="0">
                <a:solidFill>
                  <a:srgbClr val="92D050"/>
                </a:solidFill>
              </a:rPr>
              <a:t> </a:t>
            </a:r>
            <a:r>
              <a:rPr lang="it-IT" sz="1200" b="1" dirty="0">
                <a:solidFill>
                  <a:srgbClr val="92D050"/>
                </a:solidFill>
              </a:rPr>
              <a:t> </a:t>
            </a:r>
            <a:endParaRPr lang="it-IT" sz="1200" b="1" dirty="0" smtClean="0">
              <a:solidFill>
                <a:srgbClr val="92D050"/>
              </a:solidFill>
            </a:endParaRPr>
          </a:p>
          <a:p>
            <a:pPr algn="ctr"/>
            <a:r>
              <a:rPr lang="it-IT" sz="11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28 </a:t>
            </a:r>
            <a:r>
              <a:rPr lang="it-IT" sz="11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ottobre – </a:t>
            </a:r>
            <a:endParaRPr lang="it-IT" sz="1100" b="1" dirty="0" smtClean="0">
              <a:solidFill>
                <a:srgbClr val="FFC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1 </a:t>
            </a:r>
            <a:r>
              <a:rPr lang="it-IT" sz="11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novembre 2022</a:t>
            </a:r>
            <a:endParaRPr lang="it-IT" sz="1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30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90" y="0"/>
            <a:ext cx="4573482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953" y="0"/>
            <a:ext cx="4573304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265072" y="6596390"/>
            <a:ext cx="1773242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Massimino Mascolo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7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92" y="89040"/>
            <a:ext cx="10058400" cy="67056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236371" y="6533030"/>
            <a:ext cx="1773242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Massimino Mascolo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94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751" y="80331"/>
            <a:ext cx="10058400" cy="67056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297330" y="6524321"/>
            <a:ext cx="1773242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Massimino Mascolo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71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617" y="0"/>
            <a:ext cx="4572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31" y="0"/>
            <a:ext cx="4572000" cy="6858000"/>
          </a:xfrm>
          <a:prstGeom prst="rect">
            <a:avLst/>
          </a:prstGeom>
        </p:spPr>
      </p:pic>
      <p:sp useBgFill="1">
        <p:nvSpPr>
          <p:cNvPr id="4" name="Rettangolo 3"/>
          <p:cNvSpPr/>
          <p:nvPr/>
        </p:nvSpPr>
        <p:spPr>
          <a:xfrm>
            <a:off x="5246745" y="1420758"/>
            <a:ext cx="1370658" cy="40164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it-IT" sz="1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 ESSENCE" panose="02000000000000000000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55° corso </a:t>
            </a:r>
            <a:r>
              <a:rPr lang="it-IT" sz="1200" b="1" dirty="0">
                <a:solidFill>
                  <a:srgbClr val="FFC000"/>
                </a:solidFill>
                <a:latin typeface="Garamond" panose="02020404030301010803" pitchFamily="18" charset="0"/>
              </a:rPr>
              <a:t>nazionale di </a:t>
            </a:r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formazione</a:t>
            </a:r>
          </a:p>
          <a:p>
            <a:pPr algn="ctr"/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per </a:t>
            </a:r>
            <a:r>
              <a:rPr lang="it-IT" sz="1200" b="1" dirty="0">
                <a:solidFill>
                  <a:srgbClr val="FFC000"/>
                </a:solidFill>
                <a:latin typeface="Garamond" panose="02020404030301010803" pitchFamily="18" charset="0"/>
              </a:rPr>
              <a:t>insegnanti</a:t>
            </a:r>
            <a:endParaRPr lang="it-IT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pPr algn="ctr"/>
            <a:endParaRPr lang="it-IT" sz="1400" b="1" i="1" dirty="0" smtClean="0">
              <a:solidFill>
                <a:srgbClr val="92D050"/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sz="16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“MAGNA GRAECIA DI CALABRIA”</a:t>
            </a:r>
            <a:br>
              <a:rPr lang="it-IT" sz="1600" b="1" dirty="0">
                <a:solidFill>
                  <a:srgbClr val="FFC000"/>
                </a:solidFill>
                <a:latin typeface="Baskerville Old Face" panose="02020602080505020303" pitchFamily="18" charset="0"/>
              </a:rPr>
            </a:br>
            <a:endParaRPr lang="it-IT" sz="1600" b="1" dirty="0" smtClean="0">
              <a:solidFill>
                <a:srgbClr val="FFC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dirty="0" err="1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Sybaris</a:t>
            </a:r>
            <a:r>
              <a:rPr lang="it-IT" sz="11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– </a:t>
            </a:r>
            <a:r>
              <a:rPr lang="it-IT" sz="1100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Kroton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: </a:t>
            </a:r>
            <a:endParaRPr lang="it-IT" sz="1100" dirty="0" smtClean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il 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cammino degli Dei</a:t>
            </a:r>
            <a:b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</a:b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Itinerario storico – archeologico e artistico</a:t>
            </a:r>
            <a:r>
              <a:rPr lang="it-IT" sz="1050" b="1" i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 </a:t>
            </a:r>
            <a:endParaRPr lang="it-IT" sz="1050" b="1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200" b="1" i="1" dirty="0">
                <a:solidFill>
                  <a:srgbClr val="92D050"/>
                </a:solidFill>
              </a:rPr>
              <a:t> </a:t>
            </a:r>
            <a:endParaRPr lang="it-IT" sz="1200" b="1" dirty="0">
              <a:solidFill>
                <a:srgbClr val="92D050"/>
              </a:solidFill>
            </a:endParaRPr>
          </a:p>
          <a:p>
            <a:pPr algn="ctr"/>
            <a:r>
              <a:rPr lang="it-IT" sz="1400" b="1" dirty="0">
                <a:solidFill>
                  <a:srgbClr val="92D050"/>
                </a:solidFill>
                <a:latin typeface="Baskerville Old Face" panose="02020602080505020303" pitchFamily="18" charset="0"/>
              </a:rPr>
              <a:t>SIBARI </a:t>
            </a:r>
            <a:r>
              <a:rPr lang="it-IT" sz="900" dirty="0">
                <a:solidFill>
                  <a:srgbClr val="92D050"/>
                </a:solidFill>
              </a:rPr>
              <a:t> </a:t>
            </a:r>
          </a:p>
          <a:p>
            <a:pPr algn="ctr"/>
            <a:r>
              <a:rPr lang="it-IT" sz="900" b="1" dirty="0">
                <a:solidFill>
                  <a:srgbClr val="92D050"/>
                </a:solidFill>
              </a:rPr>
              <a:t> </a:t>
            </a:r>
            <a:r>
              <a:rPr lang="it-IT" sz="1200" b="1" dirty="0">
                <a:solidFill>
                  <a:srgbClr val="92D050"/>
                </a:solidFill>
              </a:rPr>
              <a:t> </a:t>
            </a:r>
            <a:endParaRPr lang="it-IT" sz="1200" b="1" dirty="0" smtClean="0">
              <a:solidFill>
                <a:srgbClr val="92D050"/>
              </a:solidFill>
            </a:endParaRPr>
          </a:p>
          <a:p>
            <a:pPr algn="ctr"/>
            <a:r>
              <a:rPr lang="it-IT" sz="11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28 </a:t>
            </a:r>
            <a:r>
              <a:rPr lang="it-IT" sz="11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ottobre – </a:t>
            </a:r>
            <a:endParaRPr lang="it-IT" sz="1100" b="1" dirty="0" smtClean="0">
              <a:solidFill>
                <a:srgbClr val="FFC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1 </a:t>
            </a:r>
            <a:r>
              <a:rPr lang="it-IT" sz="11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novembre 2022</a:t>
            </a:r>
            <a:endParaRPr lang="it-IT" sz="1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72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409" y="0"/>
            <a:ext cx="4573365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09" y="0"/>
            <a:ext cx="4572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204238" y="6533030"/>
            <a:ext cx="1773242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Massimino Mascolo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84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229" y="71623"/>
            <a:ext cx="10058400" cy="671013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300808" y="6520149"/>
            <a:ext cx="1773242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Massimino Mascolo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67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tangolo 3"/>
          <p:cNvSpPr/>
          <p:nvPr/>
        </p:nvSpPr>
        <p:spPr>
          <a:xfrm>
            <a:off x="5246745" y="1420758"/>
            <a:ext cx="1370658" cy="40164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it-IT" sz="1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 ESSENCE" panose="02000000000000000000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55° corso </a:t>
            </a:r>
            <a:r>
              <a:rPr lang="it-IT" sz="1200" b="1" dirty="0">
                <a:solidFill>
                  <a:srgbClr val="FFC000"/>
                </a:solidFill>
                <a:latin typeface="Garamond" panose="02020404030301010803" pitchFamily="18" charset="0"/>
              </a:rPr>
              <a:t>nazionale di </a:t>
            </a:r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formazione</a:t>
            </a:r>
          </a:p>
          <a:p>
            <a:pPr algn="ctr"/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per </a:t>
            </a:r>
            <a:r>
              <a:rPr lang="it-IT" sz="1200" b="1" dirty="0">
                <a:solidFill>
                  <a:srgbClr val="FFC000"/>
                </a:solidFill>
                <a:latin typeface="Garamond" panose="02020404030301010803" pitchFamily="18" charset="0"/>
              </a:rPr>
              <a:t>insegnanti</a:t>
            </a:r>
            <a:endParaRPr lang="it-IT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pPr algn="ctr"/>
            <a:endParaRPr lang="it-IT" sz="1400" b="1" i="1" dirty="0" smtClean="0">
              <a:solidFill>
                <a:srgbClr val="92D050"/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sz="16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“MAGNA GRAECIA DI CALABRIA”</a:t>
            </a:r>
            <a:br>
              <a:rPr lang="it-IT" sz="1600" b="1" dirty="0">
                <a:solidFill>
                  <a:srgbClr val="FFC000"/>
                </a:solidFill>
                <a:latin typeface="Baskerville Old Face" panose="02020602080505020303" pitchFamily="18" charset="0"/>
              </a:rPr>
            </a:br>
            <a:endParaRPr lang="it-IT" sz="1600" b="1" dirty="0" smtClean="0">
              <a:solidFill>
                <a:srgbClr val="FFC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dirty="0" err="1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Sybaris</a:t>
            </a:r>
            <a:r>
              <a:rPr lang="it-IT" sz="11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– </a:t>
            </a:r>
            <a:r>
              <a:rPr lang="it-IT" sz="1100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Kroton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: </a:t>
            </a:r>
            <a:endParaRPr lang="it-IT" sz="1100" dirty="0" smtClean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il 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cammino degli Dei</a:t>
            </a:r>
            <a:b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</a:b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Itinerario storico – archeologico e artistico</a:t>
            </a:r>
            <a:r>
              <a:rPr lang="it-IT" sz="1050" b="1" i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 </a:t>
            </a:r>
            <a:endParaRPr lang="it-IT" sz="1050" b="1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200" b="1" i="1" dirty="0">
                <a:solidFill>
                  <a:srgbClr val="92D050"/>
                </a:solidFill>
              </a:rPr>
              <a:t> </a:t>
            </a:r>
            <a:endParaRPr lang="it-IT" sz="1200" b="1" dirty="0">
              <a:solidFill>
                <a:srgbClr val="92D050"/>
              </a:solidFill>
            </a:endParaRPr>
          </a:p>
          <a:p>
            <a:pPr algn="ctr"/>
            <a:r>
              <a:rPr lang="it-IT" sz="1400" b="1" dirty="0">
                <a:solidFill>
                  <a:srgbClr val="92D050"/>
                </a:solidFill>
                <a:latin typeface="Baskerville Old Face" panose="02020602080505020303" pitchFamily="18" charset="0"/>
              </a:rPr>
              <a:t>SIBARI </a:t>
            </a:r>
            <a:r>
              <a:rPr lang="it-IT" sz="900" dirty="0">
                <a:solidFill>
                  <a:srgbClr val="92D050"/>
                </a:solidFill>
              </a:rPr>
              <a:t> </a:t>
            </a:r>
          </a:p>
          <a:p>
            <a:pPr algn="ctr"/>
            <a:r>
              <a:rPr lang="it-IT" sz="900" b="1" dirty="0">
                <a:solidFill>
                  <a:srgbClr val="92D050"/>
                </a:solidFill>
              </a:rPr>
              <a:t> </a:t>
            </a:r>
            <a:r>
              <a:rPr lang="it-IT" sz="1200" b="1" dirty="0">
                <a:solidFill>
                  <a:srgbClr val="92D050"/>
                </a:solidFill>
              </a:rPr>
              <a:t> </a:t>
            </a:r>
            <a:endParaRPr lang="it-IT" sz="1200" b="1" dirty="0" smtClean="0">
              <a:solidFill>
                <a:srgbClr val="92D050"/>
              </a:solidFill>
            </a:endParaRPr>
          </a:p>
          <a:p>
            <a:pPr algn="ctr"/>
            <a:r>
              <a:rPr lang="it-IT" sz="11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28 </a:t>
            </a:r>
            <a:r>
              <a:rPr lang="it-IT" sz="11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ottobre – </a:t>
            </a:r>
            <a:endParaRPr lang="it-IT" sz="1100" b="1" dirty="0" smtClean="0">
              <a:solidFill>
                <a:srgbClr val="FFC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1 </a:t>
            </a:r>
            <a:r>
              <a:rPr lang="it-IT" sz="11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novembre 2022</a:t>
            </a:r>
            <a:endParaRPr lang="it-IT" sz="1000" b="1" dirty="0">
              <a:solidFill>
                <a:srgbClr val="FFC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84" y="0"/>
            <a:ext cx="4576447" cy="685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617" y="0"/>
            <a:ext cx="4576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0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15" y="78376"/>
            <a:ext cx="11445042" cy="664450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279399" y="6461273"/>
            <a:ext cx="1683474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Rosalba De Biasio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2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265" y="0"/>
            <a:ext cx="4561217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71" y="0"/>
            <a:ext cx="4568578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226236" y="6524322"/>
            <a:ext cx="1773242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Massimino Mascolo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584" y="0"/>
            <a:ext cx="4574899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33" y="0"/>
            <a:ext cx="4582773" cy="6858000"/>
          </a:xfrm>
          <a:prstGeom prst="rect">
            <a:avLst/>
          </a:prstGeom>
        </p:spPr>
      </p:pic>
      <p:sp useBgFill="1">
        <p:nvSpPr>
          <p:cNvPr id="4" name="Rettangolo 3"/>
          <p:cNvSpPr/>
          <p:nvPr/>
        </p:nvSpPr>
        <p:spPr>
          <a:xfrm>
            <a:off x="5246745" y="1420758"/>
            <a:ext cx="1370658" cy="40164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it-IT" sz="1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 ESSENCE" panose="02000000000000000000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55° corso </a:t>
            </a:r>
            <a:r>
              <a:rPr lang="it-IT" sz="1200" b="1" dirty="0">
                <a:solidFill>
                  <a:srgbClr val="FFC000"/>
                </a:solidFill>
                <a:latin typeface="Garamond" panose="02020404030301010803" pitchFamily="18" charset="0"/>
              </a:rPr>
              <a:t>nazionale di </a:t>
            </a:r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formazione</a:t>
            </a:r>
          </a:p>
          <a:p>
            <a:pPr algn="ctr"/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per </a:t>
            </a:r>
            <a:r>
              <a:rPr lang="it-IT" sz="1200" b="1" dirty="0">
                <a:solidFill>
                  <a:srgbClr val="FFC000"/>
                </a:solidFill>
                <a:latin typeface="Garamond" panose="02020404030301010803" pitchFamily="18" charset="0"/>
              </a:rPr>
              <a:t>insegnanti</a:t>
            </a:r>
            <a:endParaRPr lang="it-IT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pPr algn="ctr"/>
            <a:endParaRPr lang="it-IT" sz="1400" b="1" i="1" dirty="0" smtClean="0">
              <a:solidFill>
                <a:srgbClr val="92D050"/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sz="16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“MAGNA GRAECIA DI CALABRIA”</a:t>
            </a:r>
            <a:br>
              <a:rPr lang="it-IT" sz="1600" b="1" dirty="0">
                <a:solidFill>
                  <a:srgbClr val="FFC000"/>
                </a:solidFill>
                <a:latin typeface="Baskerville Old Face" panose="02020602080505020303" pitchFamily="18" charset="0"/>
              </a:rPr>
            </a:br>
            <a:endParaRPr lang="it-IT" sz="1600" b="1" dirty="0" smtClean="0">
              <a:solidFill>
                <a:srgbClr val="FFC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dirty="0" err="1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Sybaris</a:t>
            </a:r>
            <a:r>
              <a:rPr lang="it-IT" sz="11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– </a:t>
            </a:r>
            <a:r>
              <a:rPr lang="it-IT" sz="1100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Kroton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: </a:t>
            </a:r>
            <a:endParaRPr lang="it-IT" sz="1100" dirty="0" smtClean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il 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cammino degli Dei</a:t>
            </a:r>
            <a:b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</a:b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Itinerario storico – archeologico e artistico</a:t>
            </a:r>
            <a:r>
              <a:rPr lang="it-IT" sz="1050" b="1" i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 </a:t>
            </a:r>
            <a:endParaRPr lang="it-IT" sz="1050" b="1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200" b="1" i="1" dirty="0">
                <a:solidFill>
                  <a:srgbClr val="92D050"/>
                </a:solidFill>
              </a:rPr>
              <a:t> </a:t>
            </a:r>
            <a:endParaRPr lang="it-IT" sz="1200" b="1" dirty="0">
              <a:solidFill>
                <a:srgbClr val="92D050"/>
              </a:solidFill>
            </a:endParaRPr>
          </a:p>
          <a:p>
            <a:pPr algn="ctr"/>
            <a:r>
              <a:rPr lang="it-IT" sz="1400" b="1" dirty="0">
                <a:solidFill>
                  <a:srgbClr val="92D050"/>
                </a:solidFill>
                <a:latin typeface="Baskerville Old Face" panose="02020602080505020303" pitchFamily="18" charset="0"/>
              </a:rPr>
              <a:t>SIBARI </a:t>
            </a:r>
            <a:r>
              <a:rPr lang="it-IT" sz="900" dirty="0">
                <a:solidFill>
                  <a:srgbClr val="92D050"/>
                </a:solidFill>
              </a:rPr>
              <a:t> </a:t>
            </a:r>
          </a:p>
          <a:p>
            <a:pPr algn="ctr"/>
            <a:r>
              <a:rPr lang="it-IT" sz="900" b="1" dirty="0">
                <a:solidFill>
                  <a:srgbClr val="92D050"/>
                </a:solidFill>
              </a:rPr>
              <a:t> </a:t>
            </a:r>
            <a:r>
              <a:rPr lang="it-IT" sz="1200" b="1" dirty="0">
                <a:solidFill>
                  <a:srgbClr val="92D050"/>
                </a:solidFill>
              </a:rPr>
              <a:t> </a:t>
            </a:r>
            <a:endParaRPr lang="it-IT" sz="1200" b="1" dirty="0" smtClean="0">
              <a:solidFill>
                <a:srgbClr val="92D050"/>
              </a:solidFill>
            </a:endParaRPr>
          </a:p>
          <a:p>
            <a:pPr algn="ctr"/>
            <a:r>
              <a:rPr lang="it-IT" sz="11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28 </a:t>
            </a:r>
            <a:r>
              <a:rPr lang="it-IT" sz="11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ottobre – </a:t>
            </a:r>
            <a:endParaRPr lang="it-IT" sz="1100" b="1" dirty="0" smtClean="0">
              <a:solidFill>
                <a:srgbClr val="FFC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1 </a:t>
            </a:r>
            <a:r>
              <a:rPr lang="it-IT" sz="11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novembre 2022</a:t>
            </a:r>
            <a:endParaRPr lang="it-IT" sz="1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6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405" y="0"/>
            <a:ext cx="4572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08" y="0"/>
            <a:ext cx="4577522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413096" y="6533030"/>
            <a:ext cx="1773242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Massimino Mascolo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3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15" y="87098"/>
            <a:ext cx="10058400" cy="670754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236371" y="6533030"/>
            <a:ext cx="1773242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Massimino Mascolo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554" y="0"/>
            <a:ext cx="4569143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00" y="0"/>
            <a:ext cx="4579633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204238" y="6533030"/>
            <a:ext cx="1773242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Massimino Mascolo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280" y="0"/>
            <a:ext cx="4572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68" y="0"/>
            <a:ext cx="4572000" cy="6858000"/>
          </a:xfrm>
          <a:prstGeom prst="rect">
            <a:avLst/>
          </a:prstGeom>
        </p:spPr>
      </p:pic>
      <p:sp useBgFill="1">
        <p:nvSpPr>
          <p:cNvPr id="4" name="Rettangolo 3"/>
          <p:cNvSpPr/>
          <p:nvPr/>
        </p:nvSpPr>
        <p:spPr>
          <a:xfrm>
            <a:off x="5246745" y="1420758"/>
            <a:ext cx="1370658" cy="40164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it-IT" sz="1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 ESSENCE" panose="02000000000000000000" pitchFamily="2" charset="0"/>
              <a:ea typeface="Times New Roman" panose="02020603050405020304" pitchFamily="18" charset="0"/>
            </a:endParaRPr>
          </a:p>
          <a:p>
            <a:pPr algn="ctr"/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55° corso </a:t>
            </a:r>
            <a:r>
              <a:rPr lang="it-IT" sz="1200" b="1" dirty="0">
                <a:solidFill>
                  <a:srgbClr val="FFC000"/>
                </a:solidFill>
                <a:latin typeface="Garamond" panose="02020404030301010803" pitchFamily="18" charset="0"/>
              </a:rPr>
              <a:t>nazionale di </a:t>
            </a:r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formazione</a:t>
            </a:r>
          </a:p>
          <a:p>
            <a:pPr algn="ctr"/>
            <a:r>
              <a:rPr lang="it-IT" sz="12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per </a:t>
            </a:r>
            <a:r>
              <a:rPr lang="it-IT" sz="1200" b="1" dirty="0">
                <a:solidFill>
                  <a:srgbClr val="FFC000"/>
                </a:solidFill>
                <a:latin typeface="Garamond" panose="02020404030301010803" pitchFamily="18" charset="0"/>
              </a:rPr>
              <a:t>insegnanti</a:t>
            </a:r>
            <a:endParaRPr lang="it-IT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pPr algn="ctr"/>
            <a:endParaRPr lang="it-IT" sz="1400" b="1" i="1" dirty="0" smtClean="0">
              <a:solidFill>
                <a:srgbClr val="92D050"/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sz="16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“MAGNA GRAECIA DI CALABRIA”</a:t>
            </a:r>
            <a:br>
              <a:rPr lang="it-IT" sz="1600" b="1" dirty="0">
                <a:solidFill>
                  <a:srgbClr val="FFC000"/>
                </a:solidFill>
                <a:latin typeface="Baskerville Old Face" panose="02020602080505020303" pitchFamily="18" charset="0"/>
              </a:rPr>
            </a:br>
            <a:endParaRPr lang="it-IT" sz="1600" b="1" dirty="0" smtClean="0">
              <a:solidFill>
                <a:srgbClr val="FFC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dirty="0" err="1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Sybaris</a:t>
            </a:r>
            <a:r>
              <a:rPr lang="it-IT" sz="11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– </a:t>
            </a:r>
            <a:r>
              <a:rPr lang="it-IT" sz="1100" dirty="0" err="1">
                <a:solidFill>
                  <a:srgbClr val="FFFF00"/>
                </a:solidFill>
                <a:latin typeface="Baskerville Old Face" panose="02020602080505020303" pitchFamily="18" charset="0"/>
              </a:rPr>
              <a:t>Kroton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: </a:t>
            </a:r>
            <a:endParaRPr lang="it-IT" sz="1100" dirty="0" smtClean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il </a:t>
            </a: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cammino degli Dei</a:t>
            </a:r>
            <a:b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</a:br>
            <a:r>
              <a:rPr lang="it-IT" sz="11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Itinerario storico – archeologico e artistico</a:t>
            </a:r>
            <a:r>
              <a:rPr lang="it-IT" sz="1050" b="1" i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 </a:t>
            </a:r>
            <a:endParaRPr lang="it-IT" sz="1050" b="1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200" b="1" i="1" dirty="0">
                <a:solidFill>
                  <a:srgbClr val="92D050"/>
                </a:solidFill>
              </a:rPr>
              <a:t> </a:t>
            </a:r>
            <a:endParaRPr lang="it-IT" sz="1200" b="1" dirty="0">
              <a:solidFill>
                <a:srgbClr val="92D050"/>
              </a:solidFill>
            </a:endParaRPr>
          </a:p>
          <a:p>
            <a:pPr algn="ctr"/>
            <a:r>
              <a:rPr lang="it-IT" sz="1400" b="1" dirty="0">
                <a:solidFill>
                  <a:srgbClr val="92D050"/>
                </a:solidFill>
                <a:latin typeface="Baskerville Old Face" panose="02020602080505020303" pitchFamily="18" charset="0"/>
              </a:rPr>
              <a:t>SIBARI </a:t>
            </a:r>
            <a:r>
              <a:rPr lang="it-IT" sz="900" dirty="0">
                <a:solidFill>
                  <a:srgbClr val="92D050"/>
                </a:solidFill>
              </a:rPr>
              <a:t> </a:t>
            </a:r>
          </a:p>
          <a:p>
            <a:pPr algn="ctr"/>
            <a:r>
              <a:rPr lang="it-IT" sz="900" b="1" dirty="0">
                <a:solidFill>
                  <a:srgbClr val="92D050"/>
                </a:solidFill>
              </a:rPr>
              <a:t> </a:t>
            </a:r>
            <a:r>
              <a:rPr lang="it-IT" sz="1200" b="1" dirty="0">
                <a:solidFill>
                  <a:srgbClr val="92D050"/>
                </a:solidFill>
              </a:rPr>
              <a:t> </a:t>
            </a:r>
            <a:endParaRPr lang="it-IT" sz="1200" b="1" dirty="0" smtClean="0">
              <a:solidFill>
                <a:srgbClr val="92D050"/>
              </a:solidFill>
            </a:endParaRPr>
          </a:p>
          <a:p>
            <a:pPr algn="ctr"/>
            <a:r>
              <a:rPr lang="it-IT" sz="11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28 </a:t>
            </a:r>
            <a:r>
              <a:rPr lang="it-IT" sz="11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ottobre – </a:t>
            </a:r>
            <a:endParaRPr lang="it-IT" sz="1100" b="1" dirty="0" smtClean="0">
              <a:solidFill>
                <a:srgbClr val="FFC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it-IT" sz="1100" b="1" dirty="0" smtClean="0">
                <a:solidFill>
                  <a:srgbClr val="FFC000"/>
                </a:solidFill>
                <a:latin typeface="Baskerville Old Face" panose="02020602080505020303" pitchFamily="18" charset="0"/>
              </a:rPr>
              <a:t>1 </a:t>
            </a:r>
            <a:r>
              <a:rPr lang="it-IT" sz="11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novembre 2022</a:t>
            </a:r>
            <a:endParaRPr lang="it-IT" sz="1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4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378" y="0"/>
            <a:ext cx="4569539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97" y="0"/>
            <a:ext cx="4572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204238" y="6533030"/>
            <a:ext cx="1773242" cy="2616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smtClean="0">
                <a:solidFill>
                  <a:schemeClr val="bg1"/>
                </a:solidFill>
              </a:rPr>
              <a:t>Photo by Massimino Mascolo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02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Ardesia</Template>
  <TotalTime>247</TotalTime>
  <Words>173</Words>
  <Application>Microsoft Office PowerPoint</Application>
  <PresentationFormat>Widescreen</PresentationFormat>
  <Paragraphs>102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AR ESSENCE</vt:lpstr>
      <vt:lpstr>Baskerville Old Face</vt:lpstr>
      <vt:lpstr>Calisto MT</vt:lpstr>
      <vt:lpstr>Garamond</vt:lpstr>
      <vt:lpstr>Times New Roman</vt:lpstr>
      <vt:lpstr>Trebuchet MS</vt:lpstr>
      <vt:lpstr>Wingdings 2</vt:lpstr>
      <vt:lpstr>Ardesia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carrer</dc:creator>
  <cp:lastModifiedBy>francesco carrer</cp:lastModifiedBy>
  <cp:revision>29</cp:revision>
  <dcterms:created xsi:type="dcterms:W3CDTF">2022-11-04T15:21:39Z</dcterms:created>
  <dcterms:modified xsi:type="dcterms:W3CDTF">2022-11-14T10:28:36Z</dcterms:modified>
</cp:coreProperties>
</file>