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8"/>
  </p:notesMasterIdLst>
  <p:sldIdLst>
    <p:sldId id="257" r:id="rId2"/>
    <p:sldId id="395" r:id="rId3"/>
    <p:sldId id="389" r:id="rId4"/>
    <p:sldId id="261" r:id="rId5"/>
    <p:sldId id="263" r:id="rId6"/>
    <p:sldId id="323" r:id="rId7"/>
    <p:sldId id="264" r:id="rId8"/>
    <p:sldId id="265" r:id="rId9"/>
    <p:sldId id="266" r:id="rId10"/>
    <p:sldId id="400" r:id="rId11"/>
    <p:sldId id="320" r:id="rId12"/>
    <p:sldId id="392" r:id="rId13"/>
    <p:sldId id="368" r:id="rId14"/>
    <p:sldId id="390" r:id="rId15"/>
    <p:sldId id="369" r:id="rId16"/>
    <p:sldId id="371" r:id="rId17"/>
    <p:sldId id="382" r:id="rId18"/>
    <p:sldId id="372" r:id="rId19"/>
    <p:sldId id="383" r:id="rId20"/>
    <p:sldId id="373" r:id="rId21"/>
    <p:sldId id="394" r:id="rId22"/>
    <p:sldId id="384" r:id="rId23"/>
    <p:sldId id="385" r:id="rId24"/>
    <p:sldId id="396" r:id="rId25"/>
    <p:sldId id="388" r:id="rId26"/>
    <p:sldId id="386" r:id="rId27"/>
    <p:sldId id="295" r:id="rId28"/>
    <p:sldId id="335" r:id="rId29"/>
    <p:sldId id="397" r:id="rId30"/>
    <p:sldId id="398" r:id="rId31"/>
    <p:sldId id="332" r:id="rId32"/>
    <p:sldId id="298" r:id="rId33"/>
    <p:sldId id="330" r:id="rId34"/>
    <p:sldId id="299" r:id="rId35"/>
    <p:sldId id="300" r:id="rId36"/>
    <p:sldId id="301" r:id="rId3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4D22EA"/>
    <a:srgbClr val="CCFF33"/>
    <a:srgbClr val="7F7F7F"/>
    <a:srgbClr val="4D4D4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0" autoAdjust="0"/>
    <p:restoredTop sz="86397" autoAdjust="0"/>
  </p:normalViewPr>
  <p:slideViewPr>
    <p:cSldViewPr>
      <p:cViewPr varScale="1">
        <p:scale>
          <a:sx n="91" d="100"/>
          <a:sy n="91" d="100"/>
        </p:scale>
        <p:origin x="-414" y="-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19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-12942"/>
    </p:cViewPr>
  </p:sorterViewPr>
  <p:notesViewPr>
    <p:cSldViewPr>
      <p:cViewPr varScale="1">
        <p:scale>
          <a:sx n="41" d="100"/>
          <a:sy n="41" d="100"/>
        </p:scale>
        <p:origin x="-2248" y="-6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ADC6BA-73B2-4E7D-8EA5-CA959C07EEC2}" type="datetimeFigureOut">
              <a:rPr lang="it-IT" smtClean="0"/>
              <a:pPr/>
              <a:t>20/04/2021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5E41C-4044-43E6-9E8A-1839BB9A7C17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5E41C-4044-43E6-9E8A-1839BB9A7C1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9211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754E06-06ED-42E5-AB6D-5C89D47D49FF}" type="slidenum">
              <a:rPr lang="it-IT" smtClean="0"/>
              <a:pPr>
                <a:defRPr/>
              </a:pPr>
              <a:t>36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D7C75-F190-4ACA-9992-7B2BC51A5428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5E41C-4044-43E6-9E8A-1839BB9A7C17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22769-1319-4C81-97EB-B56A85AA1B89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40FEDD-470A-43F0-ABFA-7DDF454492B4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888673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40FEDD-470A-43F0-ABFA-7DDF454492B4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40FEDD-470A-43F0-ABFA-7DDF454492B4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167554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6573D5-36B1-462C-B6E1-96287AC742EC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239226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6573D5-36B1-462C-B6E1-96287AC742EC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399807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6CB6F-72D1-48E8-A443-F624E29A883C}" type="datetime1">
              <a:rPr lang="it-IT" smtClean="0"/>
              <a:pPr/>
              <a:t>20/04/2021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6C74-AF2F-4012-8243-0CE099EDDF6B}" type="datetime1">
              <a:rPr lang="it-IT" smtClean="0"/>
              <a:pPr/>
              <a:t>20/04/2021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DC708-1523-4332-B3CD-40A58B057A31}" type="datetime1">
              <a:rPr lang="it-IT" smtClean="0"/>
              <a:pPr/>
              <a:t>20/04/2021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30358-134A-4E4D-9821-92B0C5AD4F21}" type="datetime1">
              <a:rPr lang="it-IT" smtClean="0"/>
              <a:pPr/>
              <a:t>20/04/2021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6A22-2323-40D5-95E9-20D8E972B1CC}" type="datetime1">
              <a:rPr lang="it-IT" smtClean="0"/>
              <a:pPr/>
              <a:t>20/04/2021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15534-DB05-49EB-BD98-906941C18A2A}" type="datetime1">
              <a:rPr lang="it-IT" smtClean="0"/>
              <a:pPr/>
              <a:t>20/04/2021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7613B-B752-457B-B5F1-D809C48FDE85}" type="datetime1">
              <a:rPr lang="it-IT" smtClean="0"/>
              <a:pPr/>
              <a:t>20/04/2021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8D705-3772-4376-A16A-484F020051D8}" type="datetime1">
              <a:rPr lang="it-IT" smtClean="0"/>
              <a:pPr/>
              <a:t>20/04/2021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262B-BD38-4CB7-AA8E-DB2E6F5B8D1B}" type="datetime1">
              <a:rPr lang="it-IT" smtClean="0"/>
              <a:pPr/>
              <a:t>20/04/2021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latin typeface="+mn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DA30-AC81-4B0E-90B0-19A75F02AE3D}" type="datetime1">
              <a:rPr lang="it-IT" smtClean="0"/>
              <a:pPr/>
              <a:t>20/04/2021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5696-6127-446D-A1D1-9C0B709D9181}" type="datetime1">
              <a:rPr lang="it-IT" smtClean="0"/>
              <a:pPr/>
              <a:t>20/04/2021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DC708-1523-4332-B3CD-40A58B057A31}" type="datetime1">
              <a:rPr lang="it-IT" smtClean="0"/>
              <a:pPr/>
              <a:t>20/04/2021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BCF9E-078F-4535-B9B5-3D4CB1DFCC51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source=images&amp;cd=&amp;cad=rja&amp;uact=8&amp;ved=0ahUKEwirrdPxuu3KAhUo4XIKHXDvBD8QjRwIAw&amp;url=http://www.cai.bs.it/vedit/pagina.asp?pagina=1756&amp;psig=AFQjCNEcc-lknepsff5V50qT1uIxyVhAeA&amp;ust=1455202767789380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hyperlink" Target="http://www.google.it/url?sa=i&amp;rct=j&amp;q=&amp;esrc=s&amp;source=images&amp;cd=&amp;cad=rja&amp;uact=8&amp;ved=0ahUKEwiV6r6IoaDLAhUF7BQKHfScAvAQjRwIBw&amp;url=http://www.webalice.it/ivo.gervasoni/cervo.html&amp;psig=AFQjCNEVFEDwswqTtV9UEopXEFXkyTyAxw&amp;ust=1456948149446030" TargetMode="External"/><Relationship Id="rId18" Type="http://schemas.openxmlformats.org/officeDocument/2006/relationships/image" Target="../media/image22.jpeg"/><Relationship Id="rId3" Type="http://schemas.openxmlformats.org/officeDocument/2006/relationships/hyperlink" Target="http://www.google.it/url?sa=i&amp;rct=j&amp;q=&amp;esrc=s&amp;source=images&amp;cd=&amp;cad=rja&amp;uact=8&amp;ved=0ahUKEwib37C24JjLAhVJ7RQKHUlvAyMQjRwIBw&amp;url=http://www.settemuse.it/sfondi_ambiente/sfondi_neve.htm&amp;bvm=bv.115339255,d.ZWU&amp;psig=AFQjCNH0caaWNaj3-q5jfSY0DuW4tmgRLw&amp;ust=1456690288682972" TargetMode="External"/><Relationship Id="rId7" Type="http://schemas.openxmlformats.org/officeDocument/2006/relationships/hyperlink" Target="http://www.google.it/url?sa=i&amp;rct=j&amp;q=&amp;esrc=s&amp;source=images&amp;cd=&amp;cad=rja&amp;uact=8&amp;ved=0ahUKEwiu66Ct5ZjLAhXBWBQKHbiBDWgQjRwIBw&amp;url=http://www.parcoadamello.it/page.php?gpi=685&amp;psig=AFQjCNF9SsfisQNVKHKztMUFS2ssGE58UQ&amp;ust=1456691621201355" TargetMode="External"/><Relationship Id="rId12" Type="http://schemas.openxmlformats.org/officeDocument/2006/relationships/image" Target="../media/image19.jpeg"/><Relationship Id="rId17" Type="http://schemas.openxmlformats.org/officeDocument/2006/relationships/hyperlink" Target="http://www.google.it/url?sa=i&amp;rct=j&amp;q=&amp;esrc=s&amp;source=images&amp;cd=&amp;cad=rja&amp;uact=8&amp;ved=&amp;url=http://greenreport.it/_archivio2011/index.php?page=default&amp;id=15761&amp;psig=AFQjCNEVFEDwswqTtV9UEopXEFXkyTyAxw&amp;ust=1456948149446030" TargetMode="Externa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jpe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11" Type="http://schemas.openxmlformats.org/officeDocument/2006/relationships/hyperlink" Target="http://www.google.it/url?sa=i&amp;rct=j&amp;q=&amp;esrc=s&amp;source=images&amp;cd=&amp;cad=rja&amp;uact=8&amp;ved=0ahUKEwjM1Nzh5ZjLAhXJQBQKHcG2BcEQjRwIBw&amp;url=http://valdivedro.it/home/alpe-veglia/la-flora/la-flora&amp;psig=AFQjCNF9SsfisQNVKHKztMUFS2ssGE58UQ&amp;ust=1456691621201355" TargetMode="External"/><Relationship Id="rId5" Type="http://schemas.openxmlformats.org/officeDocument/2006/relationships/hyperlink" Target="http://www.google.it/url?sa=i&amp;rct=j&amp;q=&amp;esrc=s&amp;source=images&amp;cd=&amp;cad=rja&amp;uact=8&amp;ved=0ahUKEwjmzZju4JjLAhWJ1xQKHRsNDKMQjRwIBw&amp;url=http://www.skiforum.it/forum/showthread.php?t=74982&amp;bvm=bv.115339255,d.ZWU&amp;psig=AFQjCNH0caaWNaj3-q5jfSY0DuW4tmgRLw&amp;ust=1456690288682972" TargetMode="External"/><Relationship Id="rId15" Type="http://schemas.openxmlformats.org/officeDocument/2006/relationships/hyperlink" Target="http://attualita.tuttogratis.it/animali/fotogallery/foto-animali-della-montagna_7917_20.html" TargetMode="External"/><Relationship Id="rId10" Type="http://schemas.openxmlformats.org/officeDocument/2006/relationships/image" Target="../media/image18.jpeg"/><Relationship Id="rId19" Type="http://schemas.openxmlformats.org/officeDocument/2006/relationships/hyperlink" Target="http://www.google.it/url?sa=i&amp;rct=j&amp;q=&amp;esrc=s&amp;source=images&amp;cd=&amp;cad=rja&amp;uact=8&amp;ved=0ahUKEwjAiaWIgqLLAhUCshQKHb6fCOQQjRwIBw&amp;url=http://it.dreamstime.com/video-d-archivio-esponga-al-sole-sopra-il-lasso-di-tempo-delle-montagne-video40505147&amp;psig=AFQjCNF2NGQYoUp8p0y-z8SowXLuMNGjhg&amp;ust=1457008557662188" TargetMode="External"/><Relationship Id="rId4" Type="http://schemas.openxmlformats.org/officeDocument/2006/relationships/image" Target="../media/image15.jpeg"/><Relationship Id="rId9" Type="http://schemas.openxmlformats.org/officeDocument/2006/relationships/hyperlink" Target="http://www.google.it/url?sa=i&amp;rct=j&amp;q=&amp;esrc=s&amp;source=images&amp;cd=&amp;cad=rja&amp;uact=8&amp;ved=0ahUKEwjF9PrE5ZjLAhXJxxQKHT2FATAQjRwIBw&amp;url=http://tapazovaldoten.altervista.org/flora_alpina_valle_aosta.html&amp;psig=AFQjCNF9SsfisQNVKHKztMUFS2ssGE58UQ&amp;ust=1456691621201355" TargetMode="External"/><Relationship Id="rId1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hyperlink" Target="http://www.google.it/url?sa=i&amp;rct=j&amp;q=&amp;esrc=s&amp;source=images&amp;cd=&amp;cad=rja&amp;uact=8&amp;ved=0ahUKEwjQk9-3j6LLAhVJQhQKHR2BAtMQjRwIBw&amp;url=http://www.ecoblog.it/post/11432/india-gufi-a-rischio-estinzione-causa-harry-potter&amp;psig=AFQjCNHRmQC3pbLXZyW9sJoBXOLh-UeD0A&amp;ust=1457012163613835" TargetMode="External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5AE76623-7602-431B-9BBB-9ADD76480D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65" y="548680"/>
            <a:ext cx="5990069" cy="4848929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8F34A5FC-0BBF-436E-8E8F-1530DCDADA44}"/>
              </a:ext>
            </a:extLst>
          </p:cNvPr>
          <p:cNvSpPr/>
          <p:nvPr/>
        </p:nvSpPr>
        <p:spPr>
          <a:xfrm>
            <a:off x="2891644" y="5661248"/>
            <a:ext cx="64087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it-IT" sz="4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SEZIONE DI CHIAVARI</a:t>
            </a:r>
            <a:endParaRPr lang="it-IT" sz="4400" i="0" dirty="0">
              <a:solidFill>
                <a:schemeClr val="tx2">
                  <a:lumMod val="7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84485A6A-B79D-4294-AB81-78AA645B3A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30" b="2402"/>
          <a:stretch/>
        </p:blipFill>
        <p:spPr bwMode="auto">
          <a:xfrm>
            <a:off x="407366" y="1215000"/>
            <a:ext cx="4676067" cy="5429529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egnaposto numero diapositiva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3067209" y="1215000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Arial" pitchFamily="34" charset="0"/>
                <a:cs typeface="Arial" pitchFamily="34" charset="0"/>
              </a:rPr>
              <a:t>LARICE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027E26FC-28DD-4586-9AA5-29633C4F2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6" y="1091543"/>
            <a:ext cx="1420854" cy="1420854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no Cembro (Cirmolo) | Pino Cembro (Cirmolo) | Flickr">
            <a:extLst>
              <a:ext uri="{FF2B5EF4-FFF2-40B4-BE49-F238E27FC236}">
                <a16:creationId xmlns="" xmlns:a16="http://schemas.microsoft.com/office/drawing/2014/main" id="{8F6414AE-B19E-4215-981D-92F23D1F6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635" y="404665"/>
            <a:ext cx="6568308" cy="6239864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9"/>
          <p:cNvSpPr txBox="1"/>
          <p:nvPr/>
        </p:nvSpPr>
        <p:spPr>
          <a:xfrm>
            <a:off x="8596575" y="6077068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Arial" pitchFamily="34" charset="0"/>
                <a:cs typeface="Arial" pitchFamily="34" charset="0"/>
              </a:rPr>
              <a:t>PINO CEMBRO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242961" y="58953"/>
            <a:ext cx="6443998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smtClean="0">
                <a:solidFill>
                  <a:schemeClr val="tx2">
                    <a:lumMod val="75000"/>
                  </a:schemeClr>
                </a:solidFill>
              </a:rPr>
              <a:t>PIÙ IN </a:t>
            </a:r>
            <a:r>
              <a:rPr lang="it-IT" sz="4800" b="1" dirty="0">
                <a:solidFill>
                  <a:schemeClr val="tx2">
                    <a:lumMod val="75000"/>
                  </a:schemeClr>
                </a:solidFill>
              </a:rPr>
              <a:t>ALTO TROVIAMO</a:t>
            </a:r>
          </a:p>
        </p:txBody>
      </p:sp>
      <p:pic>
        <p:nvPicPr>
          <p:cNvPr id="2056" name="Picture 8" descr="Ma cosa è il pino cembro? Diventa un esperto ora">
            <a:extLst>
              <a:ext uri="{FF2B5EF4-FFF2-40B4-BE49-F238E27FC236}">
                <a16:creationId xmlns="" xmlns:a16="http://schemas.microsoft.com/office/drawing/2014/main" id="{D6CB63EE-69E6-4028-A3A6-A157FFE86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069" y="213471"/>
            <a:ext cx="2632184" cy="1756144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7331722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9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egnaposto numero diapositiva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11</a:t>
            </a:fld>
            <a:endParaRPr lang="it-IT"/>
          </a:p>
        </p:txBody>
      </p:sp>
      <p:pic>
        <p:nvPicPr>
          <p:cNvPr id="1030" name="Picture 6" descr="Abete rosso - Riva Piante">
            <a:extLst>
              <a:ext uri="{FF2B5EF4-FFF2-40B4-BE49-F238E27FC236}">
                <a16:creationId xmlns="" xmlns:a16="http://schemas.microsoft.com/office/drawing/2014/main" id="{67E26528-8286-4325-A4E1-191FC6DA1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229" y="136525"/>
            <a:ext cx="5896600" cy="6597596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9" name="CasellaDiTesto 12"/>
          <p:cNvSpPr txBox="1">
            <a:spLocks noChangeArrowheads="1"/>
          </p:cNvSpPr>
          <p:nvPr/>
        </p:nvSpPr>
        <p:spPr bwMode="auto">
          <a:xfrm flipH="1">
            <a:off x="9359088" y="123879"/>
            <a:ext cx="360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800" b="1" dirty="0">
                <a:latin typeface="Arial" pitchFamily="34" charset="0"/>
                <a:cs typeface="Arial" pitchFamily="34" charset="0"/>
              </a:rPr>
              <a:t>ABETE ROSSO</a:t>
            </a:r>
          </a:p>
        </p:txBody>
      </p:sp>
      <p:pic>
        <p:nvPicPr>
          <p:cNvPr id="1028" name="Picture 4" descr="Abete rosso - Picea abies - Alberi - Caratteristiche dell'abete rosso">
            <a:extLst>
              <a:ext uri="{FF2B5EF4-FFF2-40B4-BE49-F238E27FC236}">
                <a16:creationId xmlns="" xmlns:a16="http://schemas.microsoft.com/office/drawing/2014/main" id="{9922A885-C508-4CEC-8819-D892E24AA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248" y="310400"/>
            <a:ext cx="1633797" cy="2078190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bete bianco | Abete comune">
            <a:extLst>
              <a:ext uri="{FF2B5EF4-FFF2-40B4-BE49-F238E27FC236}">
                <a16:creationId xmlns="" xmlns:a16="http://schemas.microsoft.com/office/drawing/2014/main" id="{2C0884FA-1233-461A-8FEE-0FAB19E3B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0" y="952521"/>
            <a:ext cx="4691685" cy="5768956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5" name="CasellaDiTesto 8"/>
          <p:cNvSpPr txBox="1">
            <a:spLocks noChangeArrowheads="1"/>
          </p:cNvSpPr>
          <p:nvPr/>
        </p:nvSpPr>
        <p:spPr bwMode="auto">
          <a:xfrm>
            <a:off x="162574" y="227600"/>
            <a:ext cx="29747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latin typeface="Arial" pitchFamily="34" charset="0"/>
                <a:cs typeface="Arial" pitchFamily="34" charset="0"/>
              </a:rPr>
              <a:t>ABETE BIANCO</a:t>
            </a:r>
          </a:p>
        </p:txBody>
      </p:sp>
      <p:pic>
        <p:nvPicPr>
          <p:cNvPr id="1034" name="Picture 10" descr="Abete bianco - Abies alba / Silver fir | Gli alberi di funghimagazine.it">
            <a:extLst>
              <a:ext uri="{FF2B5EF4-FFF2-40B4-BE49-F238E27FC236}">
                <a16:creationId xmlns="" xmlns:a16="http://schemas.microsoft.com/office/drawing/2014/main" id="{9DB24241-3810-422F-8B73-D7CB9FD68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693" y="549119"/>
            <a:ext cx="2045992" cy="1459335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6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4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9" grpId="0"/>
      <p:bldP spid="194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egnaposto numero diapositiva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12</a:t>
            </a:fld>
            <a:endParaRPr lang="it-IT"/>
          </a:p>
        </p:txBody>
      </p:sp>
      <p:pic>
        <p:nvPicPr>
          <p:cNvPr id="3074" name="Picture 2" descr="La Valsassina - Flora e funghi - Pino mugo">
            <a:extLst>
              <a:ext uri="{FF2B5EF4-FFF2-40B4-BE49-F238E27FC236}">
                <a16:creationId xmlns="" xmlns:a16="http://schemas.microsoft.com/office/drawing/2014/main" id="{2B4D67B1-E9F4-41F6-B193-FD34E5F61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1" y="404664"/>
            <a:ext cx="7823229" cy="6264695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no mugo - Pinus mugo">
            <a:extLst>
              <a:ext uri="{FF2B5EF4-FFF2-40B4-BE49-F238E27FC236}">
                <a16:creationId xmlns="" xmlns:a16="http://schemas.microsoft.com/office/drawing/2014/main" id="{40B4DBD2-1831-4EF1-932D-AB7DE4321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2996952"/>
            <a:ext cx="4249214" cy="3182809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/>
          <p:cNvSpPr txBox="1"/>
          <p:nvPr/>
        </p:nvSpPr>
        <p:spPr>
          <a:xfrm>
            <a:off x="8255555" y="678239"/>
            <a:ext cx="3673094" cy="518513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Arial" pitchFamily="34" charset="0"/>
                <a:cs typeface="Arial" pitchFamily="34" charset="0"/>
              </a:rPr>
              <a:t>PINO MUGO</a:t>
            </a:r>
          </a:p>
        </p:txBody>
      </p:sp>
    </p:spTree>
    <p:extLst>
      <p:ext uri="{BB962C8B-B14F-4D97-AF65-F5344CB8AC3E}">
        <p14:creationId xmlns="" xmlns:p14="http://schemas.microsoft.com/office/powerpoint/2010/main" val="196320500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6E716130-C532-4826-94E8-50473C8D2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8B7A174B-243F-4C8E-A7A3-1209B9C5D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13</a:t>
            </a:fld>
            <a:endParaRPr lang="it-IT"/>
          </a:p>
        </p:txBody>
      </p:sp>
      <p:pic>
        <p:nvPicPr>
          <p:cNvPr id="4098" name="Picture 2" descr="Risultato immagini per organizzare escursione in montagna">
            <a:extLst>
              <a:ext uri="{FF2B5EF4-FFF2-40B4-BE49-F238E27FC236}">
                <a16:creationId xmlns="" xmlns:a16="http://schemas.microsoft.com/office/drawing/2014/main" id="{6AA7FCB9-85C0-41BD-8D82-54A741800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235" b="7287"/>
          <a:stretch/>
        </p:blipFill>
        <p:spPr bwMode="auto">
          <a:xfrm>
            <a:off x="0" y="-18585"/>
            <a:ext cx="12176348" cy="6876585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6">
            <a:extLst>
              <a:ext uri="{FF2B5EF4-FFF2-40B4-BE49-F238E27FC236}">
                <a16:creationId xmlns="" xmlns:a16="http://schemas.microsoft.com/office/drawing/2014/main" id="{FB35889C-66EB-4623-8AED-3E1CBE5A1F40}"/>
              </a:ext>
            </a:extLst>
          </p:cNvPr>
          <p:cNvSpPr txBox="1">
            <a:spLocks/>
          </p:cNvSpPr>
          <p:nvPr/>
        </p:nvSpPr>
        <p:spPr>
          <a:xfrm>
            <a:off x="0" y="4725144"/>
            <a:ext cx="12176348" cy="2132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7200" b="1" dirty="0">
                <a:solidFill>
                  <a:srgbClr val="FFFF00"/>
                </a:solidFill>
              </a:rPr>
              <a:t>Ora  organizziamo </a:t>
            </a:r>
          </a:p>
          <a:p>
            <a:r>
              <a:rPr lang="it-IT" sz="7200" b="1" dirty="0">
                <a:solidFill>
                  <a:srgbClr val="FFFF00"/>
                </a:solidFill>
              </a:rPr>
              <a:t>una  escursione  in  montagna</a:t>
            </a:r>
          </a:p>
        </p:txBody>
      </p:sp>
    </p:spTree>
    <p:extLst>
      <p:ext uri="{BB962C8B-B14F-4D97-AF65-F5344CB8AC3E}">
        <p14:creationId xmlns="" xmlns:p14="http://schemas.microsoft.com/office/powerpoint/2010/main" val="340187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91344" y="360789"/>
            <a:ext cx="11809312" cy="1143000"/>
          </a:xfrm>
        </p:spPr>
        <p:txBody>
          <a:bodyPr>
            <a:prstTxWarp prst="textStop">
              <a:avLst>
                <a:gd name="adj" fmla="val 26159"/>
              </a:avLst>
            </a:prstTxWarp>
            <a:noAutofit/>
          </a:bodyPr>
          <a:lstStyle/>
          <a:p>
            <a:pPr eaLnBrk="1" hangingPunct="1"/>
            <a:r>
              <a:rPr lang="it-IT" sz="48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Cosa  fare  prima  della  partenza ?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335360" y="2204864"/>
            <a:ext cx="11665296" cy="4516612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Non partite mai da soli e prima di partire:</a:t>
            </a:r>
          </a:p>
          <a:p>
            <a:pPr marL="514350" indent="-514350">
              <a:buNone/>
            </a:pPr>
            <a:endParaRPr lang="it-IT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buNone/>
            </a:pPr>
            <a:endParaRPr lang="it-IT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it-IT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Scegliere la mete in base alle proprie capacità</a:t>
            </a:r>
          </a:p>
          <a:p>
            <a:pPr marL="514350" indent="-514350">
              <a:buFont typeface="+mj-lt"/>
              <a:buAutoNum type="arabicPeriod"/>
            </a:pPr>
            <a:endParaRPr lang="it-IT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it-IT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Informarsi  sulle  previsioni  meteo</a:t>
            </a:r>
          </a:p>
          <a:p>
            <a:pPr marL="514350" indent="-514350">
              <a:buFont typeface="+mj-lt"/>
              <a:buAutoNum type="arabicPeriod"/>
            </a:pPr>
            <a:endParaRPr lang="it-IT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it-IT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Lasciar sempre detto dove si va e il proprio numero di cellulare</a:t>
            </a:r>
          </a:p>
          <a:p>
            <a:pPr marL="0" indent="0">
              <a:buNone/>
            </a:pPr>
            <a:endParaRPr lang="it-IT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28676" name="Rettangolo 5"/>
          <p:cNvSpPr>
            <a:spLocks noChangeArrowheads="1"/>
          </p:cNvSpPr>
          <p:nvPr/>
        </p:nvSpPr>
        <p:spPr bwMode="auto">
          <a:xfrm>
            <a:off x="3810000" y="4076700"/>
            <a:ext cx="45720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endParaRPr lang="it-IT"/>
          </a:p>
          <a:p>
            <a:pPr>
              <a:lnSpc>
                <a:spcPct val="90000"/>
              </a:lnSpc>
            </a:pPr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80199287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385462" y="1424718"/>
            <a:ext cx="5998570" cy="479185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endParaRPr lang="it-IT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it-IT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in caso di maltempo si deve tornare indietro.</a:t>
            </a:r>
          </a:p>
          <a:p>
            <a:pPr marL="514350" indent="-514350">
              <a:buFont typeface="+mj-lt"/>
              <a:buAutoNum type="arabicPeriod"/>
            </a:pPr>
            <a:endParaRPr lang="it-IT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it-IT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it-IT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rischiare è un brutto gioco.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28676" name="Rettangolo 5"/>
          <p:cNvSpPr>
            <a:spLocks noChangeArrowheads="1"/>
          </p:cNvSpPr>
          <p:nvPr/>
        </p:nvSpPr>
        <p:spPr bwMode="auto">
          <a:xfrm>
            <a:off x="3810000" y="4076700"/>
            <a:ext cx="45720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endParaRPr lang="it-IT"/>
          </a:p>
          <a:p>
            <a:pPr>
              <a:lnSpc>
                <a:spcPct val="90000"/>
              </a:lnSpc>
            </a:pPr>
            <a:endParaRPr lang="it-IT"/>
          </a:p>
        </p:txBody>
      </p:sp>
      <p:pic>
        <p:nvPicPr>
          <p:cNvPr id="9" name="Picture 4" descr="Le icone dei simboli del meteo, è isolata, 3d Foto stock - Alamy">
            <a:extLst>
              <a:ext uri="{FF2B5EF4-FFF2-40B4-BE49-F238E27FC236}">
                <a16:creationId xmlns="" xmlns:a16="http://schemas.microsoft.com/office/drawing/2014/main" id="{482D450D-6EE4-4784-BE00-C96551D272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313"/>
          <a:stretch/>
        </p:blipFill>
        <p:spPr bwMode="auto">
          <a:xfrm>
            <a:off x="6384032" y="1424718"/>
            <a:ext cx="5415881" cy="5086034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21FE7454-6C62-4A26-B080-C0F20D1DA888}"/>
              </a:ext>
            </a:extLst>
          </p:cNvPr>
          <p:cNvSpPr txBox="1"/>
          <p:nvPr/>
        </p:nvSpPr>
        <p:spPr>
          <a:xfrm>
            <a:off x="0" y="113563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Tenere sempre a mente</a:t>
            </a:r>
            <a:endParaRPr lang="it-IT" sz="4400" dirty="0"/>
          </a:p>
        </p:txBody>
      </p:sp>
    </p:spTree>
    <p:extLst>
      <p:ext uri="{BB962C8B-B14F-4D97-AF65-F5344CB8AC3E}">
        <p14:creationId xmlns="" xmlns:p14="http://schemas.microsoft.com/office/powerpoint/2010/main" val="406464131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C7B05E5A-A2C5-4A6E-B009-61FB79812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995230"/>
            <a:ext cx="11233248" cy="2081842"/>
          </a:xfrm>
        </p:spPr>
        <p:txBody>
          <a:bodyPr>
            <a:normAutofit fontScale="47500" lnSpcReduction="20000"/>
          </a:bodyPr>
          <a:lstStyle/>
          <a:p>
            <a:pPr algn="l"/>
            <a:endParaRPr lang="it-IT" sz="4000" b="0" i="0" u="none" strike="noStrike" dirty="0">
              <a:solidFill>
                <a:srgbClr val="0A0A0A"/>
              </a:solidFill>
              <a:effectLst/>
              <a:latin typeface="Alice"/>
            </a:endParaRPr>
          </a:p>
          <a:p>
            <a:pPr algn="l"/>
            <a:endParaRPr lang="it-IT" sz="4000" dirty="0">
              <a:solidFill>
                <a:srgbClr val="0A0A0A"/>
              </a:solidFill>
              <a:latin typeface="Alice"/>
            </a:endParaRPr>
          </a:p>
          <a:p>
            <a:pPr algn="just"/>
            <a:r>
              <a:rPr lang="it-IT" sz="5800" b="0" i="0" u="none" strike="noStrike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montagna è un ambiente in cui le condizioni meteorologiche possono mutare rapidamente, quindi abbigliamento e attrezzatura non vanno lasciati al caso, ma scelti con cura, facendo riferimento a capi studiati appositamente.</a:t>
            </a:r>
            <a:endParaRPr lang="it-IT" sz="58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8289F1CF-F7EA-45C1-AD6A-816E5B2D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2245B136-8C8C-4428-B6B2-4AA3D5ADAB13}"/>
              </a:ext>
            </a:extLst>
          </p:cNvPr>
          <p:cNvSpPr txBox="1"/>
          <p:nvPr/>
        </p:nvSpPr>
        <p:spPr>
          <a:xfrm>
            <a:off x="0" y="548680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Come vestirsi e cosa portare in montagna durante un’escursione</a:t>
            </a:r>
            <a:endParaRPr lang="it-IT" sz="4400" dirty="0"/>
          </a:p>
        </p:txBody>
      </p:sp>
      <p:sp>
        <p:nvSpPr>
          <p:cNvPr id="6" name="Segnaposto contenuto 2">
            <a:extLst>
              <a:ext uri="{FF2B5EF4-FFF2-40B4-BE49-F238E27FC236}">
                <a16:creationId xmlns="" xmlns:a16="http://schemas.microsoft.com/office/drawing/2014/main" id="{A7A7BF45-3D82-4CD5-95DB-0C636F6AA1C4}"/>
              </a:ext>
            </a:extLst>
          </p:cNvPr>
          <p:cNvSpPr txBox="1">
            <a:spLocks/>
          </p:cNvSpPr>
          <p:nvPr/>
        </p:nvSpPr>
        <p:spPr>
          <a:xfrm>
            <a:off x="479376" y="4259635"/>
            <a:ext cx="11233248" cy="2279278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it-IT" sz="58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5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montagna occorre essere preparati a repentini annuvolamenti e pioggia, per cui è  calorosamente consigliato un equipaggiamento adeguato, in grado di far fronte a qualunque evenienza.</a:t>
            </a:r>
            <a:br>
              <a:rPr lang="it-IT" sz="5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sz="58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983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C7B05E5A-A2C5-4A6E-B009-61FB79812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69" y="309141"/>
            <a:ext cx="10955088" cy="3132348"/>
          </a:xfrm>
        </p:spPr>
        <p:txBody>
          <a:bodyPr>
            <a:normAutofit fontScale="92500" lnSpcReduction="20000"/>
          </a:bodyPr>
          <a:lstStyle/>
          <a:p>
            <a:pPr marL="0" indent="0" algn="l">
              <a:buNone/>
            </a:pPr>
            <a:endParaRPr lang="it-IT" sz="4000" dirty="0">
              <a:solidFill>
                <a:srgbClr val="0A0A0A"/>
              </a:solidFill>
              <a:latin typeface="Alice"/>
            </a:endParaRPr>
          </a:p>
          <a:p>
            <a:pPr algn="l"/>
            <a:r>
              <a:rPr lang="it-IT" sz="3500" b="0" i="0" u="none" strike="noStrike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 modo migliore per tenere                                                       sempre sotto controllo la                                                             propria temperatura                                                                          corporea è quello di                                                  vestirsi a strati.                                                                  (si dice anche “a cipolla”)</a:t>
            </a:r>
            <a:endParaRPr lang="it-IT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8289F1CF-F7EA-45C1-AD6A-816E5B2D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17</a:t>
            </a:fld>
            <a:endParaRPr lang="it-IT"/>
          </a:p>
        </p:txBody>
      </p:sp>
      <p:pic>
        <p:nvPicPr>
          <p:cNvPr id="5" name="Picture 2" descr="Risultato immagini per mi hanno detto di vestirmi a cipolla">
            <a:extLst>
              <a:ext uri="{FF2B5EF4-FFF2-40B4-BE49-F238E27FC236}">
                <a16:creationId xmlns="" xmlns:a16="http://schemas.microsoft.com/office/drawing/2014/main" id="{745F81E3-6CAC-4EA5-9FF0-4727E64A2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476" y="136524"/>
            <a:ext cx="7170055" cy="4516612"/>
          </a:xfrm>
          <a:prstGeom prst="ellipse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gnaposto contenuto 2">
            <a:extLst>
              <a:ext uri="{FF2B5EF4-FFF2-40B4-BE49-F238E27FC236}">
                <a16:creationId xmlns="" xmlns:a16="http://schemas.microsoft.com/office/drawing/2014/main" id="{0DC5CE4E-101E-481F-B477-6575C8C43475}"/>
              </a:ext>
            </a:extLst>
          </p:cNvPr>
          <p:cNvSpPr txBox="1">
            <a:spLocks/>
          </p:cNvSpPr>
          <p:nvPr/>
        </p:nvSpPr>
        <p:spPr>
          <a:xfrm>
            <a:off x="-7331" y="3609266"/>
            <a:ext cx="11862302" cy="31073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it-IT" sz="4000" dirty="0">
              <a:solidFill>
                <a:srgbClr val="0A0A0A"/>
              </a:solidFill>
              <a:latin typeface="Alice"/>
            </a:endParaRPr>
          </a:p>
          <a:p>
            <a:r>
              <a:rPr lang="it-IT" sz="3500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strato primario (attaccato al corpo)                                                                          regolerà la traspirazione, quello intermedio                                                                           consentirà di mantenere la temperatura corporea,                                              mentre quello superiore consentirà la protezione dagli                                         agenti atmosferici esterni (vento, pioggia, neve, ecc.).</a:t>
            </a:r>
            <a:endParaRPr lang="it-IT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226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7F7BE26A-3E7A-4742-99A6-E6558B4A1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5" name="Segnaposto contenuto 2">
            <a:extLst>
              <a:ext uri="{FF2B5EF4-FFF2-40B4-BE49-F238E27FC236}">
                <a16:creationId xmlns="" xmlns:a16="http://schemas.microsoft.com/office/drawing/2014/main" id="{F40A62CF-06D1-4763-B806-DF64EB66269C}"/>
              </a:ext>
            </a:extLst>
          </p:cNvPr>
          <p:cNvSpPr txBox="1">
            <a:spLocks/>
          </p:cNvSpPr>
          <p:nvPr/>
        </p:nvSpPr>
        <p:spPr>
          <a:xfrm>
            <a:off x="26870" y="905054"/>
            <a:ext cx="12192000" cy="1498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it-IT" sz="40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I fattori che determinano la scelta dell’abbigliamento sono:</a:t>
            </a:r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="" xmlns:a16="http://schemas.microsoft.com/office/drawing/2014/main" id="{E225DA02-E20B-4FAC-8341-18ED04ED45CF}"/>
              </a:ext>
            </a:extLst>
          </p:cNvPr>
          <p:cNvSpPr txBox="1">
            <a:spLocks/>
          </p:cNvSpPr>
          <p:nvPr/>
        </p:nvSpPr>
        <p:spPr>
          <a:xfrm>
            <a:off x="429707" y="2881700"/>
            <a:ext cx="11401944" cy="1281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stagione in cui si intende svolgere l’uscita in montagna e le condizioni meteo attuali e previste.</a:t>
            </a:r>
            <a:endParaRPr lang="it-IT" dirty="0"/>
          </a:p>
        </p:txBody>
      </p:sp>
      <p:sp>
        <p:nvSpPr>
          <p:cNvPr id="13" name="Segnaposto contenuto 2">
            <a:extLst>
              <a:ext uri="{FF2B5EF4-FFF2-40B4-BE49-F238E27FC236}">
                <a16:creationId xmlns="" xmlns:a16="http://schemas.microsoft.com/office/drawing/2014/main" id="{97F2E00A-FE36-48BB-968E-433BBD7DE989}"/>
              </a:ext>
            </a:extLst>
          </p:cNvPr>
          <p:cNvSpPr txBox="1">
            <a:spLocks/>
          </p:cNvSpPr>
          <p:nvPr/>
        </p:nvSpPr>
        <p:spPr>
          <a:xfrm>
            <a:off x="407368" y="4642322"/>
            <a:ext cx="11401944" cy="1281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durata dell’escursione e la quota massima che si intende raggiungere nella giornata</a:t>
            </a:r>
            <a:r>
              <a:rPr lang="it-IT" sz="3500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147136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1" grpId="0" build="p"/>
      <p:bldP spid="1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F983AC72-726C-4228-A9D5-58D53EF8A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36524"/>
            <a:ext cx="11665296" cy="658495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it-IT" sz="16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it-IT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Abbigliamento consigliato per un’escursione:</a:t>
            </a:r>
          </a:p>
          <a:p>
            <a:pPr marL="0" indent="0" algn="ctr">
              <a:buNone/>
            </a:pPr>
            <a:endParaRPr lang="it-IT" sz="1600" i="0" u="none" strike="noStrike" dirty="0">
              <a:solidFill>
                <a:srgbClr val="0A0A0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3000" i="0" dirty="0"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Scarpe da trekking a caviglia alta possibilmente</a:t>
            </a:r>
          </a:p>
          <a:p>
            <a:pPr marL="0" indent="0">
              <a:buNone/>
            </a:pPr>
            <a:r>
              <a:rPr lang="it-IT" sz="3000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sz="3000" i="0" dirty="0"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 suola in </a:t>
            </a:r>
            <a:r>
              <a:rPr lang="it-IT" sz="3000" dirty="0" err="1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3000" i="0" dirty="0" err="1"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ibram</a:t>
            </a:r>
            <a:r>
              <a:rPr lang="it-IT" sz="3000" i="0" dirty="0"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 membrana in Goretex.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3000" i="0" dirty="0"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Maglia tecnica traspirante a contatto con la             </a:t>
            </a:r>
          </a:p>
          <a:p>
            <a:pPr marL="0" indent="0">
              <a:buNone/>
            </a:pPr>
            <a:r>
              <a:rPr lang="it-IT" sz="3000" i="0" dirty="0"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pelle (evitare quelle in cotone: quando si impregnano</a:t>
            </a:r>
          </a:p>
          <a:p>
            <a:pPr marL="0" indent="0">
              <a:buNone/>
            </a:pPr>
            <a:r>
              <a:rPr lang="it-IT" sz="3000" i="0" dirty="0"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di sudore diventano pesanti e si asciugano troppo lentamente).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3000" i="0" dirty="0"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Camicia o maglietta a maniche lunghe, da indossare nel caso si alzi un po’ di vento o al passaggio di qualche nuvola.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3000" i="0" dirty="0"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Maglione o pile; se ne trovano diversi tipi, ma un </a:t>
            </a:r>
          </a:p>
          <a:p>
            <a:pPr marL="0" indent="0" algn="l">
              <a:buNone/>
            </a:pPr>
            <a:r>
              <a:rPr lang="it-IT" sz="3000" i="0" dirty="0"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pile di buona qualità ha un isolamento termico </a:t>
            </a:r>
          </a:p>
          <a:p>
            <a:pPr marL="0" indent="0" algn="l">
              <a:buNone/>
            </a:pPr>
            <a:r>
              <a:rPr lang="it-IT" sz="3000" i="0" dirty="0"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superiore, garantisce una traspirazione accettabile</a:t>
            </a:r>
          </a:p>
          <a:p>
            <a:pPr marL="0" indent="0" algn="l">
              <a:buNone/>
            </a:pPr>
            <a:r>
              <a:rPr lang="it-IT" sz="3000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sz="3000" i="0" dirty="0"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 si asciuga rapidamente.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7F7BE26A-3E7A-4742-99A6-E6558B4A1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19</a:t>
            </a:fld>
            <a:endParaRPr lang="it-IT"/>
          </a:p>
        </p:txBody>
      </p:sp>
      <p:pic>
        <p:nvPicPr>
          <p:cNvPr id="5" name="Picture 6" descr="Risultato immagini per scarpe da ferrata salewa">
            <a:extLst>
              <a:ext uri="{FF2B5EF4-FFF2-40B4-BE49-F238E27FC236}">
                <a16:creationId xmlns="" xmlns:a16="http://schemas.microsoft.com/office/drawing/2014/main" id="{4C0AFA57-57A8-4CF7-9F99-A787F64D3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4564">
            <a:off x="9512395" y="902686"/>
            <a:ext cx="2233734" cy="18063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isultato immagini per scarpe da ferrata salewa">
            <a:extLst>
              <a:ext uri="{FF2B5EF4-FFF2-40B4-BE49-F238E27FC236}">
                <a16:creationId xmlns="" xmlns:a16="http://schemas.microsoft.com/office/drawing/2014/main" id="{CAF393AD-CD5A-43F6-AB0D-B7E1E309D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4564">
            <a:off x="9201587" y="1245090"/>
            <a:ext cx="2233734" cy="18063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tazioni personali">
            <a:extLst>
              <a:ext uri="{FF2B5EF4-FFF2-40B4-BE49-F238E27FC236}">
                <a16:creationId xmlns="" xmlns:a16="http://schemas.microsoft.com/office/drawing/2014/main" id="{7A4766CE-5C38-4CFB-80EA-3ADE72431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646" r="39495" b="13373"/>
          <a:stretch/>
        </p:blipFill>
        <p:spPr bwMode="auto">
          <a:xfrm>
            <a:off x="9307252" y="4124102"/>
            <a:ext cx="2448272" cy="2232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773538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3534891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   </a:t>
            </a:r>
            <a:r>
              <a:rPr lang="it-IT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CAI DI CHIAVARI INCONTRA LE SCUOLE</a:t>
            </a:r>
          </a:p>
        </p:txBody>
      </p:sp>
      <p:sp>
        <p:nvSpPr>
          <p:cNvPr id="6" name="Rettangolo 5"/>
          <p:cNvSpPr/>
          <p:nvPr/>
        </p:nvSpPr>
        <p:spPr>
          <a:xfrm>
            <a:off x="0" y="4361910"/>
            <a:ext cx="12192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ndalus" pitchFamily="18" charset="-78"/>
              </a:rPr>
              <a:t>L’ESCURSIONE  IN SICUREZZA</a:t>
            </a:r>
          </a:p>
          <a:p>
            <a:pPr algn="ctr"/>
            <a:r>
              <a:rPr lang="it-IT" sz="6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ndalus" pitchFamily="18" charset="-78"/>
              </a:rPr>
              <a:t> NELL’AMBIENTE MONTANO</a:t>
            </a:r>
            <a:endParaRPr lang="it-IT" sz="6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8112224" y="6287592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entury Gothic" panose="020B0502020202020204" pitchFamily="34" charset="0"/>
              </a:rPr>
              <a:t>Commissione Scuola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5AE76623-7602-431B-9BBB-9ADD76480D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46" y="343062"/>
            <a:ext cx="2919708" cy="236348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8F34A5FC-0BBF-436E-8E8F-1530DCDADA44}"/>
              </a:ext>
            </a:extLst>
          </p:cNvPr>
          <p:cNvSpPr/>
          <p:nvPr/>
        </p:nvSpPr>
        <p:spPr>
          <a:xfrm>
            <a:off x="4259796" y="2895327"/>
            <a:ext cx="3672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it-IT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SEZIONE DI CHIAVARI</a:t>
            </a:r>
            <a:endParaRPr lang="it-IT" sz="2400" i="0" dirty="0">
              <a:solidFill>
                <a:schemeClr val="tx2">
                  <a:lumMod val="7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2039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02267675-67E0-4ACA-9996-441239621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48547"/>
            <a:ext cx="11928648" cy="6597352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it-IT" sz="3000" i="0" dirty="0"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Giacca impermeabile antivento (detta anche </a:t>
            </a:r>
          </a:p>
          <a:p>
            <a:pPr marL="0" indent="0" algn="l">
              <a:buNone/>
            </a:pPr>
            <a:r>
              <a:rPr lang="it-IT" sz="3000" i="0" dirty="0"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guscio) preferibilmente leggera, perché </a:t>
            </a:r>
            <a:r>
              <a:rPr lang="it-IT" sz="3000" i="0" dirty="0" smtClean="0"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ripiegata,</a:t>
            </a:r>
            <a:endParaRPr lang="it-IT" sz="3000" i="0" dirty="0">
              <a:solidFill>
                <a:srgbClr val="20202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it-IT" sz="3000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sz="3000" i="0" dirty="0"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non occupi tanto spazio nello zaino.</a:t>
            </a:r>
          </a:p>
          <a:p>
            <a:r>
              <a:rPr lang="it-IT" sz="3000" i="0" dirty="0"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Pantaloni </a:t>
            </a:r>
            <a:r>
              <a:rPr lang="it-IT" sz="3000" i="0" dirty="0" smtClean="0"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lunghi </a:t>
            </a:r>
            <a:r>
              <a:rPr lang="it-IT" sz="3000" i="0" dirty="0"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comodi, preferibilmente in </a:t>
            </a:r>
          </a:p>
          <a:p>
            <a:pPr marL="0" indent="0">
              <a:buNone/>
            </a:pPr>
            <a:r>
              <a:rPr lang="it-IT" sz="3000" i="0" dirty="0"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materiale tecnico, che in caso di pioggia si asciugano</a:t>
            </a:r>
          </a:p>
          <a:p>
            <a:pPr marL="0" indent="0">
              <a:buNone/>
            </a:pPr>
            <a:r>
              <a:rPr lang="it-IT" sz="3000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sz="3000" i="0" dirty="0"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velocemente e riparano dal vento meglio delle fibre</a:t>
            </a:r>
          </a:p>
          <a:p>
            <a:pPr marL="0" indent="0">
              <a:buNone/>
            </a:pPr>
            <a:r>
              <a:rPr lang="it-IT" sz="3000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sz="3000" i="0" dirty="0"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naturali. (no jeans o velluto perché se piove o si suda si attaccano</a:t>
            </a:r>
          </a:p>
          <a:p>
            <a:pPr marL="0" indent="0">
              <a:buNone/>
            </a:pPr>
            <a:r>
              <a:rPr lang="it-IT" sz="3000" dirty="0" smtClean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it-IT" sz="3000" i="0" dirty="0" smtClean="0"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sulle cosce,danno fastidio limitando i movimenti)</a:t>
            </a:r>
          </a:p>
          <a:p>
            <a:r>
              <a:rPr lang="it-IT" sz="3000" i="0" dirty="0" smtClean="0"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Cappello e guanti. 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67E97E10-AB62-497F-A22F-F7C13FE12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20</a:t>
            </a:fld>
            <a:endParaRPr lang="it-IT"/>
          </a:p>
        </p:txBody>
      </p:sp>
      <p:pic>
        <p:nvPicPr>
          <p:cNvPr id="5" name="Picture 2" descr="dotazioni personali">
            <a:extLst>
              <a:ext uri="{FF2B5EF4-FFF2-40B4-BE49-F238E27FC236}">
                <a16:creationId xmlns="" xmlns:a16="http://schemas.microsoft.com/office/drawing/2014/main" id="{DA759703-6B0D-43CF-954F-43C63B92F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300" r="20976" b="11167"/>
          <a:stretch/>
        </p:blipFill>
        <p:spPr bwMode="auto">
          <a:xfrm>
            <a:off x="9307303" y="118945"/>
            <a:ext cx="3031192" cy="40150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tazioni personali">
            <a:extLst>
              <a:ext uri="{FF2B5EF4-FFF2-40B4-BE49-F238E27FC236}">
                <a16:creationId xmlns="" xmlns:a16="http://schemas.microsoft.com/office/drawing/2014/main" id="{0875259A-B703-4705-8451-C2868BF4F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1941" b="12557"/>
          <a:stretch/>
        </p:blipFill>
        <p:spPr bwMode="auto">
          <a:xfrm>
            <a:off x="9048328" y="4901933"/>
            <a:ext cx="1728192" cy="18371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tazioni personali">
            <a:extLst>
              <a:ext uri="{FF2B5EF4-FFF2-40B4-BE49-F238E27FC236}">
                <a16:creationId xmlns="" xmlns:a16="http://schemas.microsoft.com/office/drawing/2014/main" id="{21D62BE4-4802-48F2-BB11-7E4ED1610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018" r="60123" b="12557"/>
          <a:stretch/>
        </p:blipFill>
        <p:spPr bwMode="auto">
          <a:xfrm>
            <a:off x="4151784" y="4862244"/>
            <a:ext cx="2448272" cy="22532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502231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02267675-67E0-4ACA-9996-441239621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0"/>
            <a:ext cx="11665296" cy="6858000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it-IT" sz="6600" i="0" dirty="0">
              <a:solidFill>
                <a:srgbClr val="20202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4000" i="0" dirty="0"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Calze da trekking. </a:t>
            </a:r>
            <a:r>
              <a:rPr lang="it-IT" sz="4000" i="0" cap="all" dirty="0"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è</a:t>
            </a:r>
            <a:r>
              <a:rPr lang="it-IT" sz="4000" i="0" dirty="0"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importante                                       che non presentino cuciture vicino                                   alle dita e che siano invece rinforzate             nella zona del tallone.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4000" i="0" dirty="0"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Maglietta di ricambio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4000" i="0" dirty="0"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Sovra pantaloni per pioggia</a:t>
            </a:r>
          </a:p>
          <a:p>
            <a:r>
              <a:rPr lang="it-IT" sz="4000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Berretto per protezione raggi UV (in estate)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it-IT" sz="4000" i="0" dirty="0">
              <a:solidFill>
                <a:srgbClr val="20202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it-IT" sz="4100" i="0" dirty="0">
              <a:solidFill>
                <a:srgbClr val="20202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6" name="Picture 8" descr="Risultato immagini per attrezzatura da montagna">
            <a:extLst>
              <a:ext uri="{FF2B5EF4-FFF2-40B4-BE49-F238E27FC236}">
                <a16:creationId xmlns="" xmlns:a16="http://schemas.microsoft.com/office/drawing/2014/main" id="{515DE6AC-93F8-4C00-8A05-A71B02CCD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752" y="346349"/>
            <a:ext cx="2492896" cy="24928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Risultato immagini per attrezzatura da montagna">
            <a:extLst>
              <a:ext uri="{FF2B5EF4-FFF2-40B4-BE49-F238E27FC236}">
                <a16:creationId xmlns="" xmlns:a16="http://schemas.microsoft.com/office/drawing/2014/main" id="{C68088E8-5348-4764-92F4-F07211809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887" y="695031"/>
            <a:ext cx="2492896" cy="24928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s://encrypted-tbn0.gstatic.com/images?q=tbn:ANd9GcR1tihcv4kICsCP8R9Mwn0LB56pduEOJEnKFVd2l_OBPXy0w_7E72cei8s">
            <a:hlinkClick r:id="rId3"/>
            <a:extLst>
              <a:ext uri="{FF2B5EF4-FFF2-40B4-BE49-F238E27FC236}">
                <a16:creationId xmlns="" xmlns:a16="http://schemas.microsoft.com/office/drawing/2014/main" id="{573BF06A-8589-4D29-A954-AFAE1A234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11616" y="2964856"/>
            <a:ext cx="2448271" cy="1836203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30138990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F983AC72-726C-4228-A9D5-58D53EF8A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888" y="316721"/>
            <a:ext cx="11737304" cy="6460827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it-IT" sz="14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Equipaggiamento consigliato per un’escursione:</a:t>
            </a:r>
          </a:p>
          <a:p>
            <a:pPr marL="0" indent="0" algn="ctr">
              <a:buNone/>
            </a:pPr>
            <a:endParaRPr lang="it-IT" sz="5100" i="0" u="none" strike="noStrike" dirty="0">
              <a:solidFill>
                <a:srgbClr val="0A0A0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it-IT" sz="5100" i="0" u="none" strike="noStrike" dirty="0">
              <a:solidFill>
                <a:srgbClr val="0A0A0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sz="11200" i="0" dirty="0">
              <a:solidFill>
                <a:srgbClr val="20202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11200" i="0" dirty="0"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Zaino di circa 30 litri per uscite giornaliere, fino a </a:t>
            </a:r>
          </a:p>
          <a:p>
            <a:pPr marL="0" indent="0">
              <a:buNone/>
            </a:pPr>
            <a:r>
              <a:rPr lang="it-IT" sz="11200" i="0" dirty="0"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50-60 litri per trekking di più giorni. </a:t>
            </a:r>
            <a:r>
              <a:rPr kumimoji="0" lang="it-IT" altLang="it-IT" sz="11200" i="0" u="none" strike="noStrike" cap="none" normalizeH="0" baseline="0" dirty="0" smtClean="0">
                <a:ln>
                  <a:noFill/>
                </a:ln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È </a:t>
            </a:r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necessario </a:t>
            </a:r>
          </a:p>
          <a:p>
            <a:pPr marL="0" indent="0">
              <a:buNone/>
            </a:pPr>
            <a:r>
              <a:rPr lang="it-IT" altLang="it-IT" sz="11200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che abbia buoni spallacci e cintura per caricare i </a:t>
            </a:r>
          </a:p>
          <a:p>
            <a:pPr marL="0" indent="0">
              <a:buNone/>
            </a:pPr>
            <a:r>
              <a:rPr lang="it-IT" altLang="it-IT" sz="11200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fianchi in modo che sia comodo per la schiena.</a:t>
            </a:r>
          </a:p>
          <a:p>
            <a:pPr marL="0" indent="0">
              <a:buNone/>
            </a:pPr>
            <a:endParaRPr kumimoji="0" lang="it-IT" altLang="it-IT" sz="11200" i="0" u="none" strike="noStrike" cap="none" normalizeH="0" baseline="0" dirty="0">
              <a:ln>
                <a:noFill/>
              </a:ln>
              <a:solidFill>
                <a:srgbClr val="20202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Carta geografica escursionistica dettagliata del luogo</a:t>
            </a:r>
          </a:p>
          <a:p>
            <a:pPr marL="0" indent="0">
              <a:buNone/>
            </a:pPr>
            <a:r>
              <a:rPr lang="it-IT" altLang="it-IT" sz="11200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 esplorare, (possibilmente almeno in scala 1:25.000).</a:t>
            </a:r>
          </a:p>
          <a:p>
            <a:pPr marL="0" indent="0">
              <a:buNone/>
            </a:pPr>
            <a:endParaRPr kumimoji="0" lang="it-IT" altLang="it-IT" sz="11200" i="0" u="none" strike="noStrike" cap="none" normalizeH="0" baseline="0" dirty="0">
              <a:ln>
                <a:noFill/>
              </a:ln>
              <a:solidFill>
                <a:srgbClr val="20202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Copri zaino per pioggia, nel caso non si utilizzi una mantella.</a:t>
            </a:r>
          </a:p>
          <a:p>
            <a:endParaRPr kumimoji="0" lang="it-IT" altLang="it-IT" sz="11200" i="0" u="none" strike="noStrike" cap="none" normalizeH="0" baseline="0" dirty="0">
              <a:ln>
                <a:noFill/>
              </a:ln>
              <a:solidFill>
                <a:srgbClr val="20202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7F7BE26A-3E7A-4742-99A6-E6558B4A1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22</a:t>
            </a:fld>
            <a:endParaRPr lang="it-IT"/>
          </a:p>
        </p:txBody>
      </p:sp>
      <p:pic>
        <p:nvPicPr>
          <p:cNvPr id="7" name="Picture 2" descr="Risultato immagini per attrezzatura da montagna">
            <a:extLst>
              <a:ext uri="{FF2B5EF4-FFF2-40B4-BE49-F238E27FC236}">
                <a16:creationId xmlns="" xmlns:a16="http://schemas.microsoft.com/office/drawing/2014/main" id="{F2DD2BE2-EBA5-4937-8CBF-51F30C015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812" y="1124744"/>
            <a:ext cx="2574032" cy="38610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41277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F983AC72-726C-4228-A9D5-58D53EF8A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6525"/>
            <a:ext cx="10416480" cy="1420267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endParaRPr lang="it-IT" sz="5100" i="0" u="none" strike="noStrike" dirty="0">
              <a:solidFill>
                <a:srgbClr val="0A0A0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it-IT" altLang="it-IT" sz="700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Bastoncini telescopici. Molto utili durante la camminata</a:t>
            </a:r>
          </a:p>
          <a:p>
            <a:pPr marL="0" indent="0">
              <a:buNone/>
            </a:pPr>
            <a:r>
              <a:rPr lang="it-IT" altLang="it-IT" sz="7000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it-IT" altLang="it-IT" sz="700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 scaricare una parte del peso dalle spalle alle bacchette.</a:t>
            </a:r>
            <a:endParaRPr lang="it-IT" sz="7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7F7BE26A-3E7A-4742-99A6-E6558B4A1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23</a:t>
            </a:fld>
            <a:endParaRPr lang="it-IT"/>
          </a:p>
        </p:txBody>
      </p:sp>
      <p:pic>
        <p:nvPicPr>
          <p:cNvPr id="5" name="Picture 2" descr="dotazioni personali">
            <a:extLst>
              <a:ext uri="{FF2B5EF4-FFF2-40B4-BE49-F238E27FC236}">
                <a16:creationId xmlns="" xmlns:a16="http://schemas.microsoft.com/office/drawing/2014/main" id="{A513C7F0-1D47-4F88-8521-D925F9B19E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481" t="22809" r="2760" b="18508"/>
          <a:stretch/>
        </p:blipFill>
        <p:spPr bwMode="auto">
          <a:xfrm>
            <a:off x="7569591" y="4204629"/>
            <a:ext cx="2103960" cy="16175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D2143 Lampada DUO Z1">
            <a:extLst>
              <a:ext uri="{FF2B5EF4-FFF2-40B4-BE49-F238E27FC236}">
                <a16:creationId xmlns="" xmlns:a16="http://schemas.microsoft.com/office/drawing/2014/main" id="{24B24E93-7475-44F6-B62E-8C556BC1C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113" y="3313733"/>
            <a:ext cx="2484913" cy="248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isultato immagini per bastoncini escursionismo">
            <a:extLst>
              <a:ext uri="{FF2B5EF4-FFF2-40B4-BE49-F238E27FC236}">
                <a16:creationId xmlns="" xmlns:a16="http://schemas.microsoft.com/office/drawing/2014/main" id="{004038D6-45F2-4AE8-8E62-BD6FA8009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1455">
            <a:off x="10264299" y="175138"/>
            <a:ext cx="1274464" cy="4328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isultato immagini per bastoncini escursionismo">
            <a:extLst>
              <a:ext uri="{FF2B5EF4-FFF2-40B4-BE49-F238E27FC236}">
                <a16:creationId xmlns="" xmlns:a16="http://schemas.microsoft.com/office/drawing/2014/main" id="{F2847E73-1F4C-40D7-8BF8-2C6388A3A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2802">
            <a:off x="10077063" y="96423"/>
            <a:ext cx="1274464" cy="4328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me funziona la bussola - SPIEGATO FACILE">
            <a:extLst>
              <a:ext uri="{FF2B5EF4-FFF2-40B4-BE49-F238E27FC236}">
                <a16:creationId xmlns="" xmlns:a16="http://schemas.microsoft.com/office/drawing/2014/main" id="{01528220-F215-4D5B-9F25-5E04564D7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6632">
            <a:off x="5455711" y="1199640"/>
            <a:ext cx="1731769" cy="23899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sservazione naturalistica ZEISS | Sempre alla ricerca di qualcosa di  speciale">
            <a:extLst>
              <a:ext uri="{FF2B5EF4-FFF2-40B4-BE49-F238E27FC236}">
                <a16:creationId xmlns="" xmlns:a16="http://schemas.microsoft.com/office/drawing/2014/main" id="{1AC1DB9E-814F-4C02-9ED6-C679CDBF3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0040">
            <a:off x="1564025" y="2605035"/>
            <a:ext cx="4441543" cy="16175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contenuto 2">
            <a:extLst>
              <a:ext uri="{FF2B5EF4-FFF2-40B4-BE49-F238E27FC236}">
                <a16:creationId xmlns="" xmlns:a16="http://schemas.microsoft.com/office/drawing/2014/main" id="{99E4115A-D5FE-4D9E-AAB3-046BEBB807E6}"/>
              </a:ext>
            </a:extLst>
          </p:cNvPr>
          <p:cNvSpPr txBox="1">
            <a:spLocks/>
          </p:cNvSpPr>
          <p:nvPr/>
        </p:nvSpPr>
        <p:spPr>
          <a:xfrm>
            <a:off x="0" y="1597610"/>
            <a:ext cx="12192000" cy="68704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it-IT" sz="5100" dirty="0">
              <a:solidFill>
                <a:srgbClr val="0A0A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altLang="it-IT" sz="11200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Bussola, Altimetro</a:t>
            </a:r>
            <a:endParaRPr lang="it-IT" sz="1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egnaposto contenuto 2">
            <a:extLst>
              <a:ext uri="{FF2B5EF4-FFF2-40B4-BE49-F238E27FC236}">
                <a16:creationId xmlns="" xmlns:a16="http://schemas.microsoft.com/office/drawing/2014/main" id="{A420C8D3-0906-43A4-95C4-110D96179420}"/>
              </a:ext>
            </a:extLst>
          </p:cNvPr>
          <p:cNvSpPr txBox="1">
            <a:spLocks/>
          </p:cNvSpPr>
          <p:nvPr/>
        </p:nvSpPr>
        <p:spPr>
          <a:xfrm>
            <a:off x="0" y="2779879"/>
            <a:ext cx="2484913" cy="816086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it-IT" sz="5100" dirty="0">
              <a:solidFill>
                <a:srgbClr val="0A0A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altLang="it-IT" sz="8600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Binocolo</a:t>
            </a:r>
            <a:endParaRPr lang="it-IT" sz="8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egnaposto contenuto 2">
            <a:extLst>
              <a:ext uri="{FF2B5EF4-FFF2-40B4-BE49-F238E27FC236}">
                <a16:creationId xmlns="" xmlns:a16="http://schemas.microsoft.com/office/drawing/2014/main" id="{22199CEF-1BED-4A92-86DF-E096A8F13A51}"/>
              </a:ext>
            </a:extLst>
          </p:cNvPr>
          <p:cNvSpPr txBox="1">
            <a:spLocks/>
          </p:cNvSpPr>
          <p:nvPr/>
        </p:nvSpPr>
        <p:spPr>
          <a:xfrm>
            <a:off x="42412" y="4018302"/>
            <a:ext cx="4705063" cy="73716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it-IT" sz="5100" dirty="0">
              <a:solidFill>
                <a:srgbClr val="0A0A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altLang="it-IT" sz="11200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Lampada frontale.</a:t>
            </a:r>
            <a:endParaRPr lang="it-IT" sz="1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egnaposto contenuto 2">
            <a:extLst>
              <a:ext uri="{FF2B5EF4-FFF2-40B4-BE49-F238E27FC236}">
                <a16:creationId xmlns="" xmlns:a16="http://schemas.microsoft.com/office/drawing/2014/main" id="{4CFDE260-56A7-4EB7-96F0-71505FC3B787}"/>
              </a:ext>
            </a:extLst>
          </p:cNvPr>
          <p:cNvSpPr txBox="1">
            <a:spLocks/>
          </p:cNvSpPr>
          <p:nvPr/>
        </p:nvSpPr>
        <p:spPr>
          <a:xfrm>
            <a:off x="0" y="5273454"/>
            <a:ext cx="12192000" cy="134825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it-IT" sz="5100" dirty="0">
              <a:solidFill>
                <a:srgbClr val="0A0A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altLang="it-IT" sz="11200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Occhiali da sole certificati </a:t>
            </a:r>
          </a:p>
          <a:p>
            <a:pPr marL="0" indent="0">
              <a:buFont typeface="Arial" pitchFamily="34" charset="0"/>
              <a:buNone/>
            </a:pPr>
            <a:r>
              <a:rPr lang="it-IT" altLang="it-IT" sz="11200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(fondamentale è la protezione 4 in caso di escursioni su neve o ghiaccio).</a:t>
            </a:r>
            <a:endParaRPr lang="it-IT" sz="1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e 14">
            <a:extLst>
              <a:ext uri="{FF2B5EF4-FFF2-40B4-BE49-F238E27FC236}">
                <a16:creationId xmlns="" xmlns:a16="http://schemas.microsoft.com/office/drawing/2014/main" id="{5819B3B1-3A6C-4CB7-933F-9314D1280A0B}"/>
              </a:ext>
            </a:extLst>
          </p:cNvPr>
          <p:cNvSpPr/>
          <p:nvPr/>
        </p:nvSpPr>
        <p:spPr>
          <a:xfrm rot="360793">
            <a:off x="5372530" y="4574047"/>
            <a:ext cx="542696" cy="200783"/>
          </a:xfrm>
          <a:prstGeom prst="ellipse">
            <a:avLst/>
          </a:prstGeom>
          <a:solidFill>
            <a:srgbClr val="7F7F7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9728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  <p:bldP spid="12" grpId="0"/>
      <p:bldP spid="13" grpId="0"/>
      <p:bldP spid="14" grpId="0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F983AC72-726C-4228-A9D5-58D53EF8A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610924"/>
            <a:ext cx="11161240" cy="6082972"/>
          </a:xfrm>
        </p:spPr>
        <p:txBody>
          <a:bodyPr>
            <a:normAutofit fontScale="25000" lnSpcReduction="20000"/>
          </a:bodyPr>
          <a:lstStyle/>
          <a:p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Arial" panose="020B0604020202020204" pitchFamily="34" charset="0"/>
              </a:rPr>
              <a:t>Kit di pronto soccorso e medicine personali.</a:t>
            </a:r>
          </a:p>
          <a:p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Arial" panose="020B0604020202020204" pitchFamily="34" charset="0"/>
              </a:rPr>
              <a:t>Antizanzare.</a:t>
            </a:r>
          </a:p>
          <a:p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Arial" panose="020B0604020202020204" pitchFamily="34" charset="0"/>
              </a:rPr>
              <a:t>Crema solare (indispensabile) con fattore di protezione</a:t>
            </a:r>
          </a:p>
          <a:p>
            <a:pPr marL="0" indent="0">
              <a:buNone/>
            </a:pPr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Arial" panose="020B0604020202020204" pitchFamily="34" charset="0"/>
              </a:rPr>
              <a:t>    UV adeguato all’altitudine e alle ore di marcia.</a:t>
            </a:r>
          </a:p>
          <a:p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Arial" panose="020B0604020202020204" pitchFamily="34" charset="0"/>
              </a:rPr>
              <a:t>Macchina fotografica per immortalare i ricordi </a:t>
            </a:r>
          </a:p>
          <a:p>
            <a:pPr marL="0" indent="0">
              <a:buNone/>
            </a:pPr>
            <a:r>
              <a:rPr lang="it-IT" altLang="it-IT" sz="11200" dirty="0">
                <a:solidFill>
                  <a:srgbClr val="202020"/>
                </a:solidFill>
                <a:cs typeface="Arial" panose="020B0604020202020204" pitchFamily="34" charset="0"/>
              </a:rPr>
              <a:t>    </a:t>
            </a:r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Arial" panose="020B0604020202020204" pitchFamily="34" charset="0"/>
              </a:rPr>
              <a:t>delle escursioni ed i possibili incontri.</a:t>
            </a:r>
          </a:p>
          <a:p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Arial" panose="020B0604020202020204" pitchFamily="34" charset="0"/>
              </a:rPr>
              <a:t>Telefono cellulare (verificare copertura segnale in </a:t>
            </a:r>
          </a:p>
          <a:p>
            <a:pPr marL="0" indent="0">
              <a:buNone/>
            </a:pPr>
            <a:r>
              <a:rPr lang="it-IT" altLang="it-IT" sz="11200" dirty="0">
                <a:solidFill>
                  <a:srgbClr val="202020"/>
                </a:solidFill>
                <a:cs typeface="Arial" panose="020B0604020202020204" pitchFamily="34" charset="0"/>
              </a:rPr>
              <a:t>    </a:t>
            </a:r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Arial" panose="020B0604020202020204" pitchFamily="34" charset="0"/>
              </a:rPr>
              <a:t>base alla località) ben carico e pronto all’uso.</a:t>
            </a:r>
          </a:p>
          <a:p>
            <a:endParaRPr lang="it-IT" altLang="it-IT" sz="11200" dirty="0">
              <a:solidFill>
                <a:srgbClr val="202020"/>
              </a:solidFill>
              <a:cs typeface="Arial" panose="020B0604020202020204" pitchFamily="34" charset="0"/>
            </a:endParaRPr>
          </a:p>
          <a:p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Arial" panose="020B0604020202020204" pitchFamily="34" charset="0"/>
              </a:rPr>
              <a:t>Coltellino multiuso.</a:t>
            </a:r>
            <a:endParaRPr lang="it-IT" altLang="it-IT" sz="11200" dirty="0">
              <a:solidFill>
                <a:srgbClr val="202020"/>
              </a:solidFill>
              <a:cs typeface="Arial" panose="020B0604020202020204" pitchFamily="34" charset="0"/>
            </a:endParaRPr>
          </a:p>
          <a:p>
            <a:endParaRPr kumimoji="0" lang="it-IT" altLang="it-IT" sz="11200" i="0" u="none" strike="noStrike" cap="none" normalizeH="0" baseline="0" dirty="0">
              <a:ln>
                <a:noFill/>
              </a:ln>
              <a:solidFill>
                <a:srgbClr val="202020"/>
              </a:solidFill>
              <a:effectLst/>
              <a:cs typeface="Arial" panose="020B0604020202020204" pitchFamily="34" charset="0"/>
            </a:endParaRPr>
          </a:p>
          <a:p>
            <a:endParaRPr kumimoji="0" lang="it-IT" altLang="it-IT" sz="11200" i="0" u="none" strike="noStrike" cap="none" normalizeH="0" baseline="0" dirty="0">
              <a:ln>
                <a:noFill/>
              </a:ln>
              <a:solidFill>
                <a:srgbClr val="202020"/>
              </a:solidFill>
              <a:effectLst/>
              <a:cs typeface="Arial" panose="020B0604020202020204" pitchFamily="34" charset="0"/>
            </a:endParaRPr>
          </a:p>
          <a:p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Arial" panose="020B0604020202020204" pitchFamily="34" charset="0"/>
              </a:rPr>
              <a:t>Fischietto (utile per i segnali di soccorso)</a:t>
            </a:r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cs typeface="Arial" panose="020B0604020202020204" pitchFamily="34" charset="0"/>
              </a:rPr>
              <a:t>.</a:t>
            </a:r>
            <a:endParaRPr kumimoji="0" lang="it-IT" altLang="it-IT" sz="1120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endParaRPr kumimoji="0" lang="it-IT" altLang="it-IT" sz="9600" i="0" u="none" strike="noStrike" cap="none" normalizeH="0" baseline="0" dirty="0">
              <a:ln>
                <a:noFill/>
              </a:ln>
              <a:solidFill>
                <a:srgbClr val="202020"/>
              </a:solidFill>
              <a:effectLst/>
              <a:cs typeface="Arial" panose="020B0604020202020204" pitchFamily="34" charset="0"/>
            </a:endParaRPr>
          </a:p>
          <a:p>
            <a:endParaRPr lang="it-IT" altLang="it-IT" sz="9600" dirty="0">
              <a:solidFill>
                <a:srgbClr val="202020"/>
              </a:solidFill>
              <a:cs typeface="Arial" panose="020B0604020202020204" pitchFamily="34" charset="0"/>
            </a:endParaRPr>
          </a:p>
          <a:p>
            <a:endParaRPr kumimoji="0" lang="it-IT" altLang="it-IT" sz="9600" i="0" u="none" strike="noStrike" cap="none" normalizeH="0" baseline="0" dirty="0">
              <a:ln>
                <a:noFill/>
              </a:ln>
              <a:solidFill>
                <a:srgbClr val="202020"/>
              </a:solidFill>
              <a:effectLst/>
              <a:cs typeface="Arial" panose="020B0604020202020204" pitchFamily="34" charset="0"/>
            </a:endParaRPr>
          </a:p>
          <a:p>
            <a:endParaRPr kumimoji="0" lang="it-IT" altLang="it-IT" sz="9600" i="0" u="none" strike="noStrike" cap="none" normalizeH="0" baseline="0" dirty="0">
              <a:ln>
                <a:noFill/>
              </a:ln>
              <a:solidFill>
                <a:srgbClr val="202020"/>
              </a:solidFill>
              <a:effectLst/>
              <a:cs typeface="Arial" panose="020B0604020202020204" pitchFamily="34" charset="0"/>
            </a:endParaRPr>
          </a:p>
          <a:p>
            <a:endParaRPr kumimoji="0" lang="it-IT" altLang="it-IT" sz="9600" i="0" u="none" strike="noStrike" cap="none" normalizeH="0" baseline="0" dirty="0">
              <a:ln>
                <a:noFill/>
              </a:ln>
              <a:solidFill>
                <a:srgbClr val="202020"/>
              </a:solidFill>
              <a:effectLst/>
              <a:cs typeface="Arial" panose="020B0604020202020204" pitchFamily="34" charset="0"/>
            </a:endParaRPr>
          </a:p>
          <a:p>
            <a:endParaRPr kumimoji="0" lang="it-IT" altLang="it-IT" sz="9600" i="0" u="none" strike="noStrike" cap="none" normalizeH="0" baseline="0" dirty="0">
              <a:ln>
                <a:noFill/>
              </a:ln>
              <a:solidFill>
                <a:srgbClr val="202020"/>
              </a:solidFill>
              <a:effectLst/>
              <a:cs typeface="Arial" panose="020B0604020202020204" pitchFamily="34" charset="0"/>
            </a:endParaRPr>
          </a:p>
          <a:p>
            <a:endParaRPr lang="it-IT" altLang="it-IT" sz="9600" dirty="0">
              <a:solidFill>
                <a:srgbClr val="202020"/>
              </a:solidFill>
              <a:cs typeface="Arial" panose="020B0604020202020204" pitchFamily="34" charset="0"/>
            </a:endParaRPr>
          </a:p>
          <a:p>
            <a:endParaRPr kumimoji="0" lang="it-IT" altLang="it-IT" sz="9600" i="0" u="none" strike="noStrike" cap="none" normalizeH="0" baseline="0" dirty="0">
              <a:ln>
                <a:noFill/>
              </a:ln>
              <a:solidFill>
                <a:srgbClr val="202020"/>
              </a:solidFill>
              <a:effectLst/>
              <a:cs typeface="Arial" panose="020B0604020202020204" pitchFamily="34" charset="0"/>
            </a:endParaRPr>
          </a:p>
          <a:p>
            <a:endParaRPr lang="it-IT" altLang="it-IT" sz="9600" dirty="0">
              <a:solidFill>
                <a:srgbClr val="202020"/>
              </a:solidFill>
              <a:cs typeface="Arial" panose="020B0604020202020204" pitchFamily="34" charset="0"/>
            </a:endParaRPr>
          </a:p>
          <a:p>
            <a:endParaRPr kumimoji="0" lang="it-IT" altLang="it-IT" sz="9600" i="0" u="none" strike="noStrike" cap="none" normalizeH="0" baseline="0" dirty="0">
              <a:ln>
                <a:noFill/>
              </a:ln>
              <a:solidFill>
                <a:srgbClr val="202020"/>
              </a:solidFill>
              <a:effectLst/>
              <a:cs typeface="Arial" panose="020B0604020202020204" pitchFamily="34" charset="0"/>
            </a:endParaRPr>
          </a:p>
          <a:p>
            <a:endParaRPr kumimoji="0" lang="it-IT" altLang="it-IT" sz="9600" i="0" u="none" strike="noStrike" cap="none" normalizeH="0" baseline="0" dirty="0">
              <a:ln>
                <a:noFill/>
              </a:ln>
              <a:solidFill>
                <a:srgbClr val="202020"/>
              </a:solidFill>
              <a:effectLst/>
              <a:cs typeface="Arial" panose="020B0604020202020204" pitchFamily="34" charset="0"/>
            </a:endParaRPr>
          </a:p>
          <a:p>
            <a:endParaRPr kumimoji="0" lang="it-IT" altLang="it-IT" sz="9600" i="0" u="none" strike="noStrike" cap="none" normalizeH="0" baseline="0" dirty="0">
              <a:ln>
                <a:noFill/>
              </a:ln>
              <a:solidFill>
                <a:srgbClr val="202020"/>
              </a:solidFill>
              <a:effectLst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kumimoji="0" lang="it-IT" altLang="it-IT" sz="11200" i="0" u="none" strike="noStrike" cap="none" normalizeH="0" baseline="0" dirty="0">
              <a:ln>
                <a:noFill/>
              </a:ln>
              <a:solidFill>
                <a:srgbClr val="20202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Carta geografica escursionistica dettagliata del luogo da esplorare, (possibilmente almeno in scala 1:25.000).</a:t>
            </a:r>
          </a:p>
          <a:p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Copri zaino per pioggia, nel caso non si utilizzi una mantella.</a:t>
            </a:r>
          </a:p>
          <a:p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Bastoncini telescopici (o bacchette). Molto utili durante la camminata per scaricare una parte del peso dalle spalle alle bacchette.</a:t>
            </a:r>
          </a:p>
          <a:p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Bussola, Altimetro</a:t>
            </a:r>
          </a:p>
          <a:p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Binocolo</a:t>
            </a:r>
            <a:endParaRPr lang="it-IT" sz="2800" i="0" dirty="0">
              <a:solidFill>
                <a:srgbClr val="20202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7F7BE26A-3E7A-4742-99A6-E6558B4A1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24</a:t>
            </a:fld>
            <a:endParaRPr lang="it-IT"/>
          </a:p>
        </p:txBody>
      </p:sp>
      <p:pic>
        <p:nvPicPr>
          <p:cNvPr id="2050" name="Picture 2" descr="Victorinox Swiss Champ Coltellino svizzero, rosso | Lufthansa WorldShop">
            <a:extLst>
              <a:ext uri="{FF2B5EF4-FFF2-40B4-BE49-F238E27FC236}">
                <a16:creationId xmlns="" xmlns:a16="http://schemas.microsoft.com/office/drawing/2014/main" id="{3042B507-9F34-4727-A123-4FF893DB0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245" y="3613046"/>
            <a:ext cx="2456355" cy="24563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schietto per cani con corno di bufalo Canihunt doppio tono  (trillo+fiocco) 8,5cm | Jagerblut">
            <a:extLst>
              <a:ext uri="{FF2B5EF4-FFF2-40B4-BE49-F238E27FC236}">
                <a16:creationId xmlns="" xmlns:a16="http://schemas.microsoft.com/office/drawing/2014/main" id="{58E61841-6527-467B-AF0D-D62DC916E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551">
            <a:off x="8618666" y="4395448"/>
            <a:ext cx="1743951" cy="21708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ikon D3400 - Prezzo, Caratteristiche, accessori e negozi.">
            <a:extLst>
              <a:ext uri="{FF2B5EF4-FFF2-40B4-BE49-F238E27FC236}">
                <a16:creationId xmlns="" xmlns:a16="http://schemas.microsoft.com/office/drawing/2014/main" id="{E95AFACA-B07D-4EDC-8D52-82DAD083D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309" y="803615"/>
            <a:ext cx="4313574" cy="36617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e 1">
            <a:extLst>
              <a:ext uri="{FF2B5EF4-FFF2-40B4-BE49-F238E27FC236}">
                <a16:creationId xmlns="" xmlns:a16="http://schemas.microsoft.com/office/drawing/2014/main" id="{78ACAEFC-D8D9-4CCE-AA01-A2648C6DF4F7}"/>
              </a:ext>
            </a:extLst>
          </p:cNvPr>
          <p:cNvSpPr/>
          <p:nvPr/>
        </p:nvSpPr>
        <p:spPr>
          <a:xfrm rot="360793">
            <a:off x="9720745" y="1815846"/>
            <a:ext cx="542696" cy="200783"/>
          </a:xfrm>
          <a:prstGeom prst="ellipse">
            <a:avLst/>
          </a:prstGeom>
          <a:solidFill>
            <a:srgbClr val="7F7F7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779395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F48F893E-9B51-4792-8214-573E73852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25</a:t>
            </a:fld>
            <a:endParaRPr lang="it-IT"/>
          </a:p>
        </p:txBody>
      </p:sp>
      <p:pic>
        <p:nvPicPr>
          <p:cNvPr id="8194" name="Picture 2" descr="zaino1">
            <a:extLst>
              <a:ext uri="{FF2B5EF4-FFF2-40B4-BE49-F238E27FC236}">
                <a16:creationId xmlns="" xmlns:a16="http://schemas.microsoft.com/office/drawing/2014/main" id="{76875AF6-31FA-4740-9E1F-01E9B1012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98" y="3275117"/>
            <a:ext cx="5682402" cy="29699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zaino2">
            <a:extLst>
              <a:ext uri="{FF2B5EF4-FFF2-40B4-BE49-F238E27FC236}">
                <a16:creationId xmlns="" xmlns:a16="http://schemas.microsoft.com/office/drawing/2014/main" id="{90DDEFCC-808C-4649-88EE-380D13B68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50" y="3275117"/>
            <a:ext cx="5632499" cy="29699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isultato immagini per attrezzatura zaini da montagna">
            <a:extLst>
              <a:ext uri="{FF2B5EF4-FFF2-40B4-BE49-F238E27FC236}">
                <a16:creationId xmlns="" xmlns:a16="http://schemas.microsoft.com/office/drawing/2014/main" id="{C217735A-E429-4F2D-B4AD-05D13F673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223" y="150020"/>
            <a:ext cx="4035179" cy="32789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1EA15AF4-C686-4F7D-A5AF-2606D7D72D62}"/>
              </a:ext>
            </a:extLst>
          </p:cNvPr>
          <p:cNvSpPr txBox="1"/>
          <p:nvPr/>
        </p:nvSpPr>
        <p:spPr>
          <a:xfrm>
            <a:off x="413598" y="598580"/>
            <a:ext cx="61864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it-IT" sz="4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Modo corretto di indossare lo zaino</a:t>
            </a:r>
          </a:p>
        </p:txBody>
      </p:sp>
    </p:spTree>
    <p:extLst>
      <p:ext uri="{BB962C8B-B14F-4D97-AF65-F5344CB8AC3E}">
        <p14:creationId xmlns="" xmlns:p14="http://schemas.microsoft.com/office/powerpoint/2010/main" val="563092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F983AC72-726C-4228-A9D5-58D53EF8A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299" y="1556792"/>
            <a:ext cx="11161240" cy="5164684"/>
          </a:xfrm>
        </p:spPr>
        <p:txBody>
          <a:bodyPr>
            <a:normAutofit fontScale="25000" lnSpcReduction="20000"/>
          </a:bodyPr>
          <a:lstStyle/>
          <a:p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Arial" panose="020B0604020202020204" pitchFamily="34" charset="0"/>
              </a:rPr>
              <a:t>Sacco lenzuolo per dormire nei rifugi.</a:t>
            </a:r>
          </a:p>
          <a:p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Arial" panose="020B0604020202020204" pitchFamily="34" charset="0"/>
              </a:rPr>
              <a:t>Borraccia per acqua (2lt): è fondamentale non restare mai senza una riserva di acqua. Utili i sali integratori, che aiutano a prevenire la perdita di liquidi corporei causata dalla sudorazione.</a:t>
            </a:r>
          </a:p>
          <a:p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Arial" panose="020B0604020202020204" pitchFamily="34" charset="0"/>
              </a:rPr>
              <a:t>Alimenti: panini, frutta secca, cioccolata o barrette energetiche in quantità necessaria e sufficiente alla durata dell’escursione.</a:t>
            </a:r>
          </a:p>
          <a:p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cs typeface="Arial" panose="020B0604020202020204" pitchFamily="34" charset="0"/>
              </a:rPr>
              <a:t>Consigliamo di mettere indumenti e oggetti all’interno di sacchetti di plastica e poi riporli nello zaino. In caso di pioggia riuscirai a proteggerli meglio.</a:t>
            </a:r>
          </a:p>
          <a:p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cs typeface="Arial" panose="020B0604020202020204" pitchFamily="34" charset="0"/>
              </a:rPr>
              <a:t>Per una migliore ed equilibrata distribuzione del peso dello zaino, consigliamo di inserire il materiale più pesante nella parte centrale in basso nello zaino, più vicino alla schiena.</a:t>
            </a:r>
            <a:endParaRPr kumimoji="0" lang="it-IT" altLang="it-IT" sz="1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endParaRPr lang="it-IT" altLang="it-IT" sz="9600" dirty="0">
              <a:solidFill>
                <a:srgbClr val="0A0A0A"/>
              </a:solidFill>
              <a:cs typeface="Arial" panose="020B0604020202020204" pitchFamily="34" charset="0"/>
            </a:endParaRPr>
          </a:p>
          <a:p>
            <a:endParaRPr kumimoji="0" lang="it-IT" altLang="it-IT" sz="9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endParaRPr lang="it-IT" altLang="it-IT" sz="9600" dirty="0">
              <a:solidFill>
                <a:srgbClr val="202020"/>
              </a:solidFill>
              <a:cs typeface="Arial" panose="020B0604020202020204" pitchFamily="34" charset="0"/>
            </a:endParaRPr>
          </a:p>
          <a:p>
            <a:endParaRPr kumimoji="0" lang="it-IT" altLang="it-IT" sz="9600" i="0" u="none" strike="noStrike" cap="none" normalizeH="0" baseline="0" dirty="0">
              <a:ln>
                <a:noFill/>
              </a:ln>
              <a:solidFill>
                <a:srgbClr val="202020"/>
              </a:solidFill>
              <a:effectLst/>
              <a:cs typeface="Arial" panose="020B0604020202020204" pitchFamily="34" charset="0"/>
            </a:endParaRPr>
          </a:p>
          <a:p>
            <a:endParaRPr lang="it-IT" altLang="it-IT" sz="9600" dirty="0">
              <a:solidFill>
                <a:srgbClr val="202020"/>
              </a:solidFill>
              <a:cs typeface="Arial" panose="020B0604020202020204" pitchFamily="34" charset="0"/>
            </a:endParaRPr>
          </a:p>
          <a:p>
            <a:endParaRPr kumimoji="0" lang="it-IT" altLang="it-IT" sz="9600" i="0" u="none" strike="noStrike" cap="none" normalizeH="0" baseline="0" dirty="0">
              <a:ln>
                <a:noFill/>
              </a:ln>
              <a:solidFill>
                <a:srgbClr val="202020"/>
              </a:solidFill>
              <a:effectLst/>
              <a:cs typeface="Arial" panose="020B0604020202020204" pitchFamily="34" charset="0"/>
            </a:endParaRPr>
          </a:p>
          <a:p>
            <a:endParaRPr lang="it-IT" altLang="it-IT" sz="9600" dirty="0">
              <a:solidFill>
                <a:srgbClr val="202020"/>
              </a:solidFill>
              <a:cs typeface="Arial" panose="020B0604020202020204" pitchFamily="34" charset="0"/>
            </a:endParaRPr>
          </a:p>
          <a:p>
            <a:endParaRPr kumimoji="0" lang="it-IT" altLang="it-IT" sz="9600" i="0" u="none" strike="noStrike" cap="none" normalizeH="0" baseline="0" dirty="0">
              <a:ln>
                <a:noFill/>
              </a:ln>
              <a:solidFill>
                <a:srgbClr val="202020"/>
              </a:solidFill>
              <a:effectLst/>
              <a:cs typeface="Arial" panose="020B0604020202020204" pitchFamily="34" charset="0"/>
            </a:endParaRPr>
          </a:p>
          <a:p>
            <a:endParaRPr kumimoji="0" lang="it-IT" altLang="it-IT" sz="9600" i="0" u="none" strike="noStrike" cap="none" normalizeH="0" baseline="0" dirty="0">
              <a:ln>
                <a:noFill/>
              </a:ln>
              <a:solidFill>
                <a:srgbClr val="202020"/>
              </a:solidFill>
              <a:effectLst/>
              <a:cs typeface="Arial" panose="020B0604020202020204" pitchFamily="34" charset="0"/>
            </a:endParaRPr>
          </a:p>
          <a:p>
            <a:endParaRPr kumimoji="0" lang="it-IT" altLang="it-IT" sz="9600" i="0" u="none" strike="noStrike" cap="none" normalizeH="0" baseline="0" dirty="0">
              <a:ln>
                <a:noFill/>
              </a:ln>
              <a:solidFill>
                <a:srgbClr val="202020"/>
              </a:solidFill>
              <a:effectLst/>
              <a:cs typeface="Arial" panose="020B0604020202020204" pitchFamily="34" charset="0"/>
            </a:endParaRPr>
          </a:p>
          <a:p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Arial" panose="020B0604020202020204" pitchFamily="34" charset="0"/>
              </a:rPr>
              <a:t>.</a:t>
            </a:r>
          </a:p>
          <a:p>
            <a:endParaRPr kumimoji="0" lang="it-IT" altLang="it-IT" sz="11200" i="0" u="none" strike="noStrike" cap="none" normalizeH="0" baseline="0" dirty="0">
              <a:ln>
                <a:noFill/>
              </a:ln>
              <a:solidFill>
                <a:srgbClr val="202020"/>
              </a:solidFill>
              <a:effectLst/>
              <a:cs typeface="Arial" panose="020B0604020202020204" pitchFamily="34" charset="0"/>
            </a:endParaRPr>
          </a:p>
          <a:p>
            <a:endParaRPr lang="it-IT" altLang="it-IT" sz="11200" dirty="0">
              <a:solidFill>
                <a:srgbClr val="202020"/>
              </a:solidFill>
              <a:cs typeface="Arial" panose="020B0604020202020204" pitchFamily="34" charset="0"/>
            </a:endParaRPr>
          </a:p>
          <a:p>
            <a:endParaRPr kumimoji="0" lang="it-IT" altLang="it-IT" sz="11200" i="0" u="none" strike="noStrike" cap="none" normalizeH="0" baseline="0" dirty="0">
              <a:ln>
                <a:noFill/>
              </a:ln>
              <a:solidFill>
                <a:srgbClr val="202020"/>
              </a:solidFill>
              <a:effectLst/>
              <a:cs typeface="Arial" panose="020B0604020202020204" pitchFamily="34" charset="0"/>
            </a:endParaRPr>
          </a:p>
          <a:p>
            <a:endParaRPr lang="it-IT" altLang="it-IT" sz="11200" dirty="0">
              <a:solidFill>
                <a:srgbClr val="202020"/>
              </a:solidFill>
              <a:cs typeface="Arial" panose="020B0604020202020204" pitchFamily="34" charset="0"/>
            </a:endParaRPr>
          </a:p>
          <a:p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Arial" panose="020B0604020202020204" pitchFamily="34" charset="0"/>
              </a:rPr>
              <a:t>Occhiali da sole certificati (fondamentale è la protezione 4 in caso di  escursioni su neve o ghiaccio).</a:t>
            </a:r>
          </a:p>
          <a:p>
            <a:endParaRPr kumimoji="0" lang="it-IT" altLang="it-IT" sz="9600" i="0" u="none" strike="noStrike" cap="none" normalizeH="0" baseline="0" dirty="0">
              <a:ln>
                <a:noFill/>
              </a:ln>
              <a:solidFill>
                <a:srgbClr val="202020"/>
              </a:solidFill>
              <a:effectLst/>
              <a:cs typeface="Arial" panose="020B0604020202020204" pitchFamily="34" charset="0"/>
            </a:endParaRPr>
          </a:p>
          <a:p>
            <a:endParaRPr lang="it-IT" altLang="it-IT" sz="9600" dirty="0">
              <a:solidFill>
                <a:srgbClr val="202020"/>
              </a:solidFill>
              <a:cs typeface="Arial" panose="020B0604020202020204" pitchFamily="34" charset="0"/>
            </a:endParaRPr>
          </a:p>
          <a:p>
            <a:endParaRPr kumimoji="0" lang="it-IT" altLang="it-IT" sz="9600" i="0" u="none" strike="noStrike" cap="none" normalizeH="0" baseline="0" dirty="0">
              <a:ln>
                <a:noFill/>
              </a:ln>
              <a:solidFill>
                <a:srgbClr val="202020"/>
              </a:solidFill>
              <a:effectLst/>
              <a:cs typeface="Arial" panose="020B0604020202020204" pitchFamily="34" charset="0"/>
            </a:endParaRPr>
          </a:p>
          <a:p>
            <a:endParaRPr kumimoji="0" lang="it-IT" altLang="it-IT" sz="9600" i="0" u="none" strike="noStrike" cap="none" normalizeH="0" baseline="0" dirty="0">
              <a:ln>
                <a:noFill/>
              </a:ln>
              <a:solidFill>
                <a:srgbClr val="202020"/>
              </a:solidFill>
              <a:effectLst/>
              <a:cs typeface="Arial" panose="020B0604020202020204" pitchFamily="34" charset="0"/>
            </a:endParaRPr>
          </a:p>
          <a:p>
            <a:endParaRPr kumimoji="0" lang="it-IT" altLang="it-IT" sz="9600" i="0" u="none" strike="noStrike" cap="none" normalizeH="0" baseline="0" dirty="0">
              <a:ln>
                <a:noFill/>
              </a:ln>
              <a:solidFill>
                <a:srgbClr val="202020"/>
              </a:solidFill>
              <a:effectLst/>
              <a:cs typeface="Arial" panose="020B0604020202020204" pitchFamily="34" charset="0"/>
            </a:endParaRPr>
          </a:p>
          <a:p>
            <a:endParaRPr kumimoji="0" lang="it-IT" altLang="it-IT" sz="9600" i="0" u="none" strike="noStrike" cap="none" normalizeH="0" baseline="0" dirty="0">
              <a:ln>
                <a:noFill/>
              </a:ln>
              <a:solidFill>
                <a:srgbClr val="202020"/>
              </a:solidFill>
              <a:effectLst/>
              <a:cs typeface="Arial" panose="020B0604020202020204" pitchFamily="34" charset="0"/>
            </a:endParaRPr>
          </a:p>
          <a:p>
            <a:endParaRPr lang="it-IT" altLang="it-IT" sz="9600" dirty="0">
              <a:solidFill>
                <a:srgbClr val="202020"/>
              </a:solidFill>
              <a:cs typeface="Arial" panose="020B0604020202020204" pitchFamily="34" charset="0"/>
            </a:endParaRPr>
          </a:p>
          <a:p>
            <a:endParaRPr kumimoji="0" lang="it-IT" altLang="it-IT" sz="9600" i="0" u="none" strike="noStrike" cap="none" normalizeH="0" baseline="0" dirty="0">
              <a:ln>
                <a:noFill/>
              </a:ln>
              <a:solidFill>
                <a:srgbClr val="202020"/>
              </a:solidFill>
              <a:effectLst/>
              <a:cs typeface="Arial" panose="020B0604020202020204" pitchFamily="34" charset="0"/>
            </a:endParaRPr>
          </a:p>
          <a:p>
            <a:endParaRPr lang="it-IT" altLang="it-IT" sz="9600" dirty="0">
              <a:solidFill>
                <a:srgbClr val="202020"/>
              </a:solidFill>
              <a:cs typeface="Arial" panose="020B0604020202020204" pitchFamily="34" charset="0"/>
            </a:endParaRPr>
          </a:p>
          <a:p>
            <a:endParaRPr kumimoji="0" lang="it-IT" altLang="it-IT" sz="9600" i="0" u="none" strike="noStrike" cap="none" normalizeH="0" baseline="0" dirty="0">
              <a:ln>
                <a:noFill/>
              </a:ln>
              <a:solidFill>
                <a:srgbClr val="202020"/>
              </a:solidFill>
              <a:effectLst/>
              <a:cs typeface="Arial" panose="020B0604020202020204" pitchFamily="34" charset="0"/>
            </a:endParaRPr>
          </a:p>
          <a:p>
            <a:endParaRPr kumimoji="0" lang="it-IT" altLang="it-IT" sz="9600" i="0" u="none" strike="noStrike" cap="none" normalizeH="0" baseline="0" dirty="0">
              <a:ln>
                <a:noFill/>
              </a:ln>
              <a:solidFill>
                <a:srgbClr val="202020"/>
              </a:solidFill>
              <a:effectLst/>
              <a:cs typeface="Arial" panose="020B0604020202020204" pitchFamily="34" charset="0"/>
            </a:endParaRPr>
          </a:p>
          <a:p>
            <a:endParaRPr kumimoji="0" lang="it-IT" altLang="it-IT" sz="9600" i="0" u="none" strike="noStrike" cap="none" normalizeH="0" baseline="0" dirty="0">
              <a:ln>
                <a:noFill/>
              </a:ln>
              <a:solidFill>
                <a:srgbClr val="202020"/>
              </a:solidFill>
              <a:effectLst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kumimoji="0" lang="it-IT" altLang="it-IT" sz="11200" i="0" u="none" strike="noStrike" cap="none" normalizeH="0" baseline="0" dirty="0">
              <a:ln>
                <a:noFill/>
              </a:ln>
              <a:solidFill>
                <a:srgbClr val="20202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Carta geografica escursionistica dettagliata del luogo da esplorare, (possibilmente almeno in scala 1:25.000).</a:t>
            </a:r>
          </a:p>
          <a:p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Copri zaino per pioggia, nel caso non si utilizzi una mantella.</a:t>
            </a:r>
          </a:p>
          <a:p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Bastoncini telescopici (o bacchette). Molto utili durante la camminata per scaricare una parte del peso dalle spalle alle bacchette.</a:t>
            </a:r>
          </a:p>
          <a:p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Bussola, Altimetro</a:t>
            </a:r>
          </a:p>
          <a:p>
            <a:r>
              <a:rPr kumimoji="0" lang="it-IT" altLang="it-IT" sz="1120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Binocolo</a:t>
            </a:r>
            <a:endParaRPr lang="it-IT" sz="2800" i="0" dirty="0">
              <a:solidFill>
                <a:srgbClr val="20202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7F7BE26A-3E7A-4742-99A6-E6558B4A1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26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16CD10FD-6D7C-4F3B-8B19-08CEC69AAF04}"/>
              </a:ext>
            </a:extLst>
          </p:cNvPr>
          <p:cNvSpPr txBox="1"/>
          <p:nvPr/>
        </p:nvSpPr>
        <p:spPr>
          <a:xfrm>
            <a:off x="413598" y="598580"/>
            <a:ext cx="104349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it-IT" sz="4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Cosa mettere nello zaino</a:t>
            </a:r>
          </a:p>
        </p:txBody>
      </p:sp>
    </p:spTree>
    <p:extLst>
      <p:ext uri="{BB962C8B-B14F-4D97-AF65-F5344CB8AC3E}">
        <p14:creationId xmlns="" xmlns:p14="http://schemas.microsoft.com/office/powerpoint/2010/main" val="1576035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52487"/>
            <a:ext cx="12192000" cy="1044500"/>
          </a:xfrm>
        </p:spPr>
        <p:txBody>
          <a:bodyPr>
            <a:normAutofit/>
          </a:bodyPr>
          <a:lstStyle/>
          <a:p>
            <a:r>
              <a:rPr lang="it-IT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Per le escursioni ci serve una carta particolare: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9335" y="2688397"/>
            <a:ext cx="11953328" cy="4392613"/>
          </a:xfrm>
        </p:spPr>
        <p:txBody>
          <a:bodyPr/>
          <a:lstStyle/>
          <a:p>
            <a:pPr eaLnBrk="1" hangingPunct="1"/>
            <a:r>
              <a:rPr lang="it-IT" dirty="0"/>
              <a:t>A che altezza mi trovo.</a:t>
            </a:r>
          </a:p>
          <a:p>
            <a:pPr eaLnBrk="1" hangingPunct="1"/>
            <a:r>
              <a:rPr lang="it-IT" dirty="0"/>
              <a:t>Quanto dislivello devo ancora percorrere.</a:t>
            </a:r>
          </a:p>
          <a:p>
            <a:pPr eaLnBrk="1" hangingPunct="1"/>
            <a:r>
              <a:rPr lang="it-IT" dirty="0"/>
              <a:t>Com’è il sentiero.</a:t>
            </a:r>
          </a:p>
          <a:p>
            <a:pPr eaLnBrk="1" hangingPunct="1"/>
            <a:r>
              <a:rPr lang="it-IT" dirty="0"/>
              <a:t>Che tipo di flora incontrerò.</a:t>
            </a:r>
          </a:p>
          <a:p>
            <a:pPr eaLnBrk="1" hangingPunct="1"/>
            <a:r>
              <a:rPr lang="it-IT" dirty="0"/>
              <a:t>Se lungo il percorso trovo sorgenti di acqua, bivacchi dove ripararmi in caso di pioggia, rifugi, piloni di alta tensione, ruscelli, punti panoramici, rocce, ghiaccio, ecc.</a:t>
            </a:r>
          </a:p>
          <a:p>
            <a:pPr eaLnBrk="1" hangingPunct="1"/>
            <a:endParaRPr lang="it-IT" sz="2800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27</a:t>
            </a:fld>
            <a:endParaRPr lang="it-IT"/>
          </a:p>
        </p:txBody>
      </p:sp>
      <p:sp>
        <p:nvSpPr>
          <p:cNvPr id="5" name="Titolo 1">
            <a:extLst>
              <a:ext uri="{FF2B5EF4-FFF2-40B4-BE49-F238E27FC236}">
                <a16:creationId xmlns="" xmlns:a16="http://schemas.microsoft.com/office/drawing/2014/main" id="{53826462-D90E-4D6A-8A74-4205DA74E34E}"/>
              </a:ext>
            </a:extLst>
          </p:cNvPr>
          <p:cNvSpPr txBox="1">
            <a:spLocks/>
          </p:cNvSpPr>
          <p:nvPr/>
        </p:nvSpPr>
        <p:spPr>
          <a:xfrm>
            <a:off x="0" y="1689095"/>
            <a:ext cx="12192000" cy="1140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cap="all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L</a:t>
            </a:r>
            <a:r>
              <a:rPr lang="it-IT" sz="40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a sua lettura ci dà molte risposte                   </a:t>
            </a:r>
            <a:endParaRPr lang="it-IT" sz="4000" dirty="0"/>
          </a:p>
        </p:txBody>
      </p:sp>
      <p:sp>
        <p:nvSpPr>
          <p:cNvPr id="6" name="Titolo 1">
            <a:extLst>
              <a:ext uri="{FF2B5EF4-FFF2-40B4-BE49-F238E27FC236}">
                <a16:creationId xmlns="" xmlns:a16="http://schemas.microsoft.com/office/drawing/2014/main" id="{4FCC9E2F-4B8B-4B2D-BDF6-FC32DBC98E3D}"/>
              </a:ext>
            </a:extLst>
          </p:cNvPr>
          <p:cNvSpPr txBox="1">
            <a:spLocks/>
          </p:cNvSpPr>
          <p:nvPr/>
        </p:nvSpPr>
        <p:spPr>
          <a:xfrm>
            <a:off x="0" y="845324"/>
            <a:ext cx="12191999" cy="111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La carta topografica</a:t>
            </a:r>
            <a:endParaRPr lang="it-IT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="" xmlns:a16="http://schemas.microsoft.com/office/drawing/2014/main" id="{F13F7F95-6CAD-47FC-BFB8-4094E3738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28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CB3FE89A-CF47-4B3F-AED0-1454B60AB1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747" b="23529"/>
          <a:stretch/>
        </p:blipFill>
        <p:spPr>
          <a:xfrm rot="5400000">
            <a:off x="4292262" y="-993824"/>
            <a:ext cx="5836253" cy="977814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577E113C-F690-4083-990E-795A187CB5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20" t="10447" r="45127" b="6660"/>
          <a:stretch/>
        </p:blipFill>
        <p:spPr>
          <a:xfrm>
            <a:off x="62270" y="977122"/>
            <a:ext cx="2419401" cy="58450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C33D4D1B-32DE-486B-8035-41DD6D36C3FA}"/>
              </a:ext>
            </a:extLst>
          </p:cNvPr>
          <p:cNvSpPr txBox="1">
            <a:spLocks noChangeArrowheads="1"/>
          </p:cNvSpPr>
          <p:nvPr/>
        </p:nvSpPr>
        <p:spPr>
          <a:xfrm>
            <a:off x="47328" y="1"/>
            <a:ext cx="12082402" cy="9683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ln w="12700">
                  <a:solidFill>
                    <a:srgbClr val="00206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Carta Topografica</a:t>
            </a:r>
          </a:p>
        </p:txBody>
      </p:sp>
    </p:spTree>
    <p:extLst>
      <p:ext uri="{BB962C8B-B14F-4D97-AF65-F5344CB8AC3E}">
        <p14:creationId xmlns="" xmlns:p14="http://schemas.microsoft.com/office/powerpoint/2010/main" val="389276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="" xmlns:a16="http://schemas.microsoft.com/office/drawing/2014/main" id="{F13F7F95-6CAD-47FC-BFB8-4094E3738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29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CB3FE89A-CF47-4B3F-AED0-1454B60AB1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747" t="24331" r="22632" b="23529"/>
          <a:stretch/>
        </p:blipFill>
        <p:spPr>
          <a:xfrm rot="5400000">
            <a:off x="2715185" y="-2661831"/>
            <a:ext cx="6835599" cy="12159262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3" name="Ovale 2">
            <a:extLst>
              <a:ext uri="{FF2B5EF4-FFF2-40B4-BE49-F238E27FC236}">
                <a16:creationId xmlns="" xmlns:a16="http://schemas.microsoft.com/office/drawing/2014/main" id="{E0AEC95B-CC21-4E7B-803D-E066357BF615}"/>
              </a:ext>
            </a:extLst>
          </p:cNvPr>
          <p:cNvSpPr/>
          <p:nvPr/>
        </p:nvSpPr>
        <p:spPr>
          <a:xfrm>
            <a:off x="8472264" y="3573016"/>
            <a:ext cx="1008112" cy="975102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="" xmlns:a16="http://schemas.microsoft.com/office/drawing/2014/main" id="{1ADC0767-489B-49D5-A665-2D8F3183F51D}"/>
              </a:ext>
            </a:extLst>
          </p:cNvPr>
          <p:cNvSpPr/>
          <p:nvPr/>
        </p:nvSpPr>
        <p:spPr>
          <a:xfrm>
            <a:off x="2157022" y="3284984"/>
            <a:ext cx="1008112" cy="975102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="" xmlns:a16="http://schemas.microsoft.com/office/drawing/2014/main" id="{E6C959F4-57AE-4CA0-8311-CBCA83532FD4}"/>
              </a:ext>
            </a:extLst>
          </p:cNvPr>
          <p:cNvSpPr/>
          <p:nvPr/>
        </p:nvSpPr>
        <p:spPr>
          <a:xfrm>
            <a:off x="6312024" y="1981726"/>
            <a:ext cx="1748264" cy="1622993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="" xmlns:a16="http://schemas.microsoft.com/office/drawing/2014/main" id="{8211DA8F-991B-4369-B5F0-120D558B3BA6}"/>
              </a:ext>
            </a:extLst>
          </p:cNvPr>
          <p:cNvSpPr/>
          <p:nvPr/>
        </p:nvSpPr>
        <p:spPr>
          <a:xfrm>
            <a:off x="10160000" y="140498"/>
            <a:ext cx="1008112" cy="975102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Ovale 9">
            <a:extLst>
              <a:ext uri="{FF2B5EF4-FFF2-40B4-BE49-F238E27FC236}">
                <a16:creationId xmlns="" xmlns:a16="http://schemas.microsoft.com/office/drawing/2014/main" id="{9492B999-3639-47AE-85EB-328355CB811E}"/>
              </a:ext>
            </a:extLst>
          </p:cNvPr>
          <p:cNvSpPr/>
          <p:nvPr/>
        </p:nvSpPr>
        <p:spPr>
          <a:xfrm>
            <a:off x="3754784" y="2490528"/>
            <a:ext cx="1368152" cy="1282007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Ovale 10">
            <a:extLst>
              <a:ext uri="{FF2B5EF4-FFF2-40B4-BE49-F238E27FC236}">
                <a16:creationId xmlns="" xmlns:a16="http://schemas.microsoft.com/office/drawing/2014/main" id="{01B6695C-D2C9-446D-BB3F-4AF05857EA99}"/>
              </a:ext>
            </a:extLst>
          </p:cNvPr>
          <p:cNvSpPr/>
          <p:nvPr/>
        </p:nvSpPr>
        <p:spPr>
          <a:xfrm>
            <a:off x="8718884" y="1810265"/>
            <a:ext cx="1008112" cy="975102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="" xmlns:a16="http://schemas.microsoft.com/office/drawing/2014/main" id="{7B47C76C-BD8B-4565-ADBC-15F2601B9187}"/>
              </a:ext>
            </a:extLst>
          </p:cNvPr>
          <p:cNvSpPr/>
          <p:nvPr/>
        </p:nvSpPr>
        <p:spPr>
          <a:xfrm>
            <a:off x="5303912" y="503312"/>
            <a:ext cx="1008112" cy="975102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="" xmlns:a16="http://schemas.microsoft.com/office/drawing/2014/main" id="{B9D8FDB8-443F-4B2E-AB71-73C3BB60E402}"/>
              </a:ext>
            </a:extLst>
          </p:cNvPr>
          <p:cNvSpPr txBox="1"/>
          <p:nvPr/>
        </p:nvSpPr>
        <p:spPr>
          <a:xfrm>
            <a:off x="6552486" y="5411450"/>
            <a:ext cx="5672228" cy="1446550"/>
          </a:xfrm>
          <a:prstGeom prst="rect">
            <a:avLst/>
          </a:prstGeom>
          <a:solidFill>
            <a:srgbClr val="CCFF33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solidFill>
                  <a:srgbClr val="FF0000"/>
                </a:solidFill>
              </a:rPr>
              <a:t>Particolare ingrandito della carta topografica</a:t>
            </a:r>
          </a:p>
        </p:txBody>
      </p:sp>
    </p:spTree>
    <p:extLst>
      <p:ext uri="{BB962C8B-B14F-4D97-AF65-F5344CB8AC3E}">
        <p14:creationId xmlns="" xmlns:p14="http://schemas.microsoft.com/office/powerpoint/2010/main" val="2776485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23391" y="22703"/>
            <a:ext cx="3720011" cy="1562827"/>
          </a:xfrm>
        </p:spPr>
        <p:txBody>
          <a:bodyPr>
            <a:normAutofit/>
          </a:bodyPr>
          <a:lstStyle/>
          <a:p>
            <a:pPr algn="l"/>
            <a:r>
              <a:rPr lang="it-IT" sz="6700" dirty="0">
                <a:solidFill>
                  <a:schemeClr val="tx2">
                    <a:lumMod val="75000"/>
                  </a:schemeClr>
                </a:solidFill>
              </a:rPr>
              <a:t>IL C.A.I.          </a:t>
            </a:r>
            <a:endParaRPr lang="it-IT" sz="67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8BCF9E-078F-4535-B9B5-3D4CB1DFCC51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63353" y="1259586"/>
            <a:ext cx="11566877" cy="5570756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è una associazione di: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</a:t>
            </a: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he amano percorrere sentieri in montagna,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 qualsiasi stagione,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rispettando sempre l’ambiente naturale</a:t>
            </a:r>
          </a:p>
        </p:txBody>
      </p:sp>
      <p:sp>
        <p:nvSpPr>
          <p:cNvPr id="8" name="Freccia a destra 7">
            <a:extLst>
              <a:ext uri="{FF2B5EF4-FFF2-40B4-BE49-F238E27FC236}">
                <a16:creationId xmlns="" xmlns:a16="http://schemas.microsoft.com/office/drawing/2014/main" id="{FAE6E56B-93E5-4C27-9544-A925551A21B4}"/>
              </a:ext>
            </a:extLst>
          </p:cNvPr>
          <p:cNvSpPr/>
          <p:nvPr/>
        </p:nvSpPr>
        <p:spPr>
          <a:xfrm>
            <a:off x="3459207" y="459307"/>
            <a:ext cx="1433029" cy="689618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Risultato immagini per foto di bambini ragazzi adulti anziani in montagna">
            <a:extLst>
              <a:ext uri="{FF2B5EF4-FFF2-40B4-BE49-F238E27FC236}">
                <a16:creationId xmlns="" xmlns:a16="http://schemas.microsoft.com/office/drawing/2014/main" id="{B0CCE1D7-BD39-42DC-BE58-048E029AE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8" y="1455209"/>
            <a:ext cx="3172185" cy="2672566"/>
          </a:xfrm>
          <a:prstGeom prst="ellipse">
            <a:avLst/>
          </a:prstGeom>
          <a:solidFill>
            <a:schemeClr val="accent2"/>
          </a:solidFill>
          <a:ln w="63500" cap="rnd">
            <a:noFill/>
          </a:ln>
          <a:effectLst>
            <a:softEdge rad="317500"/>
          </a:effectLst>
        </p:spPr>
      </p:pic>
      <p:pic>
        <p:nvPicPr>
          <p:cNvPr id="1028" name="Picture 4" descr="Risultato immagini per foto ragazzi adulti anziani in montagna">
            <a:extLst>
              <a:ext uri="{FF2B5EF4-FFF2-40B4-BE49-F238E27FC236}">
                <a16:creationId xmlns="" xmlns:a16="http://schemas.microsoft.com/office/drawing/2014/main" id="{6DC7F5B7-D83A-4AD0-A54E-49B68EB53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945" y="2460663"/>
            <a:ext cx="2709893" cy="1957145"/>
          </a:xfrm>
          <a:prstGeom prst="ellipse">
            <a:avLst/>
          </a:prstGeom>
          <a:ln w="63500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isultato immagini per foto ragazzi montagna">
            <a:extLst>
              <a:ext uri="{FF2B5EF4-FFF2-40B4-BE49-F238E27FC236}">
                <a16:creationId xmlns="" xmlns:a16="http://schemas.microsoft.com/office/drawing/2014/main" id="{C3D08F89-0ACC-42FC-9C51-7799BD42E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474"/>
          <a:stretch/>
        </p:blipFill>
        <p:spPr bwMode="auto">
          <a:xfrm>
            <a:off x="3052832" y="2460663"/>
            <a:ext cx="3277578" cy="208319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C5191673-38AC-408F-B60A-D2A144257549}"/>
              </a:ext>
            </a:extLst>
          </p:cNvPr>
          <p:cNvSpPr txBox="1"/>
          <p:nvPr/>
        </p:nvSpPr>
        <p:spPr>
          <a:xfrm>
            <a:off x="7233507" y="3773832"/>
            <a:ext cx="1971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adulti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="" xmlns:a16="http://schemas.microsoft.com/office/drawing/2014/main" id="{10A6FC3D-F534-4729-825A-0C93DC379EC6}"/>
              </a:ext>
            </a:extLst>
          </p:cNvPr>
          <p:cNvSpPr txBox="1"/>
          <p:nvPr/>
        </p:nvSpPr>
        <p:spPr>
          <a:xfrm>
            <a:off x="469961" y="3775825"/>
            <a:ext cx="2376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bambini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="" xmlns:a16="http://schemas.microsoft.com/office/drawing/2014/main" id="{88669B3C-F034-4C01-B51A-0B066BAC99F5}"/>
              </a:ext>
            </a:extLst>
          </p:cNvPr>
          <p:cNvSpPr txBox="1"/>
          <p:nvPr/>
        </p:nvSpPr>
        <p:spPr>
          <a:xfrm>
            <a:off x="4175722" y="1941466"/>
            <a:ext cx="2376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ragazzi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="" xmlns:a16="http://schemas.microsoft.com/office/drawing/2014/main" id="{7FB05A21-947F-4960-9F3F-4B846573825A}"/>
              </a:ext>
            </a:extLst>
          </p:cNvPr>
          <p:cNvSpPr txBox="1"/>
          <p:nvPr/>
        </p:nvSpPr>
        <p:spPr>
          <a:xfrm>
            <a:off x="9815737" y="1943773"/>
            <a:ext cx="2376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seniores</a:t>
            </a:r>
          </a:p>
        </p:txBody>
      </p:sp>
      <p:pic>
        <p:nvPicPr>
          <p:cNvPr id="1042" name="Picture 18" descr="Risultato immagini per foto adulti montagna">
            <a:extLst>
              <a:ext uri="{FF2B5EF4-FFF2-40B4-BE49-F238E27FC236}">
                <a16:creationId xmlns="" xmlns:a16="http://schemas.microsoft.com/office/drawing/2014/main" id="{47DC8A84-6E42-4025-8311-B725A53C6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944" y="1748425"/>
            <a:ext cx="3157790" cy="210519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olo 3">
            <a:extLst>
              <a:ext uri="{FF2B5EF4-FFF2-40B4-BE49-F238E27FC236}">
                <a16:creationId xmlns="" xmlns:a16="http://schemas.microsoft.com/office/drawing/2014/main" id="{176CE710-248F-45F0-ADD4-0CD9E66CBC0C}"/>
              </a:ext>
            </a:extLst>
          </p:cNvPr>
          <p:cNvSpPr txBox="1">
            <a:spLocks/>
          </p:cNvSpPr>
          <p:nvPr/>
        </p:nvSpPr>
        <p:spPr>
          <a:xfrm>
            <a:off x="3767843" y="-20012"/>
            <a:ext cx="8311738" cy="1475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6700" dirty="0">
                <a:solidFill>
                  <a:schemeClr val="tx2">
                    <a:lumMod val="75000"/>
                  </a:schemeClr>
                </a:solidFill>
              </a:rPr>
              <a:t>Club Alpino Italiano</a:t>
            </a:r>
            <a:endParaRPr lang="it-IT" sz="67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485142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6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600"/>
                            </p:stCondLst>
                            <p:childTnLst>
                              <p:par>
                                <p:cTn id="5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600"/>
                            </p:stCondLst>
                            <p:childTnLst>
                              <p:par>
                                <p:cTn id="5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600"/>
                            </p:stCondLst>
                            <p:childTnLst>
                              <p:par>
                                <p:cTn id="6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1" grpId="0"/>
      <p:bldP spid="19" grpId="0"/>
      <p:bldP spid="20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="" xmlns:a16="http://schemas.microsoft.com/office/drawing/2014/main" id="{F13F7F95-6CAD-47FC-BFB8-4094E3738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30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577E113C-F690-4083-990E-795A187CB5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42" t="10964" r="45282" b="56961"/>
          <a:stretch/>
        </p:blipFill>
        <p:spPr>
          <a:xfrm>
            <a:off x="0" y="58315"/>
            <a:ext cx="8497816" cy="679968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7" name="Ovale 6">
            <a:extLst>
              <a:ext uri="{FF2B5EF4-FFF2-40B4-BE49-F238E27FC236}">
                <a16:creationId xmlns="" xmlns:a16="http://schemas.microsoft.com/office/drawing/2014/main" id="{4A864EF5-C86C-4C24-AC02-45719C86E696}"/>
              </a:ext>
            </a:extLst>
          </p:cNvPr>
          <p:cNvSpPr/>
          <p:nvPr/>
        </p:nvSpPr>
        <p:spPr>
          <a:xfrm>
            <a:off x="-16308" y="4682898"/>
            <a:ext cx="4312108" cy="1191125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Ovale 8">
            <a:extLst>
              <a:ext uri="{FF2B5EF4-FFF2-40B4-BE49-F238E27FC236}">
                <a16:creationId xmlns="" xmlns:a16="http://schemas.microsoft.com/office/drawing/2014/main" id="{676E5457-76D9-4A4A-98C7-F5875D3F28D7}"/>
              </a:ext>
            </a:extLst>
          </p:cNvPr>
          <p:cNvSpPr/>
          <p:nvPr/>
        </p:nvSpPr>
        <p:spPr>
          <a:xfrm>
            <a:off x="6604" y="2708920"/>
            <a:ext cx="4001163" cy="990001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Ovale 9">
            <a:extLst>
              <a:ext uri="{FF2B5EF4-FFF2-40B4-BE49-F238E27FC236}">
                <a16:creationId xmlns="" xmlns:a16="http://schemas.microsoft.com/office/drawing/2014/main" id="{A1DBFBD7-8B6E-48AB-881F-F8C85F87E1F6}"/>
              </a:ext>
            </a:extLst>
          </p:cNvPr>
          <p:cNvSpPr/>
          <p:nvPr/>
        </p:nvSpPr>
        <p:spPr>
          <a:xfrm>
            <a:off x="4007768" y="980728"/>
            <a:ext cx="3240360" cy="1191126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Ovale 10">
            <a:extLst>
              <a:ext uri="{FF2B5EF4-FFF2-40B4-BE49-F238E27FC236}">
                <a16:creationId xmlns="" xmlns:a16="http://schemas.microsoft.com/office/drawing/2014/main" id="{F0C774F4-F0E7-4EE0-88BF-D116A87592E6}"/>
              </a:ext>
            </a:extLst>
          </p:cNvPr>
          <p:cNvSpPr/>
          <p:nvPr/>
        </p:nvSpPr>
        <p:spPr>
          <a:xfrm>
            <a:off x="4619836" y="4095135"/>
            <a:ext cx="3877980" cy="975102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2" name="wsbimg27" descr="http://www.rifugiopratorotondo.it/images/Simbolo-Alta-Via.jpg">
            <a:extLst>
              <a:ext uri="{FF2B5EF4-FFF2-40B4-BE49-F238E27FC236}">
                <a16:creationId xmlns="" xmlns:a16="http://schemas.microsoft.com/office/drawing/2014/main" id="{427BA128-711F-4BC1-8BD7-FA9D0E783D47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37600" y="4941168"/>
            <a:ext cx="3346388" cy="1888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2" descr="http://www.caisem-escursionismo.org/img/sentieri_11.jpg">
            <a:extLst>
              <a:ext uri="{FF2B5EF4-FFF2-40B4-BE49-F238E27FC236}">
                <a16:creationId xmlns="" xmlns:a16="http://schemas.microsoft.com/office/drawing/2014/main" id="{553CA7CC-ACC7-42A3-BAFC-1E7E50EA4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7600" y="2902183"/>
            <a:ext cx="3346388" cy="177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olo 1">
            <a:extLst>
              <a:ext uri="{FF2B5EF4-FFF2-40B4-BE49-F238E27FC236}">
                <a16:creationId xmlns="" xmlns:a16="http://schemas.microsoft.com/office/drawing/2014/main" id="{6EF0F68C-7F03-4CC5-B3FD-FEE682FAB276}"/>
              </a:ext>
            </a:extLst>
          </p:cNvPr>
          <p:cNvSpPr txBox="1">
            <a:spLocks/>
          </p:cNvSpPr>
          <p:nvPr/>
        </p:nvSpPr>
        <p:spPr>
          <a:xfrm>
            <a:off x="8737600" y="171930"/>
            <a:ext cx="3346388" cy="25007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30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Osservare attentamente i segnavia ci aiutano a non perderci</a:t>
            </a:r>
            <a:endParaRPr lang="it-IT" sz="3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72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4679378-AD8E-4FC1-8A46-A87035A05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48C2F1C6-5E6D-44D6-B812-F0E475F7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31</a:t>
            </a:fld>
            <a:endParaRPr lang="it-IT"/>
          </a:p>
        </p:txBody>
      </p:sp>
      <p:pic>
        <p:nvPicPr>
          <p:cNvPr id="3074" name="Picture 2" descr="Risultato immagini per SENTIERI segnati">
            <a:extLst>
              <a:ext uri="{FF2B5EF4-FFF2-40B4-BE49-F238E27FC236}">
                <a16:creationId xmlns="" xmlns:a16="http://schemas.microsoft.com/office/drawing/2014/main" id="{B8EAE0EE-5B74-4866-9F38-8E75B5F0F1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895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06975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4064" y="928632"/>
            <a:ext cx="8170170" cy="2068320"/>
          </a:xfrm>
        </p:spPr>
        <p:txBody>
          <a:bodyPr>
            <a:normAutofit/>
          </a:bodyPr>
          <a:lstStyle/>
          <a:p>
            <a:pPr eaLnBrk="1" hangingPunct="1"/>
            <a:r>
              <a:rPr lang="it-IT" sz="2400" b="1" dirty="0">
                <a:solidFill>
                  <a:schemeClr val="tx2">
                    <a:lumMod val="75000"/>
                  </a:schemeClr>
                </a:solidFill>
                <a:latin typeface="Castellar" panose="020A0402060406010301" pitchFamily="18" charset="0"/>
              </a:rPr>
              <a:t>passando vicino ad un ometto non distruggiamolo, ma “alimentiamolo” ponendo sulla sua sommità una pietra.</a:t>
            </a:r>
            <a:br>
              <a:rPr lang="it-IT" sz="2400" b="1" dirty="0">
                <a:solidFill>
                  <a:schemeClr val="tx2">
                    <a:lumMod val="75000"/>
                  </a:schemeClr>
                </a:solidFill>
                <a:latin typeface="Castellar" panose="020A0402060406010301" pitchFamily="18" charset="0"/>
              </a:rPr>
            </a:br>
            <a:r>
              <a:rPr lang="it-IT" sz="2400" b="1" dirty="0">
                <a:solidFill>
                  <a:schemeClr val="tx2">
                    <a:lumMod val="75000"/>
                  </a:schemeClr>
                </a:solidFill>
                <a:latin typeface="Castellar" panose="020A0402060406010301" pitchFamily="18" charset="0"/>
              </a:rPr>
              <a:t> È un segnale  efficace, Naturale, </a:t>
            </a:r>
            <a:br>
              <a:rPr lang="it-IT" sz="2400" b="1" dirty="0">
                <a:solidFill>
                  <a:schemeClr val="tx2">
                    <a:lumMod val="75000"/>
                  </a:schemeClr>
                </a:solidFill>
                <a:latin typeface="Castellar" panose="020A0402060406010301" pitchFamily="18" charset="0"/>
              </a:rPr>
            </a:br>
            <a:r>
              <a:rPr lang="it-IT" sz="2400" b="1" dirty="0">
                <a:solidFill>
                  <a:schemeClr val="tx2">
                    <a:lumMod val="75000"/>
                  </a:schemeClr>
                </a:solidFill>
                <a:latin typeface="Castellar" panose="020A0402060406010301" pitchFamily="18" charset="0"/>
              </a:rPr>
              <a:t>economico, ideale in caso di nevicate</a:t>
            </a:r>
          </a:p>
        </p:txBody>
      </p:sp>
      <p:pic>
        <p:nvPicPr>
          <p:cNvPr id="4" name="Segnaposto contenuto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184233" y="1001777"/>
            <a:ext cx="3888432" cy="5741924"/>
          </a:xfrm>
          <a:ln w="57150">
            <a:solidFill>
              <a:srgbClr val="4D22EA"/>
            </a:solidFill>
          </a:ln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32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4063" y="136524"/>
            <a:ext cx="12177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4D22EA"/>
                </a:solidFill>
                <a:latin typeface="Arial" pitchFamily="34" charset="0"/>
                <a:cs typeface="Arial" pitchFamily="34" charset="0"/>
              </a:rPr>
              <a:t>I FAMOSI OMETTI </a:t>
            </a:r>
            <a:r>
              <a:rPr lang="it-IT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4D22EA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it-IT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4D22EA"/>
                </a:solidFill>
                <a:latin typeface="Arial" pitchFamily="34" charset="0"/>
                <a:cs typeface="Arial" pitchFamily="34" charset="0"/>
              </a:rPr>
              <a:t> PIETRA</a:t>
            </a:r>
          </a:p>
        </p:txBody>
      </p:sp>
      <p:pic>
        <p:nvPicPr>
          <p:cNvPr id="1026" name="Picture 2" descr="Risultato immagini per ometto di pietra nella neve">
            <a:extLst>
              <a:ext uri="{FF2B5EF4-FFF2-40B4-BE49-F238E27FC236}">
                <a16:creationId xmlns="" xmlns:a16="http://schemas.microsoft.com/office/drawing/2014/main" id="{E0D4FB54-1F06-44E6-ACBB-1E1C23B83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3067621"/>
            <a:ext cx="5616624" cy="3676079"/>
          </a:xfrm>
          <a:prstGeom prst="rect">
            <a:avLst/>
          </a:prstGeom>
          <a:noFill/>
          <a:ln w="57150">
            <a:solidFill>
              <a:srgbClr val="4D22EA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666E6194-350F-45DD-8153-5E5380BD5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33</a:t>
            </a:fld>
            <a:endParaRPr lang="it-IT"/>
          </a:p>
        </p:txBody>
      </p:sp>
      <p:pic>
        <p:nvPicPr>
          <p:cNvPr id="1028" name="Picture 4" descr="Risultato immagini per ometto di pietra">
            <a:extLst>
              <a:ext uri="{FF2B5EF4-FFF2-40B4-BE49-F238E27FC236}">
                <a16:creationId xmlns="" xmlns:a16="http://schemas.microsoft.com/office/drawing/2014/main" id="{3636A45A-CCF0-4415-A91C-A7967F500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01087"/>
            <a:ext cx="4221088" cy="4221088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isultato immagini per ometti di pietra">
            <a:extLst>
              <a:ext uri="{FF2B5EF4-FFF2-40B4-BE49-F238E27FC236}">
                <a16:creationId xmlns="" xmlns:a16="http://schemas.microsoft.com/office/drawing/2014/main" id="{C5FEF99B-4E5A-4E32-87AE-33761369A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254" y="3801888"/>
            <a:ext cx="5081492" cy="2858339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isultato immagini per ometto di pietra nella neve">
            <a:extLst>
              <a:ext uri="{FF2B5EF4-FFF2-40B4-BE49-F238E27FC236}">
                <a16:creationId xmlns="" xmlns:a16="http://schemas.microsoft.com/office/drawing/2014/main" id="{DA6DA8F9-5CDB-48DA-B624-7853BC8A8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706" y="165860"/>
            <a:ext cx="5214949" cy="3911212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66510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844824"/>
          </a:xfrm>
        </p:spPr>
        <p:txBody>
          <a:bodyPr>
            <a:normAutofit/>
          </a:bodyPr>
          <a:lstStyle/>
          <a:p>
            <a:r>
              <a:rPr lang="it-IT" sz="5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Devo anche saper calcolare quanto tempo mi occorre</a:t>
            </a:r>
            <a:endParaRPr lang="it-IT" sz="5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9573" y="1865939"/>
            <a:ext cx="11521280" cy="1367730"/>
          </a:xfrm>
        </p:spPr>
        <p:txBody>
          <a:bodyPr>
            <a:normAutofit/>
          </a:bodyPr>
          <a:lstStyle/>
          <a:p>
            <a:pPr eaLnBrk="1" hangingPunct="1"/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In  media occorre un’ ora di marcia per superare  un dislivello di 300 metri.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34</a:t>
            </a:fld>
            <a:endParaRPr lang="it-IT"/>
          </a:p>
        </p:txBody>
      </p:sp>
      <p:sp>
        <p:nvSpPr>
          <p:cNvPr id="5" name="Segnaposto contenuto 2">
            <a:extLst>
              <a:ext uri="{FF2B5EF4-FFF2-40B4-BE49-F238E27FC236}">
                <a16:creationId xmlns="" xmlns:a16="http://schemas.microsoft.com/office/drawing/2014/main" id="{E4BF1C2C-FAC3-423C-BEB4-5BB056AA1BA7}"/>
              </a:ext>
            </a:extLst>
          </p:cNvPr>
          <p:cNvSpPr txBox="1">
            <a:spLocks/>
          </p:cNvSpPr>
          <p:nvPr/>
        </p:nvSpPr>
        <p:spPr>
          <a:xfrm>
            <a:off x="377389" y="3254784"/>
            <a:ext cx="11521280" cy="15121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Per ogni ora di cammino si consigliano dai 5 ai 10  minuti di sosta (tranne alte quote su ghiacciaio).</a:t>
            </a:r>
          </a:p>
          <a:p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6" name="Segnaposto contenuto 2">
            <a:extLst>
              <a:ext uri="{FF2B5EF4-FFF2-40B4-BE49-F238E27FC236}">
                <a16:creationId xmlns="" xmlns:a16="http://schemas.microsoft.com/office/drawing/2014/main" id="{94031E69-AAEF-48EA-AAB2-AE54AAFE0E68}"/>
              </a:ext>
            </a:extLst>
          </p:cNvPr>
          <p:cNvSpPr txBox="1">
            <a:spLocks/>
          </p:cNvSpPr>
          <p:nvPr/>
        </p:nvSpPr>
        <p:spPr>
          <a:xfrm>
            <a:off x="377389" y="4643629"/>
            <a:ext cx="11521280" cy="2338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Di tanto in tanto girarsi indietro per osservare il  sentiero percorso e memorizzare punti di riferimento.</a:t>
            </a:r>
          </a:p>
          <a:p>
            <a:endParaRPr lang="it-IT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  <p:bldP spid="3" grpId="0" build="p" autoUpdateAnimBg="0" advAuto="0"/>
      <p:bldP spid="5" grpId="0" build="p" autoUpdateAnimBg="0" advAuto="0"/>
      <p:bldP spid="6" grpId="0" build="p" autoUpdateAnimBg="0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7368" y="274638"/>
            <a:ext cx="11377264" cy="1642194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astellar" panose="020A0402060406010301" pitchFamily="18" charset="0"/>
              </a:rPr>
              <a:t>IL Comportamento del</a:t>
            </a:r>
            <a:br>
              <a:rPr lang="it-IT" b="1" dirty="0">
                <a:solidFill>
                  <a:schemeClr val="tx2">
                    <a:lumMod val="75000"/>
                  </a:schemeClr>
                </a:solidFill>
                <a:latin typeface="Castellar" panose="020A0402060406010301" pitchFamily="18" charset="0"/>
              </a:rPr>
            </a:b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astellar" panose="020A0402060406010301" pitchFamily="18" charset="0"/>
              </a:rPr>
              <a:t>BUON ESCURSIONISTA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1344" y="2276873"/>
            <a:ext cx="11809312" cy="458112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sz="2600" dirty="0">
                <a:latin typeface="Castellar" panose="020A0402060406010301" pitchFamily="18" charset="0"/>
              </a:rPr>
              <a:t> </a:t>
            </a:r>
            <a:r>
              <a:rPr lang="it-IT" sz="2600" b="1" dirty="0">
                <a:solidFill>
                  <a:schemeClr val="tx2">
                    <a:lumMod val="75000"/>
                  </a:schemeClr>
                </a:solidFill>
                <a:latin typeface="Castellar" panose="020A0402060406010301" pitchFamily="18" charset="0"/>
              </a:rPr>
              <a:t>Non accendere fuochi all’aperto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600" b="1" dirty="0">
                <a:solidFill>
                  <a:schemeClr val="tx2">
                    <a:lumMod val="75000"/>
                  </a:schemeClr>
                </a:solidFill>
                <a:latin typeface="Castellar" panose="020A0402060406010301" pitchFamily="18" charset="0"/>
              </a:rPr>
              <a:t> Non abbandonare i rifiuti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600" b="1" dirty="0">
                <a:solidFill>
                  <a:schemeClr val="tx2">
                    <a:lumMod val="75000"/>
                  </a:schemeClr>
                </a:solidFill>
                <a:latin typeface="Castellar" panose="020A0402060406010301" pitchFamily="18" charset="0"/>
              </a:rPr>
              <a:t> Non abbandonare sentieri e percorsi segnalati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600" b="1" dirty="0">
                <a:solidFill>
                  <a:schemeClr val="tx2">
                    <a:lumMod val="75000"/>
                  </a:schemeClr>
                </a:solidFill>
                <a:latin typeface="Castellar" panose="020A0402060406010301" pitchFamily="18" charset="0"/>
              </a:rPr>
              <a:t> Rispettare bivacchi e baite incustodite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600" b="1" dirty="0">
                <a:solidFill>
                  <a:schemeClr val="tx2">
                    <a:lumMod val="75000"/>
                  </a:schemeClr>
                </a:solidFill>
                <a:latin typeface="Castellar" panose="020A0402060406010301" pitchFamily="18" charset="0"/>
              </a:rPr>
              <a:t> Non asportare minerali e fossili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600" b="1" dirty="0">
                <a:solidFill>
                  <a:schemeClr val="tx2">
                    <a:lumMod val="75000"/>
                  </a:schemeClr>
                </a:solidFill>
                <a:latin typeface="Castellar" panose="020A0402060406010301" pitchFamily="18" charset="0"/>
              </a:rPr>
              <a:t> Non raccogliere o danneggiare la flora protetta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600" b="1" dirty="0">
                <a:solidFill>
                  <a:schemeClr val="tx2">
                    <a:lumMod val="75000"/>
                  </a:schemeClr>
                </a:solidFill>
                <a:latin typeface="Castellar" panose="020A0402060406010301" pitchFamily="18" charset="0"/>
              </a:rPr>
              <a:t> Rispettare gli animali</a:t>
            </a:r>
          </a:p>
          <a:p>
            <a:pPr eaLnBrk="1" hangingPunct="1">
              <a:buFont typeface="Arial" charset="0"/>
              <a:buNone/>
            </a:pP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astellar" panose="020A0402060406010301" pitchFamily="18" charset="0"/>
              </a:rPr>
              <a:t> </a:t>
            </a:r>
            <a:endParaRPr lang="it-IT" dirty="0">
              <a:solidFill>
                <a:schemeClr val="tx2">
                  <a:lumMod val="75000"/>
                </a:schemeClr>
              </a:solidFill>
              <a:latin typeface="Castellar" panose="020A0402060406010301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35</a:t>
            </a:fld>
            <a:endParaRPr lang="it-IT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19736" y="1"/>
            <a:ext cx="4824536" cy="4869159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E ora che avete appreso tutte queste informazioni, cercate di seguire i nostri consigli e …</a:t>
            </a:r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36</a:t>
            </a:fld>
            <a:endParaRPr lang="it-IT"/>
          </a:p>
        </p:txBody>
      </p:sp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-46499" y="4566093"/>
            <a:ext cx="1219199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it-IT" sz="1600" b="1" dirty="0"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it-IT" sz="4800" b="1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 U O N A    E S C U R S I O N E    I N</a:t>
            </a:r>
          </a:p>
          <a:p>
            <a:pPr algn="ctr"/>
            <a:r>
              <a:rPr lang="it-IT" sz="4800" b="1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 O N T A G N A    D A L    C. A. I.  !</a:t>
            </a:r>
            <a:endParaRPr lang="it-IT" sz="48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C89CA8CF-CEAF-4804-AE72-489ADACE1EF9}"/>
              </a:ext>
            </a:extLst>
          </p:cNvPr>
          <p:cNvSpPr txBox="1"/>
          <p:nvPr/>
        </p:nvSpPr>
        <p:spPr>
          <a:xfrm>
            <a:off x="479376" y="3401239"/>
            <a:ext cx="3006783" cy="461665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SEZIONE DI CHIAVARI</a:t>
            </a:r>
          </a:p>
        </p:txBody>
      </p:sp>
      <p:pic>
        <p:nvPicPr>
          <p:cNvPr id="2060" name="Picture 12" descr="Risultato immagini per STEMMA CAI">
            <a:extLst>
              <a:ext uri="{FF2B5EF4-FFF2-40B4-BE49-F238E27FC236}">
                <a16:creationId xmlns="" xmlns:a16="http://schemas.microsoft.com/office/drawing/2014/main" id="{52021A99-0D1D-4607-9F51-6649D0CB5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159" y="164285"/>
            <a:ext cx="3298443" cy="32984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isultato immagini per STEMMA CAI">
            <a:extLst>
              <a:ext uri="{FF2B5EF4-FFF2-40B4-BE49-F238E27FC236}">
                <a16:creationId xmlns="" xmlns:a16="http://schemas.microsoft.com/office/drawing/2014/main" id="{8E2DE385-8B5B-4B7A-8262-0B9C8566D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82" y="284384"/>
            <a:ext cx="3502054" cy="29577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it-IT" sz="4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Ma cos’è l’ambiente montano </a:t>
            </a:r>
            <a:r>
              <a:rPr lang="it-IT" sz="4800" b="1" dirty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rPr>
              <a:t>?</a:t>
            </a:r>
          </a:p>
        </p:txBody>
      </p:sp>
      <p:sp>
        <p:nvSpPr>
          <p:cNvPr id="11267" name="Segnaposto contenuto 2"/>
          <p:cNvSpPr>
            <a:spLocks noGrp="1"/>
          </p:cNvSpPr>
          <p:nvPr>
            <p:ph idx="1"/>
          </p:nvPr>
        </p:nvSpPr>
        <p:spPr>
          <a:xfrm>
            <a:off x="479376" y="927215"/>
            <a:ext cx="11233248" cy="1781705"/>
          </a:xfrm>
        </p:spPr>
        <p:txBody>
          <a:bodyPr>
            <a:normAutofit/>
          </a:bodyPr>
          <a:lstStyle/>
          <a:p>
            <a:pPr eaLnBrk="1" hangingPunct="1"/>
            <a:r>
              <a:rPr lang="it-IT" sz="26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È un  </a:t>
            </a:r>
            <a:r>
              <a:rPr lang="it-IT" sz="26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ambiente  che  supera  i  600  metri  dal livello  del  mare.</a:t>
            </a:r>
          </a:p>
          <a:p>
            <a:pPr eaLnBrk="1" hangingPunct="1"/>
            <a:r>
              <a:rPr lang="it-IT" sz="26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È  caratterizzato dalla presenza di montagne che possono essere alte  o basse, rocciose o ricoperte di praterie, di boschi, di ghiacciai o di neve</a:t>
            </a:r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1028" name="Picture 4" descr="Risultato immagini per praterie e montagne">
            <a:extLst>
              <a:ext uri="{FF2B5EF4-FFF2-40B4-BE49-F238E27FC236}">
                <a16:creationId xmlns="" xmlns:a16="http://schemas.microsoft.com/office/drawing/2014/main" id="{4CF684BF-75FD-4165-A986-BAC2A8F5F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" y="2823007"/>
            <a:ext cx="5873960" cy="38984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isultato immagini per boschi alpini e montagne">
            <a:extLst>
              <a:ext uri="{FF2B5EF4-FFF2-40B4-BE49-F238E27FC236}">
                <a16:creationId xmlns="" xmlns:a16="http://schemas.microsoft.com/office/drawing/2014/main" id="{B1355099-CEFA-45C7-AE62-5DBE8BA305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465"/>
          <a:stretch/>
        </p:blipFill>
        <p:spPr bwMode="auto">
          <a:xfrm>
            <a:off x="6096000" y="2823007"/>
            <a:ext cx="5997449" cy="38984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8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38354"/>
          </a:xfrm>
        </p:spPr>
        <p:txBody>
          <a:bodyPr>
            <a:noAutofit/>
          </a:bodyPr>
          <a:lstStyle/>
          <a:p>
            <a:r>
              <a:rPr lang="it-IT" sz="4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Le  montagne  che  ci  circondano</a:t>
            </a:r>
            <a:br>
              <a:rPr lang="it-IT" sz="4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</a:br>
            <a:r>
              <a:rPr lang="it-IT" sz="4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 hanno una altitudine dai 600 ai 1799 metri</a:t>
            </a:r>
            <a:endParaRPr lang="it-IT" sz="40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469140" y="1430190"/>
            <a:ext cx="57226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it-IT" sz="2800" dirty="0">
                <a:latin typeface="Century Gothic" panose="020B0502020202020204" pitchFamily="34" charset="0"/>
                <a:cs typeface="Arial" pitchFamily="34" charset="0"/>
              </a:rPr>
              <a:t>Monte </a:t>
            </a:r>
            <a:r>
              <a:rPr lang="it-IT" sz="2800" dirty="0" err="1">
                <a:latin typeface="Century Gothic" panose="020B0502020202020204" pitchFamily="34" charset="0"/>
                <a:cs typeface="Arial" pitchFamily="34" charset="0"/>
              </a:rPr>
              <a:t>Maggiorasca</a:t>
            </a:r>
            <a:r>
              <a:rPr lang="it-IT" sz="2800" dirty="0">
                <a:latin typeface="Century Gothic" panose="020B0502020202020204" pitchFamily="34" charset="0"/>
                <a:cs typeface="Arial" pitchFamily="34" charset="0"/>
              </a:rPr>
              <a:t>,</a:t>
            </a:r>
          </a:p>
          <a:p>
            <a:pPr algn="ctr" eaLnBrk="1" hangingPunct="1">
              <a:buFont typeface="Arial" charset="0"/>
              <a:buNone/>
            </a:pPr>
            <a:r>
              <a:rPr lang="it-IT" sz="2800" dirty="0">
                <a:latin typeface="Century Gothic" panose="020B0502020202020204" pitchFamily="34" charset="0"/>
                <a:cs typeface="Arial" pitchFamily="34" charset="0"/>
              </a:rPr>
              <a:t>con  i suoi 1799 metri è il più </a:t>
            </a:r>
          </a:p>
          <a:p>
            <a:pPr algn="ctr" eaLnBrk="1" hangingPunct="1">
              <a:buFont typeface="Arial" charset="0"/>
              <a:buNone/>
            </a:pPr>
            <a:r>
              <a:rPr lang="it-IT" sz="2800" dirty="0">
                <a:latin typeface="Century Gothic" panose="020B0502020202020204" pitchFamily="34" charset="0"/>
                <a:cs typeface="Arial" pitchFamily="34" charset="0"/>
              </a:rPr>
              <a:t>alto della nostra zona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="" xmlns:a16="http://schemas.microsoft.com/office/drawing/2014/main" id="{DD280BB4-AC17-4DB4-90D7-E58AA524E580}"/>
              </a:ext>
            </a:extLst>
          </p:cNvPr>
          <p:cNvSpPr/>
          <p:nvPr/>
        </p:nvSpPr>
        <p:spPr>
          <a:xfrm>
            <a:off x="5807625" y="6215224"/>
            <a:ext cx="5328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it-IT" sz="28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Monte </a:t>
            </a:r>
            <a:r>
              <a:rPr lang="it-IT" sz="28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Aiona</a:t>
            </a:r>
            <a:r>
              <a:rPr lang="it-IT" sz="28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, cresta nord </a:t>
            </a:r>
          </a:p>
        </p:txBody>
      </p:sp>
      <p:pic>
        <p:nvPicPr>
          <p:cNvPr id="2050" name="Picture 2" descr="Risultato immagini per monte maggiorasca">
            <a:extLst>
              <a:ext uri="{FF2B5EF4-FFF2-40B4-BE49-F238E27FC236}">
                <a16:creationId xmlns="" xmlns:a16="http://schemas.microsoft.com/office/drawing/2014/main" id="{7989B931-C662-4A7B-9D60-EE94B5C5F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183" y="1416525"/>
            <a:ext cx="5947391" cy="44605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isultato immagini per monte aiona">
            <a:extLst>
              <a:ext uri="{FF2B5EF4-FFF2-40B4-BE49-F238E27FC236}">
                <a16:creationId xmlns="" xmlns:a16="http://schemas.microsoft.com/office/drawing/2014/main" id="{7D880C27-FA05-42E1-AB33-1D9EC5504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64" y="2923349"/>
            <a:ext cx="5722643" cy="38150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1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6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6</a:t>
            </a:fld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E571937E-1E2D-4385-9476-F8A0EF322E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8" y="238128"/>
            <a:ext cx="5321935" cy="404093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="" xmlns:a16="http://schemas.microsoft.com/office/drawing/2014/main" id="{1B3A73E4-178A-4922-A381-11E7ABA221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91" y="238128"/>
            <a:ext cx="5535469" cy="404093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="" xmlns:a16="http://schemas.microsoft.com/office/drawing/2014/main" id="{0108173A-7185-4569-8D81-3451805B2C49}"/>
              </a:ext>
            </a:extLst>
          </p:cNvPr>
          <p:cNvSpPr txBox="1"/>
          <p:nvPr/>
        </p:nvSpPr>
        <p:spPr>
          <a:xfrm>
            <a:off x="551385" y="357736"/>
            <a:ext cx="4752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Monte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Ramaceto</a:t>
            </a:r>
            <a:endParaRPr lang="it-IT" sz="28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="" xmlns:a16="http://schemas.microsoft.com/office/drawing/2014/main" id="{F92277A7-919B-4476-B50D-0CF00016D26B}"/>
              </a:ext>
            </a:extLst>
          </p:cNvPr>
          <p:cNvSpPr txBox="1"/>
          <p:nvPr/>
        </p:nvSpPr>
        <p:spPr>
          <a:xfrm>
            <a:off x="7390074" y="338445"/>
            <a:ext cx="425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Monte Penna 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="" xmlns:a16="http://schemas.microsoft.com/office/drawing/2014/main" id="{E7E48DC0-4490-4E71-A005-7D824FCE59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67"/>
          <a:stretch/>
        </p:blipFill>
        <p:spPr>
          <a:xfrm>
            <a:off x="200491" y="4427207"/>
            <a:ext cx="3492453" cy="2261658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="" xmlns:a16="http://schemas.microsoft.com/office/drawing/2014/main" id="{FB5DE8BE-87C8-4680-87BC-5A7DB1E29E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197" y="4427207"/>
            <a:ext cx="3322796" cy="2260769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="" xmlns:a16="http://schemas.microsoft.com/office/drawing/2014/main" id="{0D6A6251-9317-4FF1-88FF-D101CD0489BF}"/>
              </a:ext>
            </a:extLst>
          </p:cNvPr>
          <p:cNvSpPr txBox="1"/>
          <p:nvPr/>
        </p:nvSpPr>
        <p:spPr>
          <a:xfrm>
            <a:off x="8904312" y="4427207"/>
            <a:ext cx="425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Monte Zatta 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="" xmlns:a16="http://schemas.microsoft.com/office/drawing/2014/main" id="{5198289B-1D83-4FE8-96D1-5EC86A1C09A9}"/>
              </a:ext>
            </a:extLst>
          </p:cNvPr>
          <p:cNvSpPr txBox="1"/>
          <p:nvPr/>
        </p:nvSpPr>
        <p:spPr>
          <a:xfrm>
            <a:off x="1487975" y="4427207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Monte Caucaso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="" xmlns:a16="http://schemas.microsoft.com/office/drawing/2014/main" id="{B2EB9585-6683-455C-89B3-8FDFC5AAE0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55" y="4427207"/>
            <a:ext cx="3068201" cy="2286110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="" xmlns:a16="http://schemas.microsoft.com/office/drawing/2014/main" id="{817DC23C-E992-4E99-A6EC-C67DE31C0A8E}"/>
              </a:ext>
            </a:extLst>
          </p:cNvPr>
          <p:cNvSpPr txBox="1"/>
          <p:nvPr/>
        </p:nvSpPr>
        <p:spPr>
          <a:xfrm>
            <a:off x="4762819" y="4393707"/>
            <a:ext cx="425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Monte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Treggin</a:t>
            </a:r>
            <a:endParaRPr lang="it-IT" sz="28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825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/>
      <p:bldP spid="33" grpId="0"/>
      <p:bldP spid="34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olo 1"/>
          <p:cNvSpPr>
            <a:spLocks noGrp="1"/>
          </p:cNvSpPr>
          <p:nvPr>
            <p:ph type="title"/>
          </p:nvPr>
        </p:nvSpPr>
        <p:spPr>
          <a:xfrm>
            <a:off x="4119939" y="983846"/>
            <a:ext cx="3948336" cy="717811"/>
          </a:xfrm>
        </p:spPr>
        <p:txBody>
          <a:bodyPr>
            <a:normAutofit fontScale="90000"/>
          </a:bodyPr>
          <a:lstStyle/>
          <a:p>
            <a:r>
              <a:rPr lang="it-IT" dirty="0"/>
              <a:t/>
            </a:r>
            <a:br>
              <a:rPr lang="it-IT" dirty="0"/>
            </a:br>
            <a:r>
              <a:rPr lang="it-IT" sz="4000" dirty="0">
                <a:solidFill>
                  <a:schemeClr val="tx2">
                    <a:lumMod val="75000"/>
                  </a:schemeClr>
                </a:solidFill>
              </a:rPr>
              <a:t>un  proprio  clima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575720" y="158598"/>
            <a:ext cx="81369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48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L’ ambiente  montano  ha</a:t>
            </a:r>
            <a:endParaRPr lang="it-IT" sz="4400" b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41986" name="Picture 2" descr="http://www.settemuse.it/sfondi_ambiente/neve/neve_00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873" y="167642"/>
            <a:ext cx="3486511" cy="2616323"/>
          </a:xfrm>
          <a:prstGeom prst="rect">
            <a:avLst/>
          </a:prstGeom>
          <a:noFill/>
        </p:spPr>
      </p:pic>
      <p:pic>
        <p:nvPicPr>
          <p:cNvPr id="41988" name="Picture 4" descr="https://encrypted-tbn3.gstatic.com/images?q=tbn:ANd9GcS6zCn4lbEPKK6UUFYEDcpf8NcExLkRJZQRrqlrgrKuHfqaZ5i3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56539" y="921170"/>
            <a:ext cx="3279452" cy="2534121"/>
          </a:xfrm>
          <a:prstGeom prst="rect">
            <a:avLst/>
          </a:prstGeom>
          <a:noFill/>
        </p:spPr>
      </p:pic>
      <p:pic>
        <p:nvPicPr>
          <p:cNvPr id="41996" name="Picture 12" descr="http://www.parcoadamello.it/public/Stella_alpina2_rsz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8793" y="4637975"/>
            <a:ext cx="3025645" cy="2104797"/>
          </a:xfrm>
          <a:prstGeom prst="rect">
            <a:avLst/>
          </a:prstGeom>
          <a:noFill/>
        </p:spPr>
      </p:pic>
      <p:pic>
        <p:nvPicPr>
          <p:cNvPr id="41998" name="Picture 14" descr="http://tapazovaldoten.altervista.org/flora/foto_flora/Epilobium_fleischeri_fiore9380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058309" y="3567949"/>
            <a:ext cx="1998009" cy="1389919"/>
          </a:xfrm>
          <a:prstGeom prst="rect">
            <a:avLst/>
          </a:prstGeom>
          <a:noFill/>
        </p:spPr>
      </p:pic>
      <p:pic>
        <p:nvPicPr>
          <p:cNvPr id="42000" name="Picture 16" descr="http://valdivedro.it/home/alpe-veglia/la-flora/resolveUid/7573014321ca354d4bea799e15f45438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697370" y="5070526"/>
            <a:ext cx="2368370" cy="1627015"/>
          </a:xfrm>
          <a:prstGeom prst="rect">
            <a:avLst/>
          </a:prstGeom>
          <a:noFill/>
        </p:spPr>
      </p:pic>
      <p:pic>
        <p:nvPicPr>
          <p:cNvPr id="45058" name="Picture 2" descr="http://www.webalice.it/ivo.gervasoni/animali/cervo/cerv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03782" y="4637975"/>
            <a:ext cx="2974763" cy="2134069"/>
          </a:xfrm>
          <a:prstGeom prst="rect">
            <a:avLst/>
          </a:prstGeom>
          <a:noFill/>
        </p:spPr>
      </p:pic>
      <p:pic>
        <p:nvPicPr>
          <p:cNvPr id="45060" name="Picture 4" descr="http://static.tuttogratis.it/attualita/fotogallery/628X0/85489/civetta.jpg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35682" y="2922078"/>
            <a:ext cx="2422516" cy="1604675"/>
          </a:xfrm>
          <a:prstGeom prst="rect">
            <a:avLst/>
          </a:prstGeom>
          <a:noFill/>
        </p:spPr>
      </p:pic>
      <p:pic>
        <p:nvPicPr>
          <p:cNvPr id="45062" name="Picture 6" descr="https://encrypted-tbn1.gstatic.com/images?q=tbn:ANd9GcTOAOTs6ZsSXg5qElqiKuyEP2K-gJ27E-VV69Vvd8hT-EgGOjbA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35682" y="4637975"/>
            <a:ext cx="2934345" cy="2134069"/>
          </a:xfrm>
          <a:prstGeom prst="rect">
            <a:avLst/>
          </a:prstGeom>
          <a:noFill/>
        </p:spPr>
      </p:pic>
      <p:pic>
        <p:nvPicPr>
          <p:cNvPr id="44034" name="Picture 2" descr="http://thumbs.dreamstime.com/t/si-rannuvola-il-lasso-di-tempo-delle-montagne-40500087.jpg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751715" y="1684878"/>
            <a:ext cx="4853659" cy="2313772"/>
          </a:xfrm>
          <a:prstGeom prst="rect">
            <a:avLst/>
          </a:prstGeom>
          <a:noFill/>
        </p:spPr>
      </p:pic>
      <p:sp>
        <p:nvSpPr>
          <p:cNvPr id="14" name="Titolo 1">
            <a:extLst>
              <a:ext uri="{FF2B5EF4-FFF2-40B4-BE49-F238E27FC236}">
                <a16:creationId xmlns="" xmlns:a16="http://schemas.microsoft.com/office/drawing/2014/main" id="{495E3263-986F-48B9-BE22-7A740808C632}"/>
              </a:ext>
            </a:extLst>
          </p:cNvPr>
          <p:cNvSpPr txBox="1">
            <a:spLocks/>
          </p:cNvSpPr>
          <p:nvPr/>
        </p:nvSpPr>
        <p:spPr>
          <a:xfrm>
            <a:off x="2441726" y="3567949"/>
            <a:ext cx="3356426" cy="1276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solidFill>
                  <a:schemeClr val="tx2">
                    <a:lumMod val="75000"/>
                  </a:schemeClr>
                </a:solidFill>
              </a:rPr>
              <a:t>una  propria  fauna</a:t>
            </a:r>
            <a:endParaRPr lang="it-IT" sz="3200" dirty="0"/>
          </a:p>
        </p:txBody>
      </p:sp>
      <p:sp>
        <p:nvSpPr>
          <p:cNvPr id="15" name="Titolo 1">
            <a:extLst>
              <a:ext uri="{FF2B5EF4-FFF2-40B4-BE49-F238E27FC236}">
                <a16:creationId xmlns="" xmlns:a16="http://schemas.microsoft.com/office/drawing/2014/main" id="{001606FC-B4D5-45F5-8C33-511DBBC4E3E7}"/>
              </a:ext>
            </a:extLst>
          </p:cNvPr>
          <p:cNvSpPr txBox="1">
            <a:spLocks/>
          </p:cNvSpPr>
          <p:nvPr/>
        </p:nvSpPr>
        <p:spPr>
          <a:xfrm>
            <a:off x="6393850" y="3818211"/>
            <a:ext cx="3589029" cy="1417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300" dirty="0">
                <a:solidFill>
                  <a:schemeClr val="tx2">
                    <a:lumMod val="75000"/>
                  </a:schemeClr>
                </a:solidFill>
              </a:rPr>
              <a:t>una  propria  flora 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2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2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200"/>
                            </p:stCondLst>
                            <p:childTnLst>
                              <p:par>
                                <p:cTn id="4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1" dur="20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4" dur="20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7" dur="20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8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4103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/>
              <a:t> </a:t>
            </a:r>
            <a:r>
              <a:rPr lang="it-IT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INCONTRI SUI SENTIERI </a:t>
            </a:r>
            <a:r>
              <a:rPr lang="it-IT" sz="3200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it-IT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MONTAGNA</a:t>
            </a:r>
          </a:p>
        </p:txBody>
      </p:sp>
      <p:pic>
        <p:nvPicPr>
          <p:cNvPr id="11" name="Picture 6" descr="http://t1.gstatic.com/images?q=tbn:ANd9GcRkYRc0YQwJOLQsY9v5Q29YhCerz9ca8lg5j27HngybYZRE2rx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29" y="682555"/>
            <a:ext cx="2399784" cy="1716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ttangolo 19"/>
          <p:cNvSpPr/>
          <p:nvPr/>
        </p:nvSpPr>
        <p:spPr>
          <a:xfrm>
            <a:off x="4643176" y="4569422"/>
            <a:ext cx="1440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SCOIATTOLO </a:t>
            </a:r>
            <a:endParaRPr lang="it-IT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131168" y="2538788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CINGHIALE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117128" y="31310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VOLPE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131168" y="4815392"/>
            <a:ext cx="1320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VIPERA</a:t>
            </a:r>
          </a:p>
        </p:txBody>
      </p:sp>
      <p:sp>
        <p:nvSpPr>
          <p:cNvPr id="28" name="Segnaposto numero diapositiva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8</a:t>
            </a:fld>
            <a:endParaRPr lang="it-IT" dirty="0"/>
          </a:p>
        </p:txBody>
      </p:sp>
      <p:sp>
        <p:nvSpPr>
          <p:cNvPr id="41" name="CasellaDiTesto 40"/>
          <p:cNvSpPr txBox="1"/>
          <p:nvPr/>
        </p:nvSpPr>
        <p:spPr>
          <a:xfrm>
            <a:off x="10873197" y="4580066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PERNICE</a:t>
            </a:r>
          </a:p>
        </p:txBody>
      </p:sp>
      <p:pic>
        <p:nvPicPr>
          <p:cNvPr id="41996" name="Picture 12" descr="http://media.ecoblog.it/g/guf/gufo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72410" y="682556"/>
            <a:ext cx="2492561" cy="1947442"/>
          </a:xfrm>
          <a:prstGeom prst="rect">
            <a:avLst/>
          </a:prstGeom>
          <a:noFill/>
        </p:spPr>
      </p:pic>
      <p:sp>
        <p:nvSpPr>
          <p:cNvPr id="44" name="CasellaDiTesto 43"/>
          <p:cNvSpPr txBox="1"/>
          <p:nvPr/>
        </p:nvSpPr>
        <p:spPr>
          <a:xfrm>
            <a:off x="10926092" y="284850"/>
            <a:ext cx="1134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GUFO</a:t>
            </a:r>
          </a:p>
        </p:txBody>
      </p:sp>
      <p:pic>
        <p:nvPicPr>
          <p:cNvPr id="1028" name="Picture 4" descr="Risultato immagini per foto lupo alpi">
            <a:extLst>
              <a:ext uri="{FF2B5EF4-FFF2-40B4-BE49-F238E27FC236}">
                <a16:creationId xmlns="" xmlns:a16="http://schemas.microsoft.com/office/drawing/2014/main" id="{5B75890F-4BAC-4F72-8F05-5A9F2A9E6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418" y="683807"/>
            <a:ext cx="6702487" cy="44600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isultato immagini per pernice bianca">
            <a:extLst>
              <a:ext uri="{FF2B5EF4-FFF2-40B4-BE49-F238E27FC236}">
                <a16:creationId xmlns="" xmlns:a16="http://schemas.microsoft.com/office/drawing/2014/main" id="{C6992106-BF57-4D5B-BC10-FB73314A6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797" r="17639"/>
          <a:stretch/>
        </p:blipFill>
        <p:spPr bwMode="auto">
          <a:xfrm>
            <a:off x="9587431" y="4924811"/>
            <a:ext cx="2492562" cy="17730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isultato immagini per scoiattolo montagna italiana">
            <a:extLst>
              <a:ext uri="{FF2B5EF4-FFF2-40B4-BE49-F238E27FC236}">
                <a16:creationId xmlns="" xmlns:a16="http://schemas.microsoft.com/office/drawing/2014/main" id="{F3E4C494-B4D5-4D4C-B4BA-9227A8329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261" y="3037902"/>
            <a:ext cx="2492560" cy="1290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asellaDiTesto 44">
            <a:extLst>
              <a:ext uri="{FF2B5EF4-FFF2-40B4-BE49-F238E27FC236}">
                <a16:creationId xmlns="" xmlns:a16="http://schemas.microsoft.com/office/drawing/2014/main" id="{747C2A34-3D0A-4539-AE65-626015B1BC8E}"/>
              </a:ext>
            </a:extLst>
          </p:cNvPr>
          <p:cNvSpPr txBox="1"/>
          <p:nvPr/>
        </p:nvSpPr>
        <p:spPr>
          <a:xfrm>
            <a:off x="10590003" y="2680864"/>
            <a:ext cx="147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SCOIATTOLO</a:t>
            </a:r>
          </a:p>
        </p:txBody>
      </p:sp>
      <p:pic>
        <p:nvPicPr>
          <p:cNvPr id="1036" name="Picture 12" descr="Risultato immagini per vipere">
            <a:extLst>
              <a:ext uri="{FF2B5EF4-FFF2-40B4-BE49-F238E27FC236}">
                <a16:creationId xmlns="" xmlns:a16="http://schemas.microsoft.com/office/drawing/2014/main" id="{BA724CD5-5541-4A79-92D2-00CFE91D8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8" y="5341523"/>
            <a:ext cx="2399783" cy="13684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isultato immagini per marmotte">
            <a:extLst>
              <a:ext uri="{FF2B5EF4-FFF2-40B4-BE49-F238E27FC236}">
                <a16:creationId xmlns="" xmlns:a16="http://schemas.microsoft.com/office/drawing/2014/main" id="{BC1EA128-AF68-42B2-AB2E-C9F18C4CC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417" y="5613617"/>
            <a:ext cx="6702487" cy="10603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CasellaDiTesto 49">
            <a:extLst>
              <a:ext uri="{FF2B5EF4-FFF2-40B4-BE49-F238E27FC236}">
                <a16:creationId xmlns="" xmlns:a16="http://schemas.microsoft.com/office/drawing/2014/main" id="{EDC91AF7-D49D-4560-BFA5-0C466C7CA1DF}"/>
              </a:ext>
            </a:extLst>
          </p:cNvPr>
          <p:cNvSpPr txBox="1"/>
          <p:nvPr/>
        </p:nvSpPr>
        <p:spPr>
          <a:xfrm>
            <a:off x="7619552" y="5283543"/>
            <a:ext cx="177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MARMOTTE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="" xmlns:a16="http://schemas.microsoft.com/office/drawing/2014/main" id="{E038C51A-9E9A-4A33-9190-2749530828C5}"/>
              </a:ext>
            </a:extLst>
          </p:cNvPr>
          <p:cNvSpPr txBox="1"/>
          <p:nvPr/>
        </p:nvSpPr>
        <p:spPr>
          <a:xfrm>
            <a:off x="2693417" y="5156857"/>
            <a:ext cx="1250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LUPO</a:t>
            </a:r>
          </a:p>
        </p:txBody>
      </p:sp>
      <p:pic>
        <p:nvPicPr>
          <p:cNvPr id="52" name="Picture 2" descr="http://t2.gstatic.com/images?q=tbn:ANd9GcT8bPxOxqUXtOadi_3LBZ5z11FreA0ExHvsFROO2z1sQu8R3uqI">
            <a:extLst>
              <a:ext uri="{FF2B5EF4-FFF2-40B4-BE49-F238E27FC236}">
                <a16:creationId xmlns="" xmlns:a16="http://schemas.microsoft.com/office/drawing/2014/main" id="{69DAAA23-B82E-4540-996C-19B61C187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1168" y="2898888"/>
            <a:ext cx="2377282" cy="175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4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4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4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5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1" grpId="0"/>
      <p:bldP spid="26" grpId="0"/>
      <p:bldP spid="27" grpId="0"/>
      <p:bldP spid="41" grpId="0"/>
      <p:bldP spid="44" grpId="0"/>
      <p:bldP spid="45" grpId="0"/>
      <p:bldP spid="50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AutoShape 8" descr="data:image/jpeg;base64,/9j/4AAQSkZJRgABAQAAAQABAAD/2wCEAAkGBwgHBgkIBwgKCgkLDRYPDQwMDRsUFRAWIB0iIiAdHx8kKDQsJCYxJx8fLT0tMTU3Ojo6Iys/RD84QzQ5OjcBCgoKDQwNGg8PGjclHyU3Nzc3Nzc3Nzc3Nzc3Nzc3Nzc3Nzc3Nzc3Nzc3Nzc3Nzc3Nzc3Nzc3Nzc3Nzc3Nzc3N//AABEIAF8ASQMBIgACEQEDEQH/xAAbAAACAwEBAQAAAAAAAAAAAAAEBgMFBwECAP/EAD4QAAIBAgUBBwEFBAgHAAAAAAECAwQRAAUSITETBiJBUWFxkYEUFSNS0TJCofAHM1RVkpTB8RYkU5OisdP/xAAaAQACAwEBAAAAAAAAAAAAAAADBAABAgUG/8QAIBEAAgICAgMBAQAAAAAAAAAAAAECEQMhEjETUWEUBP/aAAwDAQACEQMRAD8A6Fk6j99/2j44JjV/zt84lEPfbb944KiguOMei5aPONMgRH/M3zidI3/M3zgkRKpQH942Hv8AyMdnKRtDG6FxO/T2Nha1zc+1/jGJZEtkUGwZReRow5LqASoO4Bvb5tjyh1lwpcaTa5uL7X2wpVOdSQV1XAE0VTr0HlkbvROG3O5039eLKPDBeS51BLVSLABcIzBCxJclu6ASTyOOdjYWsLJ/tV0Nfk1djC8cg/eb5xA6P+ZvnA9TmaUMFNDNIFn7xnJYEl9O9153dth6DFjSOtZRRVMakLIoZb+I8/b/AHwzDPGToXlhlFWV0iyWPfb5wfZ/zN84+mh2O2C+kPLG5SKhaI0i759zguKLbHqNBrbcck/TEFbmSZdTmokiZkVmVgm5Wx2P/rbncc4BLIoq2FUG+iDPdEeWzvJMFhZek7Hfpm9gw9QTx428eDnebdoqueYSdbQ0ahQ8Tk2sLFlPhe17i25x6z3OqyonlKmVMvqiWhjDkoQG8uQL6jwPixxTSSw6Q1LG6SajpZ5LqduLW/Xk45P9GZzlrSH8WLitnahX+0aDrBVrs+jTp48PqPnE8FbPSg9RFkiDEPG9mW4I7v8APmNjgejqJW/Aih1RRHSiixvfYDVz6c3vsPWFqsKVexLMu6Xva3rvv+l8A66D8dUHUsxrJpJ61nmIQsI9CuzbXtY7Abt8HbD72fzh641DVEsSSLxEWJ+zoOdRvsQAu3mRvvjNYp1ilZ3ROpGo0FX2Ftyb+NvgeuLbJ45sxzFKekeWQSmzwCRgWHPeNj3NXP8Apa4Pim4PQOeNSVM09SJ4Q4jeMkC6SCxXbg4M6eIqKkamoIonWNNKAdONbKm3A3J+Sd8H6MdVSbSs57jTdAdZl8VfDJBMXCuCpKtbY8gjgj0O2EztpT1mW/ZleWWSORdMlUF3HkObsbDkknjfjGgWcBzGqs9jpDGwJ97G2M9zyDP82WpM32SNUn6Yi6pte4AKg88gEgb+Qwn/AEtV1sZxXYqGn09RamRJZFDWfVqAAPwd/HfffEEzkR6rRFy19axhSF9vO99/ptxiZaeSOFZKmQdO4/q+8dW5sRcnw5tjppZmliE8Ewkc2WBF7zb7AbePwb459yY3tn1NGlSI4KeICVxZ21bljwL/AFFvY39ex050MqEiIzC+iLqFivFrr3gD4i17YBP4syKsRcID3eCWB3uPTHYo5ZWiM8b08T8SmJtCj9kafAi9t/44uKZaTC2W0siTOI3GoaQuqysDtbbUOPT6Yv8AJq80EkFaKYJH1NIkaPVGlztpVQCW5tdmtyd+F+Sjy0dSZaypDDkOliSbkuTvttbYeHhcYIocqizBpAks6ybFF2JF1uSSbG5I8ATsL4JBSiyON9s1fLc3o8yjfoTFumwidpSoJfy22uQL2HF/i00+uE/sZPQqkryrFG4YrE0gTWo/KCADYcknzG44DT97UH9oX/A36YdhlVbYnLHT0hd7X9pRlURpqUa6hv6zewRDcc+d/Ly+mM+zHN5K59VQsZvqd2WEamvsbnj18uMXeaZlFmVTPFmmXJA0UZBXQEklYttva4NrW32uT6YAq8m6CySyVLIouyhQXLsLXBAtYb7ECx9BYYTzcpu70MRxpIqnFToC6VNrFEKne5vb098DmuVZAtRTkyC2osSzMeAb77+l/wDTFnG0dPKsqU9SAdWxljVbAjWdbEeA8xa/OBM1y4NRT1NYkzSrq7zzDaw50aja5IvuQCTucCUfoVIAeppahJmlknSSR9TMFuXYncDvbb3Ow+gw1zvls1IscGW/Zgyhl1TCdFGo2UB3A3GxuOQBa4vhJ0veiiLwljIWOooBe1xdle52Pjbw38r0iJkkipKyBqqL9rVKvfYhiSPA87b3ud72xpJpaLcfQxzxJNToJqdpEU6BGekQ9iSDcAkMfLTc38NhgbMKPMYkFTFRZlBTKAJrt1YwwFyTpFt73uW2JPsOdnJqupky+lrFmko3JiCqTomAFrI9r+nlzjV6aOkphBJMiU1Y0IDxtMSdwLg3PftYAE77W2waCcwcnx7MmrsnziaNn+wuISBo6iEK66R9bbC5XY4Z+rH/AHdU/wCcTDwXQJaOwVe6AosNvDH3Sh/6a/4R+mN+D6D8pn+fLUVFTJGluqELdTqkWC7gju38fA4Rc8mkrJrA00HTWyNEtrqNgONrepxqU/ZKgneQy1FSZJAy3aoAvfkAad/bHiP+jLIb3P2t1tv+NYH5G+FpycnaGOBmETSh43q6hrA2CawyW3uADawJI59N8HT13UgSGSpIEIvp1E6P2bk2GxPBP8cOdf8A0YRM16ereFLkX0tMRbg2UDfbjbyucJNZl0OVVkEk4PT6mli5FyAQGfTckAG/O+45OBU/ZTh9Ks0UQf8A5VVlZGHcWMKg2ABu1vrfxOLKPMKetvGqPRPIAO650A2vYixtew3HO+2+KejzGp+3SU9Q4kNiFIitdhsu3PxgyrqlpG6kqamBAPTURtuOLG/z6YvlKOiW1osIfsdMVkSWeIabSsZVLGxPkbEc/Phzi0pe0TRVKaF0AMbCZiUtawuTcjy2J8beeEj7warq+4FRQDovZbbe38+mGan7N1UM8ctciokoDpO8qGE3FzZgd/YW8tWLuRODl2PFB22y80bPmCiKoDEhIIiQy8i3he225/hif/i+D81X/lk/+mB58loMro8vNVk9M0s9XFTyLIxdlDkL6gEE8XI43N8M33RR/wB2Uv8A2R+mGFmdE8MCmztJJO0HZx0jkdYqmoMjKLhR0WFyfDwHOGqCRrEkHzIJ498Z0O0edCqgd6ELFFI3UVXT8VeLXN9NjvtieLtFnIGZExuWnUCkGpLUx02Pv3t8KrIgzGzNaKqqxpin0Qi99Uhvvxp8OeL8c2O1sr7Q5e1DWzKta8lXc3hdmdIgQLAsQAw35AscNn35XpBkTTSTF6fT94hSPxj09J8QD3t8LmaK8stbUpSSSNM+qAySglF0L3Tv4Nr89j6Wxlu+gctrQqPMHqKiASao4ZCiqsXdYCwDAfHtgXoxo5DM5Vl3CyAAm/7Oo8e++LCnyivpZdUeXnS5NyJEJUgerDbnHtKWvkDLJlzWc978VDf0O48ff9SV6KcaZddi+z+V5nVwViPUxSREtNDNTIYLMGFh3t7EjYrvbgXGNQyvLssytAtFRUtNI3jCmkG4/d8fpz6DCHlGY1dPRqgydlYDkSRqrnbc2J32tx4DFjHnmbIpP3UjLsSvXWzYzbDXFrRedrJVFFTs8kSCKsglLM1u6kgZvc2BsBif7+yz+0/xxmXaH76zepeY0syR6iUQ1QcJ7XO3xgj7urvyf+YxE2wXL0f/2Q=="/>
          <p:cNvSpPr>
            <a:spLocks noChangeAspect="1" noChangeArrowheads="1"/>
          </p:cNvSpPr>
          <p:nvPr/>
        </p:nvSpPr>
        <p:spPr bwMode="auto">
          <a:xfrm>
            <a:off x="1679576" y="-433388"/>
            <a:ext cx="695325" cy="90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8440" name="AutoShape 10" descr="data:image/jpeg;base64,/9j/4AAQSkZJRgABAQAAAQABAAD/2wCEAAkGBwgHBgkIBwgKCgkLDRYPDQwMDRsUFRAWIB0iIiAdHx8kKDQsJCYxJx8fLT0tMTU3Ojo6Iys/RD84QzQ5OjcBCgoKDQwNGg8PGjclHyU3Nzc3Nzc3Nzc3Nzc3Nzc3Nzc3Nzc3Nzc3Nzc3Nzc3Nzc3Nzc3Nzc3Nzc3Nzc3Nzc3N//AABEIAF8ASQMBIgACEQEDEQH/xAAbAAACAwEBAQAAAAAAAAAAAAAEBgMFBwECAP/EAD4QAAIBAgUBBwEFBAgHAAAAAAECAwQRAAUSITETBiJBUWFxkYEUFSNS0TJCofAHM1RVkpTB8RYkU5OisdP/xAAaAQACAwEBAAAAAAAAAAAAAAADBAABAgUG/8QAIBEAAgICAgMBAQAAAAAAAAAAAAECEQMhEjETUWEUBP/aAAwDAQACEQMRAD8A6Fk6j99/2j44JjV/zt84lEPfbb944KiguOMei5aPONMgRH/M3zidI3/M3zgkRKpQH942Hv8AyMdnKRtDG6FxO/T2Nha1zc+1/jGJZEtkUGwZReRow5LqASoO4Bvb5tjyh1lwpcaTa5uL7X2wpVOdSQV1XAE0VTr0HlkbvROG3O5039eLKPDBeS51BLVSLABcIzBCxJclu6ASTyOOdjYWsLJ/tV0Nfk1djC8cg/eb5xA6P+ZvnA9TmaUMFNDNIFn7xnJYEl9O9153dth6DFjSOtZRRVMakLIoZb+I8/b/AHwzDPGToXlhlFWV0iyWPfb5wfZ/zN84+mh2O2C+kPLG5SKhaI0i759zguKLbHqNBrbcck/TEFbmSZdTmokiZkVmVgm5Wx2P/rbncc4BLIoq2FUG+iDPdEeWzvJMFhZek7Hfpm9gw9QTx428eDnebdoqueYSdbQ0ahQ8Tk2sLFlPhe17i25x6z3OqyonlKmVMvqiWhjDkoQG8uQL6jwPixxTSSw6Q1LG6SajpZ5LqduLW/Xk45P9GZzlrSH8WLitnahX+0aDrBVrs+jTp48PqPnE8FbPSg9RFkiDEPG9mW4I7v8APmNjgejqJW/Aih1RRHSiixvfYDVz6c3vsPWFqsKVexLMu6Xva3rvv+l8A66D8dUHUsxrJpJ61nmIQsI9CuzbXtY7Abt8HbD72fzh641DVEsSSLxEWJ+zoOdRvsQAu3mRvvjNYp1ilZ3ROpGo0FX2Ftyb+NvgeuLbJ45sxzFKekeWQSmzwCRgWHPeNj3NXP8Apa4Pim4PQOeNSVM09SJ4Q4jeMkC6SCxXbg4M6eIqKkamoIonWNNKAdONbKm3A3J+Sd8H6MdVSbSs57jTdAdZl8VfDJBMXCuCpKtbY8gjgj0O2EztpT1mW/ZleWWSORdMlUF3HkObsbDkknjfjGgWcBzGqs9jpDGwJ97G2M9zyDP82WpM32SNUn6Yi6pte4AKg88gEgb+Qwn/AEtV1sZxXYqGn09RamRJZFDWfVqAAPwd/HfffEEzkR6rRFy19axhSF9vO99/ptxiZaeSOFZKmQdO4/q+8dW5sRcnw5tjppZmliE8Ewkc2WBF7zb7AbePwb459yY3tn1NGlSI4KeICVxZ21bljwL/AFFvY39ex050MqEiIzC+iLqFivFrr3gD4i17YBP4syKsRcID3eCWB3uPTHYo5ZWiM8b08T8SmJtCj9kafAi9t/44uKZaTC2W0siTOI3GoaQuqysDtbbUOPT6Yv8AJq80EkFaKYJH1NIkaPVGlztpVQCW5tdmtyd+F+Sjy0dSZaypDDkOliSbkuTvttbYeHhcYIocqizBpAks6ybFF2JF1uSSbG5I8ATsL4JBSiyON9s1fLc3o8yjfoTFumwidpSoJfy22uQL2HF/i00+uE/sZPQqkryrFG4YrE0gTWo/KCADYcknzG44DT97UH9oX/A36YdhlVbYnLHT0hd7X9pRlURpqUa6hv6zewRDcc+d/Ly+mM+zHN5K59VQsZvqd2WEamvsbnj18uMXeaZlFmVTPFmmXJA0UZBXQEklYttva4NrW32uT6YAq8m6CySyVLIouyhQXLsLXBAtYb7ECx9BYYTzcpu70MRxpIqnFToC6VNrFEKne5vb098DmuVZAtRTkyC2osSzMeAb77+l/wDTFnG0dPKsqU9SAdWxljVbAjWdbEeA8xa/OBM1y4NRT1NYkzSrq7zzDaw50aja5IvuQCTucCUfoVIAeppahJmlknSSR9TMFuXYncDvbb3Ow+gw1zvls1IscGW/Zgyhl1TCdFGo2UB3A3GxuOQBa4vhJ0veiiLwljIWOooBe1xdle52Pjbw38r0iJkkipKyBqqL9rVKvfYhiSPA87b3ud72xpJpaLcfQxzxJNToJqdpEU6BGekQ9iSDcAkMfLTc38NhgbMKPMYkFTFRZlBTKAJrt1YwwFyTpFt73uW2JPsOdnJqupky+lrFmko3JiCqTomAFrI9r+nlzjV6aOkphBJMiU1Y0IDxtMSdwLg3PftYAE77W2waCcwcnx7MmrsnziaNn+wuISBo6iEK66R9bbC5XY4Z+rH/AHdU/wCcTDwXQJaOwVe6AosNvDH3Sh/6a/4R+mN+D6D8pn+fLUVFTJGluqELdTqkWC7gju38fA4Rc8mkrJrA00HTWyNEtrqNgONrepxqU/ZKgneQy1FSZJAy3aoAvfkAad/bHiP+jLIb3P2t1tv+NYH5G+FpycnaGOBmETSh43q6hrA2CawyW3uADawJI59N8HT13UgSGSpIEIvp1E6P2bk2GxPBP8cOdf8A0YRM16ereFLkX0tMRbg2UDfbjbyucJNZl0OVVkEk4PT6mli5FyAQGfTckAG/O+45OBU/ZTh9Ks0UQf8A5VVlZGHcWMKg2ABu1vrfxOLKPMKetvGqPRPIAO650A2vYixtew3HO+2+KejzGp+3SU9Q4kNiFIitdhsu3PxgyrqlpG6kqamBAPTURtuOLG/z6YvlKOiW1osIfsdMVkSWeIabSsZVLGxPkbEc/Phzi0pe0TRVKaF0AMbCZiUtawuTcjy2J8beeEj7warq+4FRQDovZbbe38+mGan7N1UM8ctciokoDpO8qGE3FzZgd/YW8tWLuRODl2PFB22y80bPmCiKoDEhIIiQy8i3he225/hif/i+D81X/lk/+mB58loMro8vNVk9M0s9XFTyLIxdlDkL6gEE8XI43N8M33RR/wB2Uv8A2R+mGFmdE8MCmztJJO0HZx0jkdYqmoMjKLhR0WFyfDwHOGqCRrEkHzIJ498Z0O0edCqgd6ELFFI3UVXT8VeLXN9NjvtieLtFnIGZExuWnUCkGpLUx02Pv3t8KrIgzGzNaKqqxpin0Qi99Uhvvxp8OeL8c2O1sr7Q5e1DWzKta8lXc3hdmdIgQLAsQAw35AscNn35XpBkTTSTF6fT94hSPxj09J8QD3t8LmaK8stbUpSSSNM+qAySglF0L3Tv4Nr89j6Wxlu+gctrQqPMHqKiASao4ZCiqsXdYCwDAfHtgXoxo5DM5Vl3CyAAm/7Oo8e++LCnyivpZdUeXnS5NyJEJUgerDbnHtKWvkDLJlzWc978VDf0O48ff9SV6KcaZddi+z+V5nVwViPUxSREtNDNTIYLMGFh3t7EjYrvbgXGNQyvLssytAtFRUtNI3jCmkG4/d8fpz6DCHlGY1dPRqgydlYDkSRqrnbc2J32tx4DFjHnmbIpP3UjLsSvXWzYzbDXFrRedrJVFFTs8kSCKsglLM1u6kgZvc2BsBif7+yz+0/xxmXaH76zepeY0syR6iUQ1QcJ7XO3xgj7urvyf+YxE2wXL0f/2Q=="/>
          <p:cNvSpPr>
            <a:spLocks noChangeAspect="1" noChangeArrowheads="1"/>
          </p:cNvSpPr>
          <p:nvPr/>
        </p:nvSpPr>
        <p:spPr bwMode="auto">
          <a:xfrm>
            <a:off x="1679576" y="-433388"/>
            <a:ext cx="695325" cy="90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8441" name="AutoShape 12" descr="data:image/jpeg;base64,/9j/4AAQSkZJRgABAQAAAQABAAD/2wCEAAkGBwgHBgkIBwgKCgkLDRYPDQwMDRsUFRAWIB0iIiAdHx8kKDQsJCYxJx8fLT0tMTU3Ojo6Iys/RD84QzQ5OjcBCgoKDQwNGg8PGjclHyU3Nzc3Nzc3Nzc3Nzc3Nzc3Nzc3Nzc3Nzc3Nzc3Nzc3Nzc3Nzc3Nzc3Nzc3Nzc3Nzc3N//AABEIAF8ASQMBIgACEQEDEQH/xAAbAAACAwEBAQAAAAAAAAAAAAAEBgMFBwECAP/EAD4QAAIBAgUBBwEFBAgHAAAAAAECAwQRAAUSITETBiJBUWFxkYEUFSNS0TJCofAHM1RVkpTB8RYkU5OisdP/xAAaAQACAwEBAAAAAAAAAAAAAAADBAABAgUG/8QAIBEAAgICAgMBAQAAAAAAAAAAAAECEQMhEjETUWEUBP/aAAwDAQACEQMRAD8A6Fk6j99/2j44JjV/zt84lEPfbb944KiguOMei5aPONMgRH/M3zidI3/M3zgkRKpQH942Hv8AyMdnKRtDG6FxO/T2Nha1zc+1/jGJZEtkUGwZReRow5LqASoO4Bvb5tjyh1lwpcaTa5uL7X2wpVOdSQV1XAE0VTr0HlkbvROG3O5039eLKPDBeS51BLVSLABcIzBCxJclu6ASTyOOdjYWsLJ/tV0Nfk1djC8cg/eb5xA6P+ZvnA9TmaUMFNDNIFn7xnJYEl9O9153dth6DFjSOtZRRVMakLIoZb+I8/b/AHwzDPGToXlhlFWV0iyWPfb5wfZ/zN84+mh2O2C+kPLG5SKhaI0i759zguKLbHqNBrbcck/TEFbmSZdTmokiZkVmVgm5Wx2P/rbncc4BLIoq2FUG+iDPdEeWzvJMFhZek7Hfpm9gw9QTx428eDnebdoqueYSdbQ0ahQ8Tk2sLFlPhe17i25x6z3OqyonlKmVMvqiWhjDkoQG8uQL6jwPixxTSSw6Q1LG6SajpZ5LqduLW/Xk45P9GZzlrSH8WLitnahX+0aDrBVrs+jTp48PqPnE8FbPSg9RFkiDEPG9mW4I7v8APmNjgejqJW/Aih1RRHSiixvfYDVz6c3vsPWFqsKVexLMu6Xva3rvv+l8A66D8dUHUsxrJpJ61nmIQsI9CuzbXtY7Abt8HbD72fzh641DVEsSSLxEWJ+zoOdRvsQAu3mRvvjNYp1ilZ3ROpGo0FX2Ftyb+NvgeuLbJ45sxzFKekeWQSmzwCRgWHPeNj3NXP8Apa4Pim4PQOeNSVM09SJ4Q4jeMkC6SCxXbg4M6eIqKkamoIonWNNKAdONbKm3A3J+Sd8H6MdVSbSs57jTdAdZl8VfDJBMXCuCpKtbY8gjgj0O2EztpT1mW/ZleWWSORdMlUF3HkObsbDkknjfjGgWcBzGqs9jpDGwJ97G2M9zyDP82WpM32SNUn6Yi6pte4AKg88gEgb+Qwn/AEtV1sZxXYqGn09RamRJZFDWfVqAAPwd/HfffEEzkR6rRFy19axhSF9vO99/ptxiZaeSOFZKmQdO4/q+8dW5sRcnw5tjppZmliE8Ewkc2WBF7zb7AbePwb459yY3tn1NGlSI4KeICVxZ21bljwL/AFFvY39ex050MqEiIzC+iLqFivFrr3gD4i17YBP4syKsRcID3eCWB3uPTHYo5ZWiM8b08T8SmJtCj9kafAi9t/44uKZaTC2W0siTOI3GoaQuqysDtbbUOPT6Yv8AJq80EkFaKYJH1NIkaPVGlztpVQCW5tdmtyd+F+Sjy0dSZaypDDkOliSbkuTvttbYeHhcYIocqizBpAks6ybFF2JF1uSSbG5I8ATsL4JBSiyON9s1fLc3o8yjfoTFumwidpSoJfy22uQL2HF/i00+uE/sZPQqkryrFG4YrE0gTWo/KCADYcknzG44DT97UH9oX/A36YdhlVbYnLHT0hd7X9pRlURpqUa6hv6zewRDcc+d/Ly+mM+zHN5K59VQsZvqd2WEamvsbnj18uMXeaZlFmVTPFmmXJA0UZBXQEklYttva4NrW32uT6YAq8m6CySyVLIouyhQXLsLXBAtYb7ECx9BYYTzcpu70MRxpIqnFToC6VNrFEKne5vb098DmuVZAtRTkyC2osSzMeAb77+l/wDTFnG0dPKsqU9SAdWxljVbAjWdbEeA8xa/OBM1y4NRT1NYkzSrq7zzDaw50aja5IvuQCTucCUfoVIAeppahJmlknSSR9TMFuXYncDvbb3Ow+gw1zvls1IscGW/Zgyhl1TCdFGo2UB3A3GxuOQBa4vhJ0veiiLwljIWOooBe1xdle52Pjbw38r0iJkkipKyBqqL9rVKvfYhiSPA87b3ud72xpJpaLcfQxzxJNToJqdpEU6BGekQ9iSDcAkMfLTc38NhgbMKPMYkFTFRZlBTKAJrt1YwwFyTpFt73uW2JPsOdnJqupky+lrFmko3JiCqTomAFrI9r+nlzjV6aOkphBJMiU1Y0IDxtMSdwLg3PftYAE77W2waCcwcnx7MmrsnziaNn+wuISBo6iEK66R9bbC5XY4Z+rH/AHdU/wCcTDwXQJaOwVe6AosNvDH3Sh/6a/4R+mN+D6D8pn+fLUVFTJGluqELdTqkWC7gju38fA4Rc8mkrJrA00HTWyNEtrqNgONrepxqU/ZKgneQy1FSZJAy3aoAvfkAad/bHiP+jLIb3P2t1tv+NYH5G+FpycnaGOBmETSh43q6hrA2CawyW3uADawJI59N8HT13UgSGSpIEIvp1E6P2bk2GxPBP8cOdf8A0YRM16ereFLkX0tMRbg2UDfbjbyucJNZl0OVVkEk4PT6mli5FyAQGfTckAG/O+45OBU/ZTh9Ks0UQf8A5VVlZGHcWMKg2ABu1vrfxOLKPMKetvGqPRPIAO650A2vYixtew3HO+2+KejzGp+3SU9Q4kNiFIitdhsu3PxgyrqlpG6kqamBAPTURtuOLG/z6YvlKOiW1osIfsdMVkSWeIabSsZVLGxPkbEc/Phzi0pe0TRVKaF0AMbCZiUtawuTcjy2J8beeEj7warq+4FRQDovZbbe38+mGan7N1UM8ctciokoDpO8qGE3FzZgd/YW8tWLuRODl2PFB22y80bPmCiKoDEhIIiQy8i3he225/hif/i+D81X/lk/+mB58loMro8vNVk9M0s9XFTyLIxdlDkL6gEE8XI43N8M33RR/wB2Uv8A2R+mGFmdE8MCmztJJO0HZx0jkdYqmoMjKLhR0WFyfDwHOGqCRrEkHzIJ498Z0O0edCqgd6ELFFI3UVXT8VeLXN9NjvtieLtFnIGZExuWnUCkGpLUx02Pv3t8KrIgzGzNaKqqxpin0Qi99Uhvvxp8OeL8c2O1sr7Q5e1DWzKta8lXc3hdmdIgQLAsQAw35AscNn35XpBkTTSTF6fT94hSPxj09J8QD3t8LmaK8stbUpSSSNM+qAySglF0L3Tv4Nr89j6Wxlu+gctrQqPMHqKiASao4ZCiqsXdYCwDAfHtgXoxo5DM5Vl3CyAAm/7Oo8e++LCnyivpZdUeXnS5NyJEJUgerDbnHtKWvkDLJlzWc978VDf0O48ff9SV6KcaZddi+z+V5nVwViPUxSREtNDNTIYLMGFh3t7EjYrvbgXGNQyvLssytAtFRUtNI3jCmkG4/d8fpz6DCHlGY1dPRqgydlYDkSRqrnbc2J32tx4DFjHnmbIpP3UjLsSvXWzYzbDXFrRedrJVFFTs8kSCKsglLM1u6kgZvc2BsBif7+yz+0/xxmXaH76zepeY0syR6iUQ1QcJ7XO3xgj7urvyf+YxE2wXL0f/2Q=="/>
          <p:cNvSpPr>
            <a:spLocks noChangeAspect="1" noChangeArrowheads="1"/>
          </p:cNvSpPr>
          <p:nvPr/>
        </p:nvSpPr>
        <p:spPr bwMode="auto">
          <a:xfrm>
            <a:off x="2207568" y="0"/>
            <a:ext cx="8460432" cy="90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119336" y="97589"/>
            <a:ext cx="118813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>
                <a:latin typeface="Arial" pitchFamily="34" charset="0"/>
                <a:cs typeface="Arial" pitchFamily="34" charset="0"/>
              </a:rPr>
              <a:t>ANCHE LA VEGETAZIONE </a:t>
            </a:r>
            <a:r>
              <a:rPr lang="it-IT" sz="2800" dirty="0">
                <a:latin typeface="Arial" pitchFamily="34" charset="0"/>
                <a:cs typeface="Arial" pitchFamily="34" charset="0"/>
              </a:rPr>
              <a:t>CHE INCONTRIAMO</a:t>
            </a:r>
          </a:p>
          <a:p>
            <a:r>
              <a:rPr lang="it-IT" sz="2800" dirty="0" smtClean="0">
                <a:latin typeface="Arial" pitchFamily="34" charset="0"/>
                <a:cs typeface="Arial" pitchFamily="34" charset="0"/>
              </a:rPr>
              <a:t>È VARIA  </a:t>
            </a:r>
            <a:r>
              <a:rPr lang="it-IT" sz="2800" dirty="0">
                <a:latin typeface="Arial" pitchFamily="34" charset="0"/>
                <a:cs typeface="Arial" pitchFamily="34" charset="0"/>
              </a:rPr>
              <a:t>E DIPENDE DALL’ALTITUDINE</a:t>
            </a:r>
          </a:p>
          <a:p>
            <a:endParaRPr lang="it-IT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3466019" y="1147239"/>
            <a:ext cx="5256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Arial" pitchFamily="34" charset="0"/>
                <a:cs typeface="Arial" pitchFamily="34" charset="0"/>
              </a:rPr>
              <a:t>Alcuni alberi del nostro territorio</a:t>
            </a:r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CF9E-078F-4535-B9B5-3D4CB1DFCC51}" type="slidenum">
              <a:rPr lang="it-IT" smtClean="0"/>
              <a:pPr/>
              <a:t>9</a:t>
            </a:fld>
            <a:endParaRPr lang="it-IT"/>
          </a:p>
        </p:txBody>
      </p:sp>
      <p:pic>
        <p:nvPicPr>
          <p:cNvPr id="2050" name="Picture 2" descr="Risultato immagini per albero di noce">
            <a:extLst>
              <a:ext uri="{FF2B5EF4-FFF2-40B4-BE49-F238E27FC236}">
                <a16:creationId xmlns="" xmlns:a16="http://schemas.microsoft.com/office/drawing/2014/main" id="{458B10E1-86DC-4585-8402-4A1C09208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218" y="193988"/>
            <a:ext cx="3802446" cy="28518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/>
          <p:cNvSpPr txBox="1"/>
          <p:nvPr/>
        </p:nvSpPr>
        <p:spPr>
          <a:xfrm>
            <a:off x="10790312" y="233703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FF00"/>
                </a:solidFill>
              </a:rPr>
              <a:t>NOCE</a:t>
            </a:r>
          </a:p>
        </p:txBody>
      </p:sp>
      <p:pic>
        <p:nvPicPr>
          <p:cNvPr id="2052" name="Picture 4" descr="Risultato immagini per albero faggio 40 zatta">
            <a:extLst>
              <a:ext uri="{FF2B5EF4-FFF2-40B4-BE49-F238E27FC236}">
                <a16:creationId xmlns="" xmlns:a16="http://schemas.microsoft.com/office/drawing/2014/main" id="{FB0CB693-AF0C-42A7-B9EB-87A377DC0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62"/>
          <a:stretch/>
        </p:blipFill>
        <p:spPr bwMode="auto">
          <a:xfrm>
            <a:off x="7471208" y="3170125"/>
            <a:ext cx="4601455" cy="34719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9"/>
          <p:cNvSpPr txBox="1"/>
          <p:nvPr/>
        </p:nvSpPr>
        <p:spPr>
          <a:xfrm>
            <a:off x="6583125" y="3769531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FF00"/>
                </a:solidFill>
              </a:rPr>
              <a:t>FAGGIO</a:t>
            </a:r>
          </a:p>
        </p:txBody>
      </p:sp>
      <p:pic>
        <p:nvPicPr>
          <p:cNvPr id="2054" name="Picture 6" descr="Risultato immagini per albero bosco castagno">
            <a:extLst>
              <a:ext uri="{FF2B5EF4-FFF2-40B4-BE49-F238E27FC236}">
                <a16:creationId xmlns="" xmlns:a16="http://schemas.microsoft.com/office/drawing/2014/main" id="{EA23243B-AD14-4355-ACFF-25779B2C2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3954041" cy="2560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/>
          <p:cNvSpPr txBox="1"/>
          <p:nvPr/>
        </p:nvSpPr>
        <p:spPr>
          <a:xfrm>
            <a:off x="-313095" y="327037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FF00"/>
                </a:solidFill>
              </a:rPr>
              <a:t>CASTAGNO</a:t>
            </a:r>
          </a:p>
        </p:txBody>
      </p:sp>
      <p:pic>
        <p:nvPicPr>
          <p:cNvPr id="2058" name="Picture 10" descr="Risultato immagini per albero ontano">
            <a:extLst>
              <a:ext uri="{FF2B5EF4-FFF2-40B4-BE49-F238E27FC236}">
                <a16:creationId xmlns="" xmlns:a16="http://schemas.microsoft.com/office/drawing/2014/main" id="{C73C1CA1-9636-47B5-9C43-66843B8C5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6" y="3927265"/>
            <a:ext cx="3725614" cy="27942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/>
          <p:cNvSpPr txBox="1"/>
          <p:nvPr/>
        </p:nvSpPr>
        <p:spPr>
          <a:xfrm>
            <a:off x="2335164" y="401517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FF00"/>
                </a:solidFill>
              </a:rPr>
              <a:t>ONTANO</a:t>
            </a:r>
          </a:p>
        </p:txBody>
      </p:sp>
      <p:pic>
        <p:nvPicPr>
          <p:cNvPr id="2060" name="Picture 12" descr="Risultato immagini per albero betulla">
            <a:extLst>
              <a:ext uri="{FF2B5EF4-FFF2-40B4-BE49-F238E27FC236}">
                <a16:creationId xmlns="" xmlns:a16="http://schemas.microsoft.com/office/drawing/2014/main" id="{98191564-2833-4A12-8F15-82A60D1A3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48931" y="3019584"/>
            <a:ext cx="4236703" cy="31670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4009474" y="6272747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FF00"/>
                </a:solidFill>
              </a:rPr>
              <a:t>BETULLA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  <p:bldP spid="21" grpId="0"/>
      <p:bldP spid="20" grpId="0"/>
      <p:bldP spid="19" grpId="0"/>
      <p:bldP spid="15" grpId="0"/>
      <p:bldP spid="14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Base</Template>
  <TotalTime>4201</TotalTime>
  <Words>1435</Words>
  <Application>Microsoft Office PowerPoint</Application>
  <PresentationFormat>Personalizzato</PresentationFormat>
  <Paragraphs>290</Paragraphs>
  <Slides>36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37" baseType="lpstr">
      <vt:lpstr>Tema di Office</vt:lpstr>
      <vt:lpstr>Diapositiva 1</vt:lpstr>
      <vt:lpstr>Diapositiva 2</vt:lpstr>
      <vt:lpstr>IL C.A.I.          </vt:lpstr>
      <vt:lpstr>Ma cos’è l’ambiente montano ?</vt:lpstr>
      <vt:lpstr>Le  montagne  che  ci  circondano  hanno una altitudine dai 600 ai 1799 metri</vt:lpstr>
      <vt:lpstr>Diapositiva 6</vt:lpstr>
      <vt:lpstr> un  proprio  clima </vt:lpstr>
      <vt:lpstr>Diapositiva 8</vt:lpstr>
      <vt:lpstr>Diapositiva 9</vt:lpstr>
      <vt:lpstr>Diapositiva 10</vt:lpstr>
      <vt:lpstr>Diapositiva 11</vt:lpstr>
      <vt:lpstr>Diapositiva 12</vt:lpstr>
      <vt:lpstr>Diapositiva 13</vt:lpstr>
      <vt:lpstr>Cosa  fare  prima  della  partenza ?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Per le escursioni ci serve una carta particolare:</vt:lpstr>
      <vt:lpstr>Diapositiva 28</vt:lpstr>
      <vt:lpstr>Diapositiva 29</vt:lpstr>
      <vt:lpstr>Diapositiva 30</vt:lpstr>
      <vt:lpstr>Diapositiva 31</vt:lpstr>
      <vt:lpstr>passando vicino ad un ometto non distruggiamolo, ma “alimentiamolo” ponendo sulla sua sommità una pietra.  È un segnale  efficace, Naturale,  economico, ideale in caso di nevicate</vt:lpstr>
      <vt:lpstr>Diapositiva 33</vt:lpstr>
      <vt:lpstr>Devo anche saper calcolare quanto tempo mi occorre</vt:lpstr>
      <vt:lpstr>IL Comportamento del BUON ESCURSIONISTA</vt:lpstr>
      <vt:lpstr>E ora che avete appreso tutte queste informazioni, cercate di seguire i nostri consigli e 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MILENA</dc:creator>
  <cp:lastModifiedBy>Milena</cp:lastModifiedBy>
  <cp:revision>437</cp:revision>
  <dcterms:created xsi:type="dcterms:W3CDTF">2016-02-22T19:16:01Z</dcterms:created>
  <dcterms:modified xsi:type="dcterms:W3CDTF">2021-04-20T17:40:48Z</dcterms:modified>
</cp:coreProperties>
</file>