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4" r:id="rId18"/>
    <p:sldId id="318" r:id="rId19"/>
    <p:sldId id="285" r:id="rId20"/>
    <p:sldId id="286" r:id="rId21"/>
    <p:sldId id="287" r:id="rId22"/>
    <p:sldId id="289" r:id="rId23"/>
    <p:sldId id="315" r:id="rId24"/>
    <p:sldId id="288" r:id="rId25"/>
    <p:sldId id="282" r:id="rId26"/>
    <p:sldId id="283" r:id="rId27"/>
    <p:sldId id="319" r:id="rId28"/>
    <p:sldId id="290" r:id="rId29"/>
    <p:sldId id="294" r:id="rId30"/>
    <p:sldId id="295" r:id="rId31"/>
    <p:sldId id="307" r:id="rId32"/>
    <p:sldId id="309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8377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248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C6BA-73B2-4E7D-8EA5-CA959C07EEC2}" type="datetimeFigureOut">
              <a:rPr lang="it-IT" smtClean="0"/>
              <a:pPr/>
              <a:t>12/04/2022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E41C-4044-43E6-9E8A-1839BB9A7C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3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E41C-4044-43E6-9E8A-1839BB9A7C1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14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D7C75-F190-4ACA-9992-7B2BC51A542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16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E41C-4044-43E6-9E8A-1839BB9A7C1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4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D7C75-F190-4ACA-9992-7B2BC51A542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69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573D5-36B1-462C-B6E1-96287AC742E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6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D7C75-F190-4ACA-9992-7B2BC51A5428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43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D7C75-F190-4ACA-9992-7B2BC51A5428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17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54E06-06ED-42E5-AB6D-5C89D47D49FF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66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B6F-72D1-48E8-A443-F624E29A883C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6C74-AF2F-4012-8243-0CE099EDDF6B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C708-1523-4332-B3CD-40A58B057A31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0358-134A-4E4D-9821-92B0C5AD4F21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6A22-2323-40D5-95E9-20D8E972B1CC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5534-DB05-49EB-BD98-906941C18A2A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13B-B752-457B-B5F1-D809C48FDE85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D705-3772-4376-A16A-484F020051D8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262B-BD38-4CB7-AA8E-DB2E6F5B8D1B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A30-AC81-4B0E-90B0-19A75F02AE3D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5696-6127-446D-A1D1-9C0B709D9181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DC708-1523-4332-B3CD-40A58B057A31}" type="datetime1">
              <a:rPr lang="it-IT" smtClean="0"/>
              <a:pPr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CF9E-078F-4535-B9B5-3D4CB1DFCC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it/url?sa=i&amp;rct=j&amp;q=&amp;esrc=s&amp;source=images&amp;cd=&amp;cad=rja&amp;uact=8&amp;ved=0CAcQjRxqFQoTCLrhmMmhlckCFQE7FAodIX8I4w&amp;url=http://viaggi.nanopress.it/fotogallery/dolomiti-le-montagne-piu-belle_4753.html&amp;psig=AFQjCNEC3A6NP5WGD1tGWtZfwKM7NUfheg&amp;ust=1447774266261448" TargetMode="External"/><Relationship Id="rId7" Type="http://schemas.openxmlformats.org/officeDocument/2006/relationships/hyperlink" Target="http://www.google.it/url?sa=i&amp;rct=j&amp;q=&amp;esrc=s&amp;source=images&amp;cd=&amp;cad=rja&amp;uact=8&amp;ved=0ahUKEwiCuLnWqYnKAhUBJhoKHSgmCe8QjRwIBw&amp;url=http://imagepourmesblog.unblog.fr/category/animali-ed-animaletti/page/2/&amp;psig=AFQjCNFTJff9cHkf5181to4grB7gYEiHgQ&amp;ust=14517620992505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it/url?sa=i&amp;rct=j&amp;q=&amp;esrc=s&amp;source=images&amp;cd=&amp;cad=rja&amp;uact=8&amp;ved=0CAcQjRxqFQoTCJHbwsGjlckCFYm4FAodNOoKuA&amp;url=http://www.giuseppeborsoi.it/2009/01/21/concorso-fotografico-nazionale-%E2%80%9Cle-dolomiti-e-la-montagna-veneta%E2%80%9C/&amp;psig=AFQjCNEC3A6NP5WGD1tGWtZfwKM7NUfheg&amp;ust=1447774266261448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it/url?sa=i&amp;rct=j&amp;q=&amp;esrc=s&amp;source=images&amp;cd=&amp;cad=rja&amp;uact=8&amp;ved=0ahUKEwiOz_zAqonKAhUEWRoKHRFzAQQQjRwIBw&amp;url=http://www.ecoo.it/articolo/animali-divertenti-national-geographic-riprende-gli-stambecchi-acrobati/16953/&amp;psig=AFQjCNHWQ-nMRYPTKZWgxs-PG1ZUB24oJw&amp;ust=145176238439946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QpP-p4PrKAhVHbRQKHQqjAUgQjRwIBw&amp;url=http://www.scarpa.net/calzature-da-montagna.html&amp;psig=AFQjCNGSk78upiFEdZnUEYmNtbp9cEduPA&amp;ust=1455659322953947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www.google.it/url?sa=i&amp;rct=j&amp;q=&amp;esrc=s&amp;source=images&amp;cd=&amp;cad=rja&amp;uact=8&amp;ved=0ahUKEwiFwe3Y3_rKAhXMXBQKHeMOBMgQjRwIBw&amp;url=http://it.dreamstime.com/immagini-stock-libere-da-diritti-montagna-e-calzature-di-trekking-image36654559&amp;psig=AFQjCNGSk78upiFEdZnUEYmNtbp9cEduPA&amp;ust=1455659322953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jKyomA4PrKAhVGSBQKHQ8zBh0QjRwIBw&amp;url=http://www.avventurosamente.it/xf/threads/scarpe-vera-mod-198-bosco.15870/&amp;psig=AFQjCNGSk78upiFEdZnUEYmNtbp9cEduPA&amp;ust=1455659322953947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it.aliexpress.com/popular/mountain-footwear.html" TargetMode="External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it/url?sa=i&amp;rct=j&amp;q=&amp;esrc=s&amp;source=images&amp;cd=&amp;cad=rja&amp;uact=8&amp;ved=0ahUKEwjh_dj24PrKAhUB1RQKHf0RD8cQjRwIBw&amp;url=http://www.recolapesce.it/calzature.asp&amp;psig=AFQjCNHb424E6qfpbf6PSYSYelgQbeuigw&amp;ust=14556596467078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://www.google.it/url?sa=i&amp;rct=j&amp;q=&amp;esrc=s&amp;source=images&amp;cd=&amp;cad=rja&amp;uact=8&amp;ved=0ahUKEwirrdPxuu3KAhUo4XIKHXDvBD8QjRwIAw&amp;url=http://www.cai.bs.it/vedit/pagina.asp?pagina=1756&amp;psig=AFQjCNEcc-lknepsff5V50qT1uIxyVhAeA&amp;ust=1455202767789380" TargetMode="External"/><Relationship Id="rId7" Type="http://schemas.openxmlformats.org/officeDocument/2006/relationships/hyperlink" Target="http://www.google.it/url?sa=i&amp;rct=j&amp;q=&amp;esrc=s&amp;source=images&amp;cd=&amp;cad=rja&amp;uact=8&amp;ved=0ahUKEwju4563u-3KAhWkO5oKHWK_DAgQjRwIBw&amp;url=http://www.shop.gioielliocchialionline.com/CAI-150-Anniversary&amp;psig=AFQjCNFDYQUIMwbJ-RcLb2jn0bkIs6woNA&amp;ust=1455202892682176" TargetMode="External"/><Relationship Id="rId12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hyperlink" Target="http://www.google.it/url?sa=i&amp;rct=j&amp;q=&amp;esrc=s&amp;source=images&amp;cd=&amp;cad=rja&amp;uact=8&amp;ved=0ahUKEwiAiYjh4frKAhVFuxQKHSmXBgYQjRwIBw&amp;url=http://viaggi.nanopress.it/news/bagaglio-a-mano-ryanair-dimensioni-peso-liquidi-come-farci-stare-tutto/P56815/&amp;psig=AFQjCNG9LTbVLIrx-kOIylALs9Q44ZN4KQ&amp;ust=1455659837738354" TargetMode="External"/><Relationship Id="rId5" Type="http://schemas.openxmlformats.org/officeDocument/2006/relationships/hyperlink" Target="http://www.google.it/url?sa=i&amp;rct=j&amp;q=&amp;esrc=s&amp;source=images&amp;cd=&amp;cad=rja&amp;uact=8&amp;ved=0ahUKEwiVyOSLu-3KAhXCJJoKHd_gALoQjRwIBw&amp;url=http://www.caitorino.it/page/displayItem/42&amp;psig=AFQjCNHJy3PUkfGRM-tybv04WywjV3kOTg&amp;ust=1455202815892407" TargetMode="External"/><Relationship Id="rId10" Type="http://schemas.openxmlformats.org/officeDocument/2006/relationships/image" Target="../media/image61.jpeg"/><Relationship Id="rId4" Type="http://schemas.openxmlformats.org/officeDocument/2006/relationships/image" Target="../media/image58.jpeg"/><Relationship Id="rId9" Type="http://schemas.openxmlformats.org/officeDocument/2006/relationships/hyperlink" Target="http://www.google.it/url?sa=i&amp;rct=j&amp;q=&amp;esrc=s&amp;source=images&amp;cd=&amp;cad=rja&amp;uact=8&amp;ved=0ahUKEwjf2ebcu-3KAhXDd5oKHe2zByYQjRwIBw&amp;url=http://www.amazon.it/vento-giacca-gilet-rossa-taglia/dp/B00M34TPFW&amp;psig=AFQjCNG4YbXHJ821teJKTsPurxofkipIsA&amp;ust=145520296744195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google.it/url?sa=i&amp;rct=j&amp;q=&amp;esrc=s&amp;source=images&amp;cd=&amp;cad=rja&amp;uact=8&amp;ved=0ahUKEwjQ_eOE5PrKAhWM8RQKHZVEB0kQjRwIBw&amp;url=http://it.aliexpress.com/w/wholesale-white-mountain-backpacks.html&amp;psig=AFQjCNHeKrbBsbSDmrH_7DgVpNtzZlxOaA&amp;ust=14556604883709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jXjoje-vvKAhUKPxoKHY6HBnQQjRwIBw&amp;url=http://www.donnamoderna.com/bellezza/viso-e-corpo/Valigia-sportiva/foto-15&amp;psig=AFQjCNFs-_wh6zcCU3ZspnOdx2PXPPQ96w&amp;ust=1455700933293562" TargetMode="External"/><Relationship Id="rId5" Type="http://schemas.openxmlformats.org/officeDocument/2006/relationships/image" Target="../media/image64.gif"/><Relationship Id="rId4" Type="http://schemas.openxmlformats.org/officeDocument/2006/relationships/hyperlink" Target="http://www.google.it/url?sa=i&amp;rct=j&amp;q=&amp;esrc=s&amp;source=images&amp;cd=&amp;cad=rja&amp;uact=8&amp;ved=0ahUKEwjzlJnF5PrKAhWLPRQKHYRZA0AQjRwIBw&amp;url=http://www.roncoalpinismo.it/zaini-trek-e15.htm&amp;psig=AFQjCNHeKrbBsbSDmrH_7DgVpNtzZlxOaA&amp;ust=145566048837095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hyperlink" Target="http://www.google.it/url?sa=i&amp;rct=j&amp;q=&amp;esrc=s&amp;source=images&amp;cd=&amp;cad=rja&amp;uact=8&amp;ved=0ahUKEwj5to6XgvzKAhWBRBQKHRfPCxYQjRwIBw&amp;url=http://it.aliexpress.com/w/wholesale-climbing-cord.html&amp;psig=AFQjCNEZ0TTVz_d28530Sw1ja653TZnZJw&amp;ust=1455702922908466" TargetMode="External"/><Relationship Id="rId18" Type="http://schemas.openxmlformats.org/officeDocument/2006/relationships/image" Target="../media/image75.jpeg"/><Relationship Id="rId3" Type="http://schemas.openxmlformats.org/officeDocument/2006/relationships/image" Target="../media/image67.jpeg"/><Relationship Id="rId21" Type="http://schemas.openxmlformats.org/officeDocument/2006/relationships/hyperlink" Target="http://www.google.it/url?sa=i&amp;rct=j&amp;q=&amp;esrc=s&amp;source=images&amp;cd=&amp;cad=rja&amp;uact=8&amp;ved=0ahUKEwjOvvj8_fvKAhVBPhQKHb-uAN4QjRwIBw&amp;url=http://www.unicosport.com/?attachment_id=5771&amp;psig=AFQjCNFte0G7hQ3XPCSaDLcdaGWNLD-2vQ&amp;ust=1455701797574257" TargetMode="External"/><Relationship Id="rId7" Type="http://schemas.openxmlformats.org/officeDocument/2006/relationships/hyperlink" Target="http://www.google.it/url?sa=i&amp;rct=j&amp;q=&amp;esrc=s&amp;source=images&amp;cd=&amp;cad=rja&amp;uact=8&amp;ved=0ahUKEwjz187a_fvKAhVJfhoKHefLDAoQjRwIBw&amp;url=http://www.sgrafamasegni.it/attrezzatura-e-materiali/moschettoni.php&amp;psig=AFQjCNE9IzLv5AXPn-FWVgBwMk6CPWfKkw&amp;ust=1455701361436261" TargetMode="External"/><Relationship Id="rId12" Type="http://schemas.openxmlformats.org/officeDocument/2006/relationships/image" Target="../media/image72.jpeg"/><Relationship Id="rId17" Type="http://schemas.openxmlformats.org/officeDocument/2006/relationships/hyperlink" Target="http://www.presciistica.it/1/attrezzatura_alpinismo_774197.html" TargetMode="External"/><Relationship Id="rId2" Type="http://schemas.openxmlformats.org/officeDocument/2006/relationships/hyperlink" Target="http://www.google.it/url?sa=i&amp;rct=j&amp;q=&amp;esrc=s&amp;source=images&amp;cd=&amp;cad=rja&amp;uact=8&amp;ved=0ahUKEwiLrfqq_PvKAhXI0xQKHZtRC8UQjRwIBw&amp;url=http://www.lariotechnology.it/ancoraggi-1.html&amp;psig=AFQjCNE9IzLv5AXPn-FWVgBwMk6CPWfKkw&amp;ust=1455701361436261" TargetMode="External"/><Relationship Id="rId16" Type="http://schemas.openxmlformats.org/officeDocument/2006/relationships/image" Target="../media/image74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11" Type="http://schemas.openxmlformats.org/officeDocument/2006/relationships/hyperlink" Target="http://www.google.it/url?sa=i&amp;rct=j&amp;q=&amp;esrc=s&amp;source=images&amp;cd=&amp;cad=rja&amp;uact=8&amp;ved=0ahUKEwj9j9bXgfzKAhXMchQKHUKOAaIQjRwIBw&amp;url=http://alpshop.it/casco-arrampicata-alpinismo-economico.html&amp;psig=AFQjCNHxzG_zJpZgrCHXjj8U2Ag94jxyfg&amp;ust=1455701918335677" TargetMode="External"/><Relationship Id="rId24" Type="http://schemas.openxmlformats.org/officeDocument/2006/relationships/image" Target="../media/image78.jpeg"/><Relationship Id="rId5" Type="http://schemas.openxmlformats.org/officeDocument/2006/relationships/hyperlink" Target="http://www.nonex.it/997-imbracature-di-montagna-e-arrampicata" TargetMode="External"/><Relationship Id="rId15" Type="http://schemas.openxmlformats.org/officeDocument/2006/relationships/hyperlink" Target="http://www.google.it/url?sa=i&amp;rct=j&amp;q=&amp;esrc=s&amp;source=images&amp;cd=&amp;cad=rja&amp;uact=8&amp;ved=0ahUKEwiLrfqq_PvKAhXI0xQKHZtRC8UQjRwIBw&amp;url=http://www.presciistica.it/1/attrezzatura_alpinismo_774197.html&amp;psig=AFQjCNE9IzLv5AXPn-FWVgBwMk6CPWfKkw&amp;ust=1455701361436261" TargetMode="External"/><Relationship Id="rId23" Type="http://schemas.openxmlformats.org/officeDocument/2006/relationships/hyperlink" Target="http://www.google.it/url?sa=i&amp;rct=j&amp;q=&amp;esrc=s&amp;source=images&amp;cd=&amp;cad=rja&amp;uact=8&amp;ved=0ahUKEwjx-cTTw_zKAhWH7xQKHWudAocQjRwIBw&amp;url=http://www.mountlive.com/montagna-inverno-giornata-nazionale-di-prevenzione-degli-incidenti/&amp;psig=AFQjCNF2z-4duElfg_eeA_QFJ8moHfO0kQ&amp;ust=1455720478054202" TargetMode="External"/><Relationship Id="rId10" Type="http://schemas.openxmlformats.org/officeDocument/2006/relationships/image" Target="../media/image71.jpeg"/><Relationship Id="rId19" Type="http://schemas.openxmlformats.org/officeDocument/2006/relationships/hyperlink" Target="http://www.google.it/url?sa=i&amp;rct=j&amp;q=&amp;esrc=s&amp;source=images&amp;cd=&amp;cad=rja&amp;uact=8&amp;ved=0ahUKEwjom9qU_fvKAhUJ2RoKHbHhAtkQjRwIBw&amp;url=http://www.sentieridimontagna.com/notizie/notizie/ciaspole-2012-2013&amp;psig=AFQjCNE9IzLv5AXPn-FWVgBwMk6CPWfKkw&amp;ust=1455701361436261" TargetMode="External"/><Relationship Id="rId4" Type="http://schemas.openxmlformats.org/officeDocument/2006/relationships/image" Target="../media/image68.jpeg"/><Relationship Id="rId9" Type="http://schemas.openxmlformats.org/officeDocument/2006/relationships/hyperlink" Target="http://www.google.it/url?sa=i&amp;rct=j&amp;q=&amp;esrc=s&amp;source=images&amp;cd=&amp;cad=rja&amp;uact=8&amp;ved=0ahUKEwiCt7Gy_vvKAhWEOBQKHdPSBo8QjRwIBw&amp;url=http://www.asports.it/showItem.asp?id=875&amp;v=65&amp;psig=AFQjCNHxzG_zJpZgrCHXjj8U2Ag94jxyfg&amp;ust=1455701918335677" TargetMode="External"/><Relationship Id="rId14" Type="http://schemas.openxmlformats.org/officeDocument/2006/relationships/image" Target="../media/image73.jpeg"/><Relationship Id="rId22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qg62Fx_zKAhXHuRQKHfV8DWgQjRwIBw&amp;url=http://www.gulliver.it/gulliveriano-gite/Canna%20M/&amp;psig=AFQjCNHLK3VLhfOg2dmPC4SeCzSlfmtwXA&amp;ust=1455721395915112" TargetMode="External"/><Relationship Id="rId13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1.jpeg"/><Relationship Id="rId12" Type="http://schemas.openxmlformats.org/officeDocument/2006/relationships/hyperlink" Target="http://www.google.it/url?sa=i&amp;rct=j&amp;q=&amp;esrc=s&amp;source=images&amp;cd=&amp;cad=rja&amp;uact=8&amp;ved=0ahUKEwielprAx_zKAhXJ1hQKHYd-AjEQjRwIBw&amp;url=http://www.pescanetwork.it/forum/index.php/topic/17631-iniziare-a-spinning-in-torrente/&amp;psig=AFQjCNFKGG4lY9QuxjJZeNkHdcmFno2MWw&amp;ust=1455721547880312" TargetMode="External"/><Relationship Id="rId2" Type="http://schemas.openxmlformats.org/officeDocument/2006/relationships/hyperlink" Target="http://www.google.it/url?sa=i&amp;rct=j&amp;q=&amp;esrc=s&amp;source=images&amp;cd=&amp;cad=rja&amp;uact=8&amp;ved=0ahUKEwiFos_3vfzKAhXEVxQKHfTqBssQjRwIBw&amp;url=http://www.outdoor-active.it/?p=3444&amp;psig=AFQjCNEDedHmqboYjp9NMZKFMOzxh0OFiw&amp;ust=14557188720140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i7rcCjxvzKAhXDuhQKHQxVBGAQjRwIBw&amp;url=http://www.sopravvivenzatotale.com/sopravvivenza/fulmini-ecco-cosa-fare-per-sopravvivere-in-caso-di-fulmini/&amp;psig=AFQjCNEwI2wyFqW5B3x8KuTFNGHLOT0WUA&amp;ust=1455721208921315" TargetMode="External"/><Relationship Id="rId11" Type="http://schemas.openxmlformats.org/officeDocument/2006/relationships/image" Target="../media/image83.jpeg"/><Relationship Id="rId5" Type="http://schemas.openxmlformats.org/officeDocument/2006/relationships/image" Target="../media/image80.jpeg"/><Relationship Id="rId10" Type="http://schemas.openxmlformats.org/officeDocument/2006/relationships/hyperlink" Target="http://www.google.it/url?sa=i&amp;rct=j&amp;q=&amp;esrc=s&amp;source=images&amp;cd=&amp;cad=rja&amp;uact=8&amp;ved=0ahUKEwjqg62Fx_zKAhXHuRQKHfV8DWgQjRwIBw&amp;url=http://www.ufficioguidefinale.it/attivita/228/49/Ferrata-di-Tenda-Val-Roya.html&amp;psig=AFQjCNHLK3VLhfOg2dmPC4SeCzSlfmtwXA&amp;ust=1455721395915112" TargetMode="External"/><Relationship Id="rId4" Type="http://schemas.openxmlformats.org/officeDocument/2006/relationships/hyperlink" Target="http://www.google.it/url?sa=i&amp;rct=j&amp;q=&amp;esrc=s&amp;source=images&amp;cd=&amp;cad=rja&amp;uact=8&amp;ved=0ahUKEwjXjIeUvvzKAhWGWRQKHUhRDGUQjRwIBw&amp;url=http://blog-it.theplanetarysystem.org/2015/04/06/urano/&amp;psig=AFQjCNEDedHmqboYjp9NMZKFMOzxh0OFiw&amp;ust=1455718872014073" TargetMode="External"/><Relationship Id="rId9" Type="http://schemas.openxmlformats.org/officeDocument/2006/relationships/image" Target="../media/image82.jpe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google.it/url?sa=i&amp;rct=j&amp;q=&amp;esrc=s&amp;source=images&amp;cd=&amp;cad=rja&amp;uact=8&amp;ved=0ahUKEwj1juOj78nLAhXCtxQKHdNyDpYQjRwIBw&amp;url=http://www.blueplanetheart.it/2015/07/23/il-vademecum-per-proteggersi-dai-fulmini/&amp;psig=AFQjCNHEHTN7NlMp46ayJjup2-jUXxRzqw&amp;ust=145837792595673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hyperlink" Target="http://www.google.it/url?sa=i&amp;rct=j&amp;q=&amp;esrc=s&amp;source=images&amp;cd=&amp;cad=rja&amp;uact=8&amp;ved=0ahUKEwjBvf6C8cnLAhXEtRQKHYVADrAQjRwIBw&amp;url=http://www.maseifuori.it/curiosando/cosa-attira-fulmini.html&amp;psig=AFQjCNHEHTN7NlMp46ayJjup2-jUXxRzqw&amp;ust=145837792595673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ved=0ahUKEwiml_mHxJjLAhVBnBQKHUaVCkwQjRwIBw&amp;url=http://www.focus.it/ambiente/ecologia/il-freddo-uccide-piu-del-caldo&amp;psig=AFQjCNGb1l1ghZvahAX_XD9R0JNtfrmjTA&amp;ust=1456682651066796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hyperlink" Target="http://www.google.it/url?sa=i&amp;rct=j&amp;q=&amp;esrc=s&amp;source=images&amp;cd=&amp;cad=rja&amp;uact=8&amp;ved=0ahUKEwjmyr2DypjLAhUDTBQKHfgPDWIQjRwIBw&amp;url=http://amanaimages.com/info/infoRM.aspx?SearchKey=22437000094&amp;GroupCD=0&amp;no=&amp;bvm=bv.115339255,d.ZWU&amp;psig=AFQjCNHY7AP62hAYuZUjDfTvl01XEB3N5g&amp;ust=1456684178122695" TargetMode="External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www.google.it/url?sa=i&amp;rct=j&amp;q=&amp;esrc=s&amp;source=images&amp;cd=&amp;cad=rja&amp;uact=8&amp;ved=0ahUKEwjr0b24wpjLAhWBXRQKHZZQCpUQjRwIBw&amp;url=http://www.pakistantoday.com.pk/2014/06/07/national/brace-yourself-for-sweltering-hot-weather/&amp;bvm=bv.115339255,d.ZWU&amp;psig=AFQjCNFEvPSkCReBTjNY6XAy393Bzb-iRA&amp;ust=145668218880688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www.google.it/url?sa=i&amp;rct=j&amp;q=&amp;esrc=s&amp;source=images&amp;cd=&amp;cad=rja&amp;uact=8&amp;ved=0ahUKEwjz48r5n-PJAhXJWhoKHSUnCRIQjRwIBw&amp;url=http://www.valgotrabaganza.it/wordpress/?p=32032&amp;bvm=bv.110151844,d.ZWU&amp;psig=AFQjCNH3tYB4md290ONl_GbREYCwCtNytw&amp;ust=145045372746252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2" Type="http://schemas.openxmlformats.org/officeDocument/2006/relationships/hyperlink" Target="http://www.google.it/url?sa=i&amp;rct=j&amp;q=&amp;esrc=s&amp;source=images&amp;cd=&amp;cad=rja&amp;uact=8&amp;ved=0ahUKEwjchNOgw7TLAhXBoRQKHVWLBFwQjRwIBw&amp;url=http://maxilpoeta.iobloggo.com/tag/autunno/&amp;bvm=bv.116573086,d.ZWU&amp;psig=AFQjCNFYSjdArVoGRJd6mu5LGoakvvaX8g&amp;ust=14576445456306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0ahUKEwju94nMxbTLAhVH7RQKHX8KAccQjRwIBw&amp;url=http://www.oliunid.it/it/blog/ramponi-da-ghiaccio-una-scelta-da-fare-a-mente-fredda/&amp;psig=AFQjCNEgeXy2M_RnDexR0rP3Rv36B6cnlA&amp;ust=1457645158908004" TargetMode="External"/><Relationship Id="rId5" Type="http://schemas.openxmlformats.org/officeDocument/2006/relationships/image" Target="../media/image97.jpeg"/><Relationship Id="rId4" Type="http://schemas.openxmlformats.org/officeDocument/2006/relationships/hyperlink" Target="http://www.google.it/url?sa=i&amp;rct=j&amp;q=&amp;esrc=s&amp;source=images&amp;cd=&amp;cad=rja&amp;uact=8&amp;ved=0ahUKEwjdqPORxbTLAhXHXhQKHVDYBMgQjRwIBw&amp;url=http://protestaverde.blogspot.com/2013/12/diario-di-viaggio-7.html&amp;bvm=bv.116573086,d.ZWU&amp;psig=AFQjCNHmP9lrXiRL-E9gwBtDYQh_UOjccg&amp;ust=145764428632120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://www.google.it/url?sa=i&amp;rct=j&amp;q=&amp;esrc=s&amp;source=images&amp;cd=&amp;cad=rja&amp;uact=8&amp;ved=0ahUKEwjGz_n5oOPJAhWGPRoKHUMFDeIQjRwIBw&amp;url=http://members.photoshopuser.com/juneauphotos/&amp;bvm=bv.110151844,d.ZWU&amp;psig=AFQjCNHSmA_3TDeHNSUGg_XZh6aciI7URQ&amp;ust=145045414909226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hyperlink" Target="http://www.google.it/url?sa=i&amp;rct=j&amp;q=&amp;esrc=s&amp;source=images&amp;cd=&amp;cad=rja&amp;uact=8&amp;ved=0ahUKEwjO6azJp_zKAhWBuhQKHUTDDvAQjRwIBw&amp;url=http://www.cimefvg.it/04-Schede/2005/17-Campanile%20Valmontanaia/17-Campanile%20Valmontanaia-01.htm&amp;psig=AFQjCNHjHv0IHBtnFUsJxFGwUTXAc21qMw&amp;ust=1455712965240711" TargetMode="External"/><Relationship Id="rId7" Type="http://schemas.openxmlformats.org/officeDocument/2006/relationships/hyperlink" Target="http://www.google.it/url?sa=i&amp;rct=j&amp;q=&amp;esrc=s&amp;source=images&amp;cd=&amp;cad=rja&amp;uact=8&amp;ved=0ahUKEwj3-bP5p_zKAhXL8RQKHRweDGoQjRwIBw&amp;url=http://cuneotrekking.com/2010/10/09/escursione-a-rocca-la-marchisa/&amp;bvm=bv.114195076,d.ZWU&amp;psig=AFQjCNGhKiyDUTmu9tiOq-2VD_3TgVkVtw&amp;ust=145571305724917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jpeg"/><Relationship Id="rId5" Type="http://schemas.openxmlformats.org/officeDocument/2006/relationships/hyperlink" Target="http://www.google.it/url?sa=i&amp;rct=j&amp;q=&amp;esrc=s&amp;source=images&amp;cd=&amp;cad=rja&amp;uact=8&amp;ved=0ahUKEwj3-bP5p_zKAhXL8RQKHRweDGoQjRwIBw&amp;url=http://www.clubaquilerampanti.it/cavallo.htm&amp;bvm=bv.114195076,d.ZWU&amp;psig=AFQjCNGhKiyDUTmu9tiOq-2VD_3TgVkVtw&amp;ust=1455713057249179" TargetMode="External"/><Relationship Id="rId10" Type="http://schemas.openxmlformats.org/officeDocument/2006/relationships/image" Target="../media/image104.jpeg"/><Relationship Id="rId4" Type="http://schemas.openxmlformats.org/officeDocument/2006/relationships/image" Target="../media/image101.jpeg"/><Relationship Id="rId9" Type="http://schemas.openxmlformats.org/officeDocument/2006/relationships/hyperlink" Target="http://www.google.it/url?sa=i&amp;rct=j&amp;q=&amp;esrc=s&amp;source=images&amp;cd=&amp;cad=rja&amp;uact=8&amp;ved=0ahUKEwiY1cPWqPzKAhVLbxQKHW-rDJwQjRwIBw&amp;url=http://www.gambeinspalla.org/gruppi_montuosi/dolomiti/latemar/cima_del_feudo_(2632_m).htm&amp;bvm=bv.114195076,d.ZWU&amp;psig=AFQjCNGhKiyDUTmu9tiOq-2VD_3TgVkVtw&amp;ust=145571305724917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ihhKuE-cnLAhXH7RQKHUEhB7AQjRwIBw&amp;url=http://www.caivarese.it/gruppo_scuolaalp/oldsite/corsi/corso2011/SA111_devero.htm&amp;bvm=bv.117218890,d.d24&amp;psig=AFQjCNGncPe2S8M7sQ8pg6_BLS2uj-CBTA&amp;ust=1458380526612894" TargetMode="External"/><Relationship Id="rId3" Type="http://schemas.openxmlformats.org/officeDocument/2006/relationships/image" Target="../media/image105.jpeg"/><Relationship Id="rId7" Type="http://schemas.openxmlformats.org/officeDocument/2006/relationships/image" Target="../media/image107.jpeg"/><Relationship Id="rId2" Type="http://schemas.openxmlformats.org/officeDocument/2006/relationships/hyperlink" Target="http://www.google.it/url?sa=i&amp;rct=j&amp;q=&amp;esrc=s&amp;source=images&amp;cd=&amp;cad=rja&amp;uact=8&amp;ved=0ahUKEwiZ9PrGx7TLAhVBaxQKHZjjB5MQjRwIBw&amp;url=http://www.meteoweb.eu/2015/03/valanga-in-val-fonda-morto-feriti-allarme-lanciato-sciatore-rimasto-illeso/403596/&amp;bvm=bv.116573086,d.bGg&amp;psig=AFQjCNGKx0wc63Amwx-hBQK9yWOo-HXGug&amp;ust=14576453945985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0ahUKEwjT_KHm-MnLAhVCQhQKHdmEAdAQjRwIBw&amp;url=http://www.vienormali.it/montagna/articolo_nevevalanghe-parte2.asp&amp;bvm=bv.117218890,d.d24&amp;psig=AFQjCNF0Puth90pB_u1pITtFFgKOy23P1A&amp;ust=1458380462046789" TargetMode="External"/><Relationship Id="rId11" Type="http://schemas.openxmlformats.org/officeDocument/2006/relationships/image" Target="../media/image109.jpeg"/><Relationship Id="rId5" Type="http://schemas.openxmlformats.org/officeDocument/2006/relationships/image" Target="../media/image106.jpeg"/><Relationship Id="rId10" Type="http://schemas.openxmlformats.org/officeDocument/2006/relationships/hyperlink" Target="http://www.google.it/url?sa=i&amp;rct=j&amp;q=&amp;esrc=s&amp;source=images&amp;cd=&amp;cad=rja&amp;uact=8&amp;ved=0ahUKEwiqpqzA_MnLAhVGPRQKHRhrCS8QjRwIBw&amp;url=http://www.lavocedelnordest.eu/nordest-neve-a-quote-medio-basse/&amp;bvm=bv.117218890,d.d24&amp;psig=AFQjCNF0Puth90pB_u1pITtFFgKOy23P1A&amp;ust=1458380462046789" TargetMode="External"/><Relationship Id="rId4" Type="http://schemas.openxmlformats.org/officeDocument/2006/relationships/hyperlink" Target="http://www.google.it/url?sa=i&amp;rct=j&amp;q=&amp;esrc=s&amp;source=images&amp;cd=&amp;cad=rja&amp;uact=8&amp;ved=0ahUKEwjx3NazyLTLAhXItxQKHXQmBI8QjRwIBw&amp;url=http://comunicaremergenza.it/valanghe/&amp;bvm=bv.116573086,d.bGg&amp;psig=AFQjCNGKx0wc63Amwx-hBQK9yWOo-HXGug&amp;ust=1457645394598596" TargetMode="External"/><Relationship Id="rId9" Type="http://schemas.openxmlformats.org/officeDocument/2006/relationships/image" Target="../media/image10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18" Type="http://schemas.openxmlformats.org/officeDocument/2006/relationships/hyperlink" Target="http://www.google.it/url?sa=i&amp;rct=j&amp;q=&amp;esrc=s&amp;source=images&amp;cd=&amp;cad=rja&amp;uact=8&amp;ved=0ahUKEwi19obPse3KAhVLbRQKHSzdDWwQjRwIBw&amp;url=http://www.danielesaisi.com/2012/08/la-tacca-bianca-e-il-monte-altissimo.html&amp;psig=AFQjCNF7JGRKT4KZMASM2sofDVOVJp_2Sw&amp;ust=1455200259437468" TargetMode="External"/><Relationship Id="rId3" Type="http://schemas.openxmlformats.org/officeDocument/2006/relationships/hyperlink" Target="http://digilander.iol.it/montagnafriuli/BOX.jpg" TargetMode="External"/><Relationship Id="rId21" Type="http://schemas.openxmlformats.org/officeDocument/2006/relationships/image" Target="../media/image17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it/url?sa=i&amp;rct=j&amp;q=&amp;esrc=s&amp;source=images&amp;cd=&amp;cad=rja&amp;uact=8&amp;ved=0ahUKEwjR1vjt2pDKAhUBOBQKHQ1SDCUQjRwIBw&amp;url=http://www.viaggiaescopri.it/misteri-di-ailoche-miniere-abbandonate/&amp;psig=AFQjCNH7AutQDutqbugPE1gVKT67l2KtlA&amp;ust=1452015854326520" TargetMode="Externa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it/url?sa=i&amp;rct=j&amp;q=&amp;esrc=s&amp;source=images&amp;cd=&amp;cad=rja&amp;uact=8&amp;ved=0ahUKEwjMvcaqse3KAhUDPxoKHX7wAEwQjRwIBw&amp;url=http://www.caiabruzzo.it/archivio/74-2008-01-26-27-vi-edizione-parco-d-inverno-6-edizione-della-festa-dell-alpino-sulla-neve.html&amp;psig=AFQjCNGdUjLxyIjbRskDUjbV-gheXxMdTA&amp;ust=1455200083511363" TargetMode="External"/><Relationship Id="rId20" Type="http://schemas.openxmlformats.org/officeDocument/2006/relationships/hyperlink" Target="http://www.google.it/url?sa=i&amp;rct=j&amp;q=&amp;esrc=s&amp;source=images&amp;cd=&amp;cad=rja&amp;uact=8&amp;ved=0ahUKEwjam-Hpse3KAhVEPBQKHcY4Cu0QjRwIBw&amp;url=http://www.sentieriorobici.it/escursioni-estive-/2012/7-8092012-valbondione---rif/giorno-2-rif-barbellino--/&amp;psig=AFQjCNF7JGRKT4KZMASM2sofDVOVJp_2Sw&amp;ust=14552002594374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4.jpeg"/><Relationship Id="rId23" Type="http://schemas.openxmlformats.org/officeDocument/2006/relationships/image" Target="../media/image18.jpeg"/><Relationship Id="rId10" Type="http://schemas.openxmlformats.org/officeDocument/2006/relationships/hyperlink" Target="http://www.google.it/url?sa=i&amp;rct=j&amp;q=&amp;esrc=s&amp;source=images&amp;cd=&amp;cad=rja&amp;uact=8&amp;ved=0ahUKEwjixOGX15DKAhUDVxoKHeUACWcQjRwIBw&amp;url=http://www.lagoiseo.it/valle_del_freddo&amp;psig=AFQjCNHkOVUaGUHz8thf-iLTvqzLQ0KHYw&amp;ust=1452014900465169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hyperlink" Target="http://fernandogardini.blogspot.com/2014_01_01_archive.html" TargetMode="External"/><Relationship Id="rId22" Type="http://schemas.openxmlformats.org/officeDocument/2006/relationships/hyperlink" Target="http://www.google.it/url?sa=i&amp;rct=j&amp;q=&amp;esrc=s&amp;source=images&amp;cd=&amp;cad=rja&amp;uact=8&amp;ved=0ahUKEwiW5pylsu3KAhUBxRQKHbvXB4AQjRwIBw&amp;url=http://fernandogardini.blogspot.com/2012_07_01_archive.html&amp;psig=AFQjCNF7JGRKT4KZMASM2sofDVOVJp_2Sw&amp;ust=145520025943746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jpeg"/><Relationship Id="rId18" Type="http://schemas.openxmlformats.org/officeDocument/2006/relationships/image" Target="../media/image30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hyperlink" Target="http://www.google.it/url?sa=i&amp;rct=j&amp;q=&amp;esrc=s&amp;source=images&amp;cd=&amp;cad=rja&amp;uact=8&amp;ved=0ahUKEwjrwJXclOvKAhUIaxQKHez_CCUQjRwIBw&amp;url=http://www.sullaneve.it/magazine/abbigliamento/pantaloni-sci-alpinismo.htm&amp;psig=AFQjCNE938GvxlK2Zharh5AtsMl-vPrjqg&amp;ust=1455123751660516" TargetMode="External"/><Relationship Id="rId17" Type="http://schemas.openxmlformats.org/officeDocument/2006/relationships/hyperlink" Target="http://www.google.it/url?sa=i&amp;rct=j&amp;q=&amp;esrc=s&amp;source=images&amp;cd=&amp;cad=rja&amp;uact=8&amp;ved=0ahUKEwig6aC_luvKAhXGxxQKHVIVBNYQjRwIBw&amp;url=http://bit.ly/1UuK2sr&amp;psig=AFQjCNFHW1e8kiUU47TzJwsAsHRltHPZEA&amp;ust=1455124217596346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28.jpeg"/><Relationship Id="rId10" Type="http://schemas.openxmlformats.org/officeDocument/2006/relationships/hyperlink" Target="http://www.google.it/url?sa=i&amp;rct=j&amp;q=&amp;esrc=s&amp;source=images&amp;cd=&amp;cad=rja&amp;uact=8&amp;ved=0ahUKEwjPruyklOvKAhUJQhQKHRMjBBEQjRwIBw&amp;url=http://www.abetone.it/news_abetone_it_2075_corso_di_camminata_con_ciaspole_ad_abetone.htm&amp;psig=AFQjCNErWesnB058KWuO_ZFLuHpD-IJ0kQ&amp;ust=1455123675864908" TargetMode="External"/><Relationship Id="rId19" Type="http://schemas.openxmlformats.org/officeDocument/2006/relationships/hyperlink" Target="http://www.google.it/url?sa=i&amp;rct=j&amp;q=&amp;esrc=s&amp;source=images&amp;cd=&amp;cad=rja&amp;uact=8&amp;ved=0ahUKEwio7r3PluvKAhVI7xQKHc91AzcQjRwIBw&amp;url=http://it.123rf.com/archivio-fotografico/ciaspole.html&amp;psig=AFQjCNFHW1e8kiUU47TzJwsAsHRltHPZEA&amp;ust=1455124217596346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hyperlink" Target="http://www.google.it/url?sa=i&amp;rct=j&amp;q=&amp;esrc=s&amp;source=images&amp;cd=&amp;cad=rja&amp;uact=8&amp;ved=0ahUKEwjj9cXJlevKAhVF6RQKHaEECbMQjRwIBw&amp;url=http://www.scarpetrekking.eu/&amp;psig=AFQjCNGMBlttYwmmkIPbrrkoBTa5QGuskw&amp;ust=145512402305080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glMj_4ZDKAhVDXhoKHXVmBtIQjRwIBw&amp;url=http://www.dolomiti.eu/scoprire-gustare/parchi-naturali-tesori/&amp;psig=AFQjCNGsIlkictSSTO7KTv3TGjnvO1H-ew&amp;ust=1452017648753779" TargetMode="External"/><Relationship Id="rId13" Type="http://schemas.openxmlformats.org/officeDocument/2006/relationships/image" Target="../media/image37.jpeg"/><Relationship Id="rId18" Type="http://schemas.openxmlformats.org/officeDocument/2006/relationships/hyperlink" Target="http://www.google.it/url?sa=i&amp;rct=j&amp;q=&amp;esrc=s&amp;source=images&amp;cd=&amp;cad=rja&amp;uact=8&amp;ved=0ahUKEwjxz4jV25DKAhULvBQKHcU9B9kQjB0IBg&amp;url=http://isolafelice.forumcommunity.net/?t=40886335&amp;st=45&amp;psig=AFQjCNF8T1SHLvIXmZO91R-LFwlySe30tg&amp;ust=1452016055445910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s://www.google.it/url?sa=i&amp;rct=j&amp;q=&amp;esrc=s&amp;source=images&amp;cd=&amp;cad=rja&amp;uact=8&amp;ved=0ahUKEwjMtMeG3pDKAhXBCBoKHQrkDQEQjRwIBw&amp;url=https://sites.google.com/site/danielepatrignani/gea/gea-diario-di-viaggio/tappe-gea-nord/da-lago-monte-acuto-a-rifugio-bargetana&amp;bvm=bv.110151844,d.ZWU&amp;psig=AFQjCNF5X3WS97NFDXQDyiRNaPt5-VV94g&amp;ust=1452016430238068" TargetMode="External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google.it/url?sa=i&amp;rct=j&amp;q=&amp;esrc=s&amp;source=images&amp;cd=&amp;cad=rja&amp;uact=8&amp;ved=0ahUKEwjxz4jV25DKAhULvBQKHcU9B9kQjRwIBw&amp;url=http://isolafelice.forumcommunity.net/?t=40886335&amp;st=45&amp;psig=AFQjCNF8T1SHLvIXmZO91R-LFwlySe30tg&amp;ust=14520160554459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idv6TZ4ZDKAhVFXhoKHTEvDXIQjRwIBw&amp;url=http://it.123rf.com/archivio-fotografico/alpi_italiane.html&amp;psig=AFQjCNGsIlkictSSTO7KTv3TGjnvO1H-ew&amp;ust=1452017648753779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10" Type="http://schemas.openxmlformats.org/officeDocument/2006/relationships/hyperlink" Target="https://www.google.it/url?sa=i&amp;rct=j&amp;q=&amp;esrc=s&amp;source=images&amp;cd=&amp;cad=rja&amp;uact=8&amp;ved=0ahUKEwj3n_Tk3ZDKAhUHPRoKHasbB70QjRwIBw&amp;url=https://it.wikipedia.org/wiki/Appennini&amp;bvm=bv.110151844,d.ZWU&amp;psig=AFQjCNF5X3WS97NFDXQDyiRNaPt5-VV94g&amp;ust=1452016430238068" TargetMode="External"/><Relationship Id="rId4" Type="http://schemas.openxmlformats.org/officeDocument/2006/relationships/hyperlink" Target="http://www.google.it/url?sa=i&amp;rct=j&amp;q=&amp;esrc=s&amp;source=images&amp;cd=&amp;cad=rja&amp;uact=8&amp;ved=0ahUKEwji34u34ZDKAhVC5RoKHSYdDwkQjRwIBw&amp;url=http://it.dreamstime.com/fotografia-stock-montagne-rocciose-di-cinque-torri-dolomia-veneto-italia-image48699695&amp;psig=AFQjCNGsIlkictSSTO7KTv3TGjnvO1H-ew&amp;ust=1452017648753779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www.google.it/url?sa=i&amp;rct=j&amp;q=&amp;esrc=s&amp;source=images&amp;cd=&amp;cad=rja&amp;uact=8&amp;ved=0ahUKEwjY2qa22pDKAhVLVhQKHU1_DqIQjRwIBw&amp;url=http://www.piemonteparchi.it/cms/index.php/territorio/itinerari/item/534-dai-monti-al-mare-in-cammino-nelle-alpi-liguri&amp;psig=AFQjCNHAFwSBweXvD6jTlsEY8CslrlGzbg&amp;ust=14520157251412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it/url?sa=i&amp;rct=j&amp;q=&amp;esrc=s&amp;source=images&amp;cd=&amp;cad=rja&amp;uact=8&amp;ved=0ahUKEwj1tszY5pjLAhVDRBQKHeDMBvwQjRwIBw&amp;url=http://www.iocresco.it/pecs/1313-giteevisite/detail/40607-autobus.html?tmpl=component&amp;phocadownload=1&amp;bvm=bv.115339255,d.ZWU&amp;psig=AFQjCNHeGkvzVvDqDAi_lElz4Xd8MWTgPw&amp;ust=14566919632883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it/url?sa=i&amp;rct=j&amp;q=&amp;esrc=s&amp;source=images&amp;cd=&amp;cad=rja&amp;uact=8&amp;ved=0ahUKEwifz9Py3frKAhUM7BQKHSMzBkwQjRwIBw&amp;url=http://www.hdesalpes.it/offerta-vacanze-estate-montagna.php&amp;psig=AFQjCNFHb3tvwqzOc0QFPsvyCZfdDyIHjg&amp;ust=14556587886203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google.it/url?sa=i&amp;rct=j&amp;q=&amp;esrc=s&amp;source=images&amp;cd=&amp;cad=rja&amp;uact=8&amp;ved=0ahUKEwjQrNOI3vrKAhWIShQKHchyCKEQjRwIBw&amp;url=http://rete.comuni-italiani.it/foto/2009/69139&amp;psig=AFQjCNGBQio7N9ULrYw8M0O71VMOSVRW2Q&amp;ust=145565888629794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lwdWRt-3KAhVBv3IKHWObDjYQjRwIAw&amp;url=http://it.123rf.com/photo_28787273_stilizzato-icona-blu-con-ombra-di-una-mano-sinistra-possesso-di-un-telefono-cellulare-intelligente-c.html&amp;psig=AFQjCNE57a00BYF489mb0BGnKUByGLJibg&amp;ust=14552017611876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disegni.it/disegni/4_elementi.shtml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51.jpeg"/><Relationship Id="rId2" Type="http://schemas.openxmlformats.org/officeDocument/2006/relationships/hyperlink" Target="http://www.google.it/url?sa=i&amp;rct=j&amp;q=&amp;esrc=s&amp;source=images&amp;cd=&amp;cad=rja&amp;uact=8&amp;ved=0ahUKEwiqu53t3vrKAhVJPxQKHWWVBaUQjRwIBw&amp;url=http://www.stylosophy.it/foto/collezione-di-jeans-e-magliette-fiorucci-e-naomi-campbell_15063_2.html&amp;v6u=https://s-v6exp1-v4.metric.gstatic.com/gen_204?ip=82.54.123.172&amp;ts=1455572686841648&amp;auth=2wrvxcmqwyicyflh6mrigkzkuwkixhlo&amp;rndm=0.3173885261147927&amp;v6s=2&amp;v6t=12350&amp;psig=AFQjCNHxq5aTM6a1WTFXPrsQdqx3Gu9RMg&amp;ust=1455659086793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icu9OA9vvKAhUDMBoKHcbLBI8QjRwIBw&amp;url=http://www.fotosearch.it/CSP992/k14636042/&amp;psig=AFQjCNEG5q0JLEvITbgOKaXYhTaRbz8azw&amp;ust=1455699453512776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47.jpeg"/><Relationship Id="rId10" Type="http://schemas.openxmlformats.org/officeDocument/2006/relationships/hyperlink" Target="http://www.google.it/url?sa=i&amp;rct=j&amp;q=&amp;esrc=s&amp;source=images&amp;cd=&amp;cad=rja&amp;uact=8&amp;ved=0ahUKEwis-rqu9vvKAhVMXhoKHehxBLkQjRwIBw&amp;url=http://www.disegnidacolorareonline.com/disegni-da-stampare-e-colorare/sole-nuvole-da-colorare&amp;bvm=bv.114195076,d.ZWU&amp;psig=AFQjCNHGuN3oiFkKVNrK9xaNDA2n8eT4dw&amp;ust=1455699760227696" TargetMode="External"/><Relationship Id="rId4" Type="http://schemas.openxmlformats.org/officeDocument/2006/relationships/hyperlink" Target="http://www.google.it/url?sa=i&amp;rct=j&amp;q=&amp;esrc=s&amp;source=images&amp;cd=&amp;cad=rja&amp;uact=8&amp;ved=0ahUKEwiykoSp3_rKAhWDuBQKHRrDBogQjRwIBw&amp;url=http://it.dreamstime.com/illustrazione-di-stock-clima-nuvola-di-pioggia-image41593786&amp;psig=AFQjCNGrSB3dzp7H9srF858R6rArfq7TMw&amp;ust=1455659207391083" TargetMode="External"/><Relationship Id="rId9" Type="http://schemas.openxmlformats.org/officeDocument/2006/relationships/image" Target="../media/image4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7629" y="3501008"/>
            <a:ext cx="82828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INCONTRO CON LE SCUOLE </a:t>
            </a:r>
          </a:p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2° LIVELLO</a:t>
            </a:r>
          </a:p>
          <a:p>
            <a:pPr algn="ctr"/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4653136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L’ESCURSIONE  IN SICUREZZA NELL’AMBIENTE MONTANO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528392" cy="30247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34" name="Picture 10" descr="http://image.nanopress.it/viaggi/fotogallery/625X0/48543/gruppo-delle-od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1800200" cy="1333481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038" name="Picture 14" descr="http://www.giuseppeborsoi.it/wp-content/uploads/2009/01/piramidi-dolomitich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844824"/>
            <a:ext cx="1800200" cy="1348056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13" name="Rettangolo 12"/>
          <p:cNvSpPr/>
          <p:nvPr/>
        </p:nvSpPr>
        <p:spPr>
          <a:xfrm>
            <a:off x="5076056" y="594928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cap="all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M.Manzi</a:t>
            </a:r>
            <a:r>
              <a:rPr lang="it-IT" b="1" i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it-IT" b="1" i="1" cap="all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</a:rPr>
              <a:t>S.Privitera</a:t>
            </a:r>
            <a:endParaRPr lang="it-IT" b="1" i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9154" name="Picture 2" descr="http://bur.regione.veneto.it/resourcegallery/photos/642_Fauna%20del%20Veneto_Marmott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88640"/>
            <a:ext cx="1872208" cy="1386821"/>
          </a:xfrm>
          <a:prstGeom prst="rect">
            <a:avLst/>
          </a:prstGeom>
          <a:noFill/>
        </p:spPr>
      </p:pic>
      <p:pic>
        <p:nvPicPr>
          <p:cNvPr id="49156" name="Picture 4" descr="http://www.ecoo.it/img/animali_divertenti_national_geograph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88640"/>
            <a:ext cx="1800200" cy="1291223"/>
          </a:xfrm>
          <a:prstGeom prst="rect">
            <a:avLst/>
          </a:prstGeom>
          <a:noFill/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980728"/>
            <a:ext cx="8086353" cy="46085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it-IT" sz="4300" dirty="0" smtClean="0">
                <a:latin typeface="Arial" pitchFamily="34" charset="0"/>
                <a:cs typeface="Arial" pitchFamily="34" charset="0"/>
              </a:rPr>
              <a:t>Calzare scarponcini adatti</a:t>
            </a:r>
          </a:p>
          <a:p>
            <a:pPr eaLnBrk="1" hangingPunct="1">
              <a:buFont typeface="Arial" charset="0"/>
              <a:buNone/>
            </a:pPr>
            <a:r>
              <a:rPr lang="it-IT" sz="4300" dirty="0" smtClean="0">
                <a:latin typeface="Arial" pitchFamily="34" charset="0"/>
                <a:cs typeface="Arial" pitchFamily="34" charset="0"/>
              </a:rPr>
              <a:t> per camminare su terreni</a:t>
            </a:r>
          </a:p>
          <a:p>
            <a:pPr eaLnBrk="1" hangingPunct="1">
              <a:buFont typeface="Arial" charset="0"/>
              <a:buNone/>
            </a:pPr>
            <a:r>
              <a:rPr lang="it-IT" sz="4300" dirty="0" smtClean="0">
                <a:latin typeface="Arial" pitchFamily="34" charset="0"/>
                <a:cs typeface="Arial" pitchFamily="34" charset="0"/>
              </a:rPr>
              <a:t> diversi</a:t>
            </a:r>
          </a:p>
          <a:p>
            <a:pPr>
              <a:buNone/>
            </a:pPr>
            <a:r>
              <a:rPr lang="it-IT" sz="4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b="1" i="1" dirty="0" smtClean="0">
                <a:latin typeface="Arial" pitchFamily="34" charset="0"/>
                <a:cs typeface="Arial" pitchFamily="34" charset="0"/>
              </a:rPr>
              <a:t>CONSIGLIO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:</a:t>
            </a:r>
            <a:endParaRPr lang="it-IT" sz="4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i="1" dirty="0" smtClean="0">
                <a:latin typeface="Arial" pitchFamily="34" charset="0"/>
                <a:cs typeface="Arial" pitchFamily="34" charset="0"/>
              </a:rPr>
              <a:t>   mai  partire  per  un’ escursione o un trekking  con  scarpe nuove o da ginnastica 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it-IT" b="1" dirty="0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23554" name="Picture 2" descr="https://encrypted-tbn3.gstatic.com/images?q=tbn:ANd9GcT1il6AAgeAD-6NRqyhzB4AWwaC-kxRyZqKaILvgKchjz0GU9_fq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301207"/>
            <a:ext cx="1728192" cy="1178313"/>
          </a:xfrm>
          <a:prstGeom prst="rect">
            <a:avLst/>
          </a:prstGeom>
          <a:noFill/>
        </p:spPr>
      </p:pic>
      <p:pic>
        <p:nvPicPr>
          <p:cNvPr id="23556" name="Picture 4" descr="http://g01.a.alicdn.com/kf/HTB15wC2KFXXXXXFXFXXq6xXFXXXJ/women-outdoor-shoes-hiking-shoes-climbing-walking-font-b-footwear-b-font-font-b-mountain-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085184"/>
            <a:ext cx="1512168" cy="1303594"/>
          </a:xfrm>
          <a:prstGeom prst="rect">
            <a:avLst/>
          </a:prstGeom>
          <a:noFill/>
        </p:spPr>
      </p:pic>
      <p:pic>
        <p:nvPicPr>
          <p:cNvPr id="23558" name="Picture 6" descr="http://www.avventurosamente.it/xf/attachments/10-jpg.21832/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01208"/>
            <a:ext cx="1367993" cy="1026561"/>
          </a:xfrm>
          <a:prstGeom prst="rect">
            <a:avLst/>
          </a:prstGeom>
          <a:noFill/>
        </p:spPr>
      </p:pic>
      <p:pic>
        <p:nvPicPr>
          <p:cNvPr id="23560" name="Picture 8" descr="http://www.scarpa.net/all-scarpa/products/tech-mountain/montblancprogtx/montblancprogtx-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941168"/>
            <a:ext cx="1368152" cy="148961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131840" y="28044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3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SCARPE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86688" cy="1298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CALZE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852936"/>
            <a:ext cx="8740080" cy="3744416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it-IT" dirty="0" smtClean="0">
              <a:solidFill>
                <a:srgbClr val="FFC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Indossare   calze  che   non  vi  facciano </a:t>
            </a:r>
          </a:p>
          <a:p>
            <a:pPr algn="ctr" eaLnBrk="1" hangingPunct="1">
              <a:buFont typeface="Arial" charset="0"/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sudare  e  vi mantengano il piede asciutto</a:t>
            </a:r>
          </a:p>
          <a:p>
            <a:pPr eaLnBrk="1" hangingPunct="1"/>
            <a:endParaRPr lang="it-IT" b="1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22530" name="Picture 2" descr="http://www.recolapesce.it/images/cal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124744"/>
            <a:ext cx="3600450" cy="1552576"/>
          </a:xfrm>
          <a:prstGeom prst="rect">
            <a:avLst/>
          </a:prstGeom>
          <a:noFill/>
        </p:spPr>
      </p:pic>
      <p:pic>
        <p:nvPicPr>
          <p:cNvPr id="6" name="Picture 2" descr="http://www.recolapesce.it/images/cal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980728"/>
            <a:ext cx="3600450" cy="1552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CONSIGLI</a:t>
            </a:r>
            <a:r>
              <a:rPr lang="it-IT" b="1" i="1" dirty="0" smtClean="0"/>
              <a:t>   SULL’  ABBIGLIAMENTO</a:t>
            </a:r>
            <a:endParaRPr lang="it-IT" b="1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036050" cy="4525963"/>
          </a:xfrm>
        </p:spPr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 </a:t>
            </a:r>
            <a:r>
              <a:rPr lang="it-IT" sz="2400" dirty="0" smtClean="0"/>
              <a:t>VESTIRE  SEMPRE  A  “CIPOLLA”</a:t>
            </a:r>
          </a:p>
          <a:p>
            <a:pPr eaLnBrk="1" hangingPunct="1"/>
            <a:r>
              <a:rPr lang="it-IT" sz="2400" dirty="0" smtClean="0"/>
              <a:t> EVITARE   PANTALONCINI   CORTI</a:t>
            </a:r>
          </a:p>
          <a:p>
            <a:pPr eaLnBrk="1" hangingPunct="1">
              <a:buFont typeface="Arial" charset="0"/>
              <a:buNone/>
            </a:pPr>
            <a:r>
              <a:rPr lang="it-IT" sz="2400" dirty="0" smtClean="0"/>
              <a:t>     (pericolo zecche o di ferirvi con le spine dei rovi)</a:t>
            </a:r>
          </a:p>
          <a:p>
            <a:pPr eaLnBrk="1" hangingPunct="1"/>
            <a:r>
              <a:rPr lang="it-IT" sz="2400" dirty="0" smtClean="0"/>
              <a:t> PORTARE  SEMPRE  UN  BERRETTO  PER   RIPARARVI  LA  TESTA  DAL  FREDDO  O  DAL  SOLE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 I GUANTI, GLI  OCCHIALI  DA  SOLE, IL  K-WAY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33797" name="Picture 5" descr="http://static.tantasalute.it/tantasalute/fotogallery/979X0/2149/puntura-di-ze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7" y="2492896"/>
            <a:ext cx="974428" cy="648072"/>
          </a:xfrm>
          <a:prstGeom prst="rect">
            <a:avLst/>
          </a:prstGeom>
          <a:noFill/>
        </p:spPr>
      </p:pic>
      <p:pic>
        <p:nvPicPr>
          <p:cNvPr id="33799" name="Picture 7" descr="https://encrypted-tbn0.gstatic.com/images?q=tbn:ANd9GcR1tihcv4kICsCP8R9Mwn0LB56pduEOJEnKFVd2l_OBPXy0w_7E72cei8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3" y="3645024"/>
            <a:ext cx="1152128" cy="864096"/>
          </a:xfrm>
          <a:prstGeom prst="rect">
            <a:avLst/>
          </a:prstGeom>
          <a:noFill/>
        </p:spPr>
      </p:pic>
      <p:sp>
        <p:nvSpPr>
          <p:cNvPr id="33801" name="AutoShape 9" descr="data:image/jpeg;base64,/9j/4AAQSkZJRgABAQAAAQABAAD/2wCEAAkGBxMTEhUTExMWFRUVFhYXGBUVGBgVFxcXGBgXGBUWFRgYHSggGBolIBUVITEhJiorLi4uGB8zODMtNygtLisBCgoKDg0OFw8QGC0dHR0tLS0tLS0tLS0tLS0tLS0tLS0tLS0tLS0tLS0tLS0tLS0tLS0tLS0tLS0tLS0tLS0tLf/AABEIAPEA0QMBIgACEQEDEQH/xAAcAAEAAQUBAQAAAAAAAAAAAAAABwIDBAYIBQH/xABFEAABAwEEBgcEBwUHBQAAAAABAAIDEQQSITEFBgdBUXETIjJhgZGxI6HB8EJScoKywtEIFTOSohQkQ0RTYuElc4OT0v/EABcBAQEBAQAAAAAAAAAAAAAAAAABAgP/xAAYEQEBAQEBAAAAAAAAAAAAAAAAARECMf/aAAwDAQACEQMRAD8AnFERAREQEREBF8Jpio80vti0fDIWMEs900L4mtud90ucL2WYwPFBIiLw9XNarPbYhNA4lpJaQ4XXNcM2uHHEd2K9dtpYTdvNvfVqK+WaC6i+Ar6gIiICIiAiIgIiICIiAiIgIiICIiAiIgIiIPK1l1ggsMBnncQwENAAq5zjk1o3nPyK87VfXmyW8O6B5Dm9qN4uvA403jvCi/8AaCtEjrVBEf4bYb7eBe57g8niaMZyx4qNtXtKvstoZMyvUPWA+kw9pvl6JiunNoEp/ddtLCQRZpTUZ9k1p4VXKbV05Z7WLTZJo61EkL28a3mGnquYWHAfPzmrBvepumH2fR9rdG4te28QeBLGgEd606zWl7XiRr3B4N4PDjeDs61zrXevX0HN/c7a3g1jvM0P4V4TT8+Co6S1I1qNphje89YijvtDA+lfFbzG6oUKbNDSGLx/EVv2uWucejbM17m9JLIbscVbt4gdZzjuaMKmm8LKNvRRts82lutzpI54mRyMAe0sJuuaTQijqkEVbvxruUiQTBwqEF1ERAREQEREBERAREQEREBERAREQEREEQ/tDWD2NmtA+g98R5PbfaT/AOoj7yg1rl1JtU0cJ9F2ptCSyPpRTOsREmHMNI8VyzdxVixN2ynSd+zxgnFtYz900Huooc0rGGzStH0ZJAOQe4D0W57KtI3ZXxE50kHgbrvVq023uvTSO+tLIfN5KQZuhcIbYOMLfc//AJXmNWRY5rglByfC5uO8gtI/CfNYwOKolXZbPWIA/Re4ejvzLUtpGnDarfK69WOL2MfCjMHkc33ueCz9QdIiGK0ur/DBk/oP/wALR4qkYmpOJrx4muag3TZqbsz3DO4B5ur+VdAauvJYKqBdncXWefsj1KnzV5vUCVHsIiKAiIgIiICIiAiIgIiICIiAiIgIiILVrhD2OYcnNc08iCD6rjWaEscWO7TSWnm0kH3grs9cm6/2TodI2yPhaHuHKQ9IPCj1YrB0DpAWe0Ryk9UXg6mOBaeHfTyWAXHM4E4+aoHf8/NUDcFRXNlVVZ5fPzVGnDJAMa8UF+xaQLGTNy6WK5vNTfb+XpFYj3L6+KuNaUVTQgkTZ3D1SeL/AEA/VTpoRlGDkod2dxeyj7y78RHwU06NbRgWUZaIiAiIgIiICIiAiIgIiICIiAtV2ka2fu6yGVoDpXuEcQdW7fIJLnU3Na1xpvoBhVbUoi/aHjJhsh+iJJQeF4taW+NA/wAigjC1a76Re++62zXq1F17mNHJjaN8KUWwaF2xW+EgThlpZ3gRyfzMF0+LVHZfRVNIOSuK6L1d2u6PtFGvkNnf9WcXRXuf2fMhRTtqjZ+9HvYQRLFFJUGoPVLK1yP8MLSHxg5qm7QUrkTTxy96D4MvkKtoCpDUAVVWF9DV8AVQCI+r6xUquJBMOz1nsouVfMkqYrGOqFEOz3+HF9kKX7J2QsovIiICIiAiIgIiICIiAiIgIiICxdJWKOaN0crGyMcMWvAc08wVlIghPXPZO3rSWTqnPonElp+w44t5HDkogtVifE9zHtLHNNHNcKEHvXZD4wc1pOvWoMNtYT2JgOrKBj3B4+k3u8qK6OZwV9rn4L1dY9XJ7HL0czCD9FwxY8cWu38sxvC8tm/kPUKqob8/PmvoCUV9jMKoLXz88V9qr4YKKhzBwQUNcqojirZXyJ1SgmnZ0+sUXKnkSFMNk7IUM7N/4UX3j/W5THZXgMqTQAYk4Ac1lGSi1zSevejoDSS2RXhm1h6Vw5tjBIXiSbYNFjKSV3KGT4gIN+RaA3bBoz68o5xOWRDtX0U7/Mlv2opR6MQbui1azbRNGSYNtkQ+0THn9sBbBZNIRStvRyMe36zHBw8wUGSi+Ar6gIiICIiAiIgIiIC+EL6iDxtP6AhtUbo5WB7TuPuIOYPeFz7tA1HOjnXw+9DKbrK9tp7RadxwaaHD9em1EX7QzfYWTh0sledzD4qwQaQtt2eTA2gWZ1litInIFJGsLmFrXOLmOe0gC6HEtOdBiDnqrmfO5bNqFM6G3QT3HmON92RzWOeGNlY6JznECgADy7H6pWoJcg0HZGNdE2y2VzZRieiAbXc17gOqRjQtWjbQdG2KxxBrbH7SVrhFOyR4hBaRecD0hL3NvDqFo8lItv0NISY44y7pSZRK1/UDSSboORwO+uJFOKjDbBpJt6y2JpBfZmPMoBDrr5S26wkYFzWsFafWC33zzJMvrHHXVtlmYjt7lVCEDBivsJxXN1TPs8b7KH7IXo7cLLMbDDIxzuiZJSVgJDTfoI3OAzAcKY73hWtQ4aMiHBjPQKTLZo+OeB8MrbzJGlrmneCPce9ZZciOd305L453eVn6e0UbPaJbO7F0UjmV4gZHxFD4rzWNNaHwWlfanj6KkOJOfuCPGFeCpYKCqC6X03rJ0fbpIXB8T3xu+sxxafGmfJYbWBoqRUnIbyrtnY9xFRnkB7goJo2a6/WmZxitFJA1tRLS67MABwGBrjjhkVLVktAeKqE9StDGNoH0nEF3wHh+qmPQ8JawVUR6KIiAiIgIiICIiAiIgKN9u+jTJo9so/wJmuP2XBzD73NUkLC0zo5loglgf2ZWOYfvCleYz8EHH4djQ78v0W56ka9fu9ksRg6QSPa+8JLjm0aG3aXSCMDjUZrW9M6HfDNJDIKSROLSO8ZEcQRQjiCFj9HeGI6wz7+8LS5qXYds1nxrBaBQfRc07xT/ABBVazrjrvDbbP0MUMrC6Vj3PfcALW3jQNa49Ykg1ywWimzbx4rKjj6oV2pkYVsNFc0PZS+Rrd7nAe/E+q+2yGr+QqrkLi3Fji00IqDQ5Y45jwxUVN2h7dHZmh8lcSGsYxpe97jkyNoxccPAAk0Cr1s1u0jZ2xlws9kbNUNvm++MlzWsbLIfZ3jfDi0A0ax5BN0rStSdGXzZ5Lj7PJDfrNHRplDgGtzrUkVqSN3eFJEOgrO2s5jq5gLjI9zpD1WkF5Lyauu1F7OhKyOerZbpJ5HyTOc+R5vOe7BxqBSuGGGApuCsuP8ATl8+Su223OmlfM7tSuc491TUDwFB4Kw4UC0Ka+/P5+c18HDdiR+iMOCpJw5FBcGJrv4cty2DU2Rn9oAeDed2anAO7uYqtbe6hvbj84LIsk9CHtOIIIPAjEFB0nqpo4UBW6RtoFouo+kw9jHDJzQfMVW9tOCyj6iIgIiICIiAiIgIiIC1PaXrX+77G6RlOmkPRxA4i8c3Ebw0VPlxW2KCdutht0lpbI6ImyxNpG5nWAvAGQyEYsNRTHCgHEoIxtNvklkdNNKZJHuvFzjV9eHphkKBXTIQLxpe/XCi89rWg1LSPeq71SCXAd2XqtKy+k95ovrpD2dw+KxnvHEeYVL5Me0ECV7ie8ZH9VXZdINa9r6YtNaEVHeCqMK518CkcXBvn+iCe9UI2Shr2mocARyK9raTMLPom1O3vj6If+VwjPueT4LQdldue1nRuBFx2HJ2NMe+vuWwbcbb/wBNiZ/qWhleTWPd6hqyiCGNVMpqaKt2CtlaVS0KlgxIV0KkH0KCmRtaKy5hbi3LeFkhfSUEybK7des8J5j+VxHwUyWZ1Whc27O9ZWwPbBLRrC7qPyAcTWjuAJOB710Roq0hzQsoz0REBERAREQEREBERAVm0w3hRXkQR3p7ZzZZSXdEGuO9nUPM3cD4rT7ZsqYCbr5Bzun0AU5kKh0DTuQc/u2YH/UP8g/VfG7M+L3H7o/VT6bG3gqf7C3grog6HZ20Z3j7l6Nm1BYPouPiW/gpXxqphFibwVYszeCg0LQmq/R0DWhoG4Ci1vbybsVij335XeTWD8ymRsYG5Qr+0NJ7WyN4MmPm5g+CCHppMcFSw1+fRVuaCcvNVUA+fVaVQ8pGFQDVXmBBSRRUuPwVynuVqUUQVEVwUi7PdorrMWwWl1YsmynEx9z+LO/Md4yjdr/BCQg7C0bpFkrQ5rgQQCCDUEcQd6z1yrqdrtaLA4BntIa1MLjlxMZ+gfMH3qftT9drPbmXon9YAXo3YPZX6w4d4qDxWUbYipa+qqQEREBERAREQEREBERAREQEREBQb+0Gf7xZv+y/8YU5KBdv01bbCz6tnB3/AEpH1/CFYIwyVt+KPkpmrBtI5eCqsgBfcFjOnCpMxQZPSDFW+kDsjjwPzQrHdUqqJnzuQXZY+IVu7Tktu1K0dHP0jJGh1A2nEVvVunMbln6c2dTsaZIAZWZlv+IPAdvwx7ioNDqsnR9rkhkbJC8xvbk5pof+QeBFFRLZyCQRiMCN4pmDwK+whUdMak6ym0QRPd2nNF6mV7J1O6oK3RjqhRBs+icyOJprUNFRwJxp71Ldl7IWUXkREBERAREQEREBERAREQEREBc67brRe0m8V7EUTeRoXfnXRS5Z2jWrpdJ2t1ajpS0cmAM/KVYNbfGDn5ce5WXQtdluXp6LgvyVIq2NrnurlRgrQ8zQeK86AUHz4qqsmGnejo6ZjwXo2Oz33hoNC7CtOAJOHgfJYPacOGHf6oLkUGDroyaXHdRopXHxVNxenoWC+ZgB/lpqcxdp715kbqj59UG6bNx7V5/2t9Sp90JAHRio3KA9nB9o8dzfUroLV7sDkpUa/rRqBZrVVzo6P+uzqu8SO141Wls2YRxvrV76GtHUp40GKmshUOgB3KDT9XdClhqQtyjbQL4yMDJVoCIiAiIgIiICIiAiIgIiICIiC1apgxjnnJrS48gKn0XIU9oMkj5Tm9znnm4l3xXUO0KZzNG2tzc+geB3Xhdr71y0W4GnkrFevYowyw2iQ5yERDlhX1d5LwwaCvgtq1ps3Q2Szxf7iTTe4N63vcVqjtw8fh+qo2XUmx33vkIwYwj7zhj7gf5lqtk49wUialQXLJI87xK/wa0j8qj+EUFO4eiDYtTIqunPCBw/mNfyrWbP2RyW26mxlsNrk4R0H3WPJ/EFqkAw5INy2cn2z/sj8S6D1cPUC562dfxn/ZHqF0Jq32ApUe2iIoCIiAiIgIiICIiAiIgIiICIiAiIgs2yzNkjdG9ocx7S1zTkWkUIUZTbMrNC+/HfdQ1aHkODSMtwJp3qU1Q6MFBAG1jRZiisxORdIPc0/qo2bnxOXx+K6Z2oarm22IsiFZY3CRgwF4gEObU8QT40UHaE1Um6cdJE9jYyC6+0txGQxGOICsVtP9n6HR0w4WdzPvPFz1cowb8Spa1zhczRkhAPWfEHHgL4dj3EtaPFRM0ZJCN/1KsN6xvaBjIJfE0LB+EKO4oiBjgVLmzSP2EX3vxuXp6y7LY5ZDPFJ0Yeavju3hU5lhqLtccMURoGz7CZw/2ehC6C1a7AUfaC1PEJoxp73HEnmpL0RZrjQFB6KIiAiIgIiICIiAiIgIiICIiAiIgIiICIiD4QvLtuiWvNSF6qIPKfoWJ8TopGB7Hi65rhUEKMNMbJIWvvRSSBn1DdcR3BxFac6nvUyKh8YKCPdWtX+iutAo1uAW/RRC7QqpkAG5XUFhtlaNyvAL6iAiIgIiICIiAiIgIiICIiAiIgIiICIiAiIgIiICIiAiIgIiICIiAiIgIiIP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708920" y="-4619626"/>
            <a:ext cx="401955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3805" name="Picture 13" descr="http://www.caitorino.it/contents/attached/c12/guant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869160"/>
            <a:ext cx="1566360" cy="1800200"/>
          </a:xfrm>
          <a:prstGeom prst="rect">
            <a:avLst/>
          </a:prstGeom>
          <a:noFill/>
        </p:spPr>
      </p:pic>
      <p:pic>
        <p:nvPicPr>
          <p:cNvPr id="33807" name="Picture 15" descr="http://www.shop.gioielliocchialionline.com/WebRoot/ce_it/Shops/990331164/5163/E6F9/D417/94CB/925F/3EC1/CD0B/14F6/CAI_150_176__Anniversary_Limited_Edition_Occhiali_da_sole_approvati_dal_Club_Alpino_Italiano_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32381"/>
          <a:stretch>
            <a:fillRect/>
          </a:stretch>
        </p:blipFill>
        <p:spPr bwMode="auto">
          <a:xfrm>
            <a:off x="2627784" y="4941168"/>
            <a:ext cx="1952401" cy="1296144"/>
          </a:xfrm>
          <a:prstGeom prst="rect">
            <a:avLst/>
          </a:prstGeom>
          <a:noFill/>
        </p:spPr>
      </p:pic>
      <p:sp>
        <p:nvSpPr>
          <p:cNvPr id="33809" name="AutoShape 17" descr="Risultati immagini per IMMAGINI GIACCA A VENTO CA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1" name="AutoShape 19" descr="Risultati immagini per IMMAGINI GIACCA A VENTO CA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3813" name="Picture 21" descr="http://ecx.images-amazon.com/images/I/416epv0CAiL._SX425_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5" y="5013176"/>
            <a:ext cx="1872208" cy="1778598"/>
          </a:xfrm>
          <a:prstGeom prst="rect">
            <a:avLst/>
          </a:prstGeom>
          <a:noFill/>
        </p:spPr>
      </p:pic>
      <p:pic>
        <p:nvPicPr>
          <p:cNvPr id="21506" name="Picture 2" descr="http://viaggi.nanopress.it/news/wp-content/uploads/2014/06/cipolla-456x30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3" y="1268760"/>
            <a:ext cx="2238793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Lo zaino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764705"/>
            <a:ext cx="8712968" cy="374441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</a:pP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DIMENSIONI</a:t>
            </a:r>
            <a:r>
              <a:rPr lang="it-IT" sz="8000" dirty="0" smtClean="0">
                <a:latin typeface="Arial" pitchFamily="34" charset="0"/>
                <a:cs typeface="Arial" pitchFamily="34" charset="0"/>
              </a:rPr>
              <a:t>      deve  essere   capiente,   mai   enorme</a:t>
            </a:r>
          </a:p>
          <a:p>
            <a:pPr eaLnBrk="1" hangingPunct="1">
              <a:buNone/>
            </a:pP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SPALLACC</a:t>
            </a:r>
            <a:r>
              <a:rPr lang="it-IT" sz="8000" dirty="0" smtClean="0">
                <a:latin typeface="Arial" pitchFamily="34" charset="0"/>
                <a:cs typeface="Arial" pitchFamily="34" charset="0"/>
              </a:rPr>
              <a:t>I devono essere larghi e imbottiti</a:t>
            </a:r>
          </a:p>
          <a:p>
            <a:pPr eaLnBrk="1" hangingPunct="1">
              <a:buNone/>
            </a:pPr>
            <a:r>
              <a:rPr lang="it-IT" sz="8000" dirty="0" smtClean="0">
                <a:latin typeface="Arial" pitchFamily="34" charset="0"/>
                <a:cs typeface="Arial" pitchFamily="34" charset="0"/>
              </a:rPr>
              <a:t>La  parte  a  contatto  con  la  </a:t>
            </a: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SCHIENA</a:t>
            </a:r>
            <a:r>
              <a:rPr lang="it-IT" sz="8000" dirty="0" smtClean="0">
                <a:latin typeface="Arial" pitchFamily="34" charset="0"/>
                <a:cs typeface="Arial" pitchFamily="34" charset="0"/>
              </a:rPr>
              <a:t>  deve consentire  all’ aria  di</a:t>
            </a:r>
          </a:p>
          <a:p>
            <a:pPr eaLnBrk="1" hangingPunct="1">
              <a:buNone/>
            </a:pPr>
            <a:r>
              <a:rPr lang="it-IT" sz="8000" dirty="0" smtClean="0">
                <a:latin typeface="Arial" pitchFamily="34" charset="0"/>
                <a:cs typeface="Arial" pitchFamily="34" charset="0"/>
              </a:rPr>
              <a:t> passare</a:t>
            </a:r>
          </a:p>
          <a:p>
            <a:pPr eaLnBrk="1" hangingPunct="1">
              <a:buNone/>
              <a:defRPr/>
            </a:pP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TASCHE LATERALI </a:t>
            </a:r>
            <a:r>
              <a:rPr lang="it-IT" sz="8000" dirty="0" smtClean="0">
                <a:latin typeface="Arial" pitchFamily="34" charset="0"/>
                <a:cs typeface="Arial" pitchFamily="34" charset="0"/>
              </a:rPr>
              <a:t>sono utili per  tenere a portata  di  mano</a:t>
            </a:r>
          </a:p>
          <a:p>
            <a:pPr eaLnBrk="1" hangingPunct="1">
              <a:buNone/>
              <a:defRPr/>
            </a:pPr>
            <a:r>
              <a:rPr lang="it-IT" sz="8000" dirty="0" smtClean="0">
                <a:latin typeface="Arial" pitchFamily="34" charset="0"/>
                <a:cs typeface="Arial" pitchFamily="34" charset="0"/>
              </a:rPr>
              <a:t> borraccia,  snack, foulard, guanti, cappello, k-way  </a:t>
            </a:r>
          </a:p>
          <a:p>
            <a:pPr eaLnBrk="1" hangingPunct="1">
              <a:buNone/>
              <a:defRPr/>
            </a:pP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PARTE SUPERIORE</a:t>
            </a:r>
            <a:r>
              <a:rPr lang="it-IT" sz="8000" dirty="0" smtClean="0">
                <a:latin typeface="Arial" pitchFamily="34" charset="0"/>
                <a:cs typeface="Arial" pitchFamily="34" charset="0"/>
              </a:rPr>
              <a:t> cartina,  bussola, cellulare..</a:t>
            </a:r>
          </a:p>
          <a:p>
            <a:pPr eaLnBrk="1" hangingPunct="1">
              <a:buNone/>
              <a:defRPr/>
            </a:pP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ALL’ INTERNO</a:t>
            </a:r>
            <a:r>
              <a:rPr lang="it-IT" sz="8000" dirty="0" smtClean="0">
                <a:latin typeface="Arial" pitchFamily="34" charset="0"/>
                <a:cs typeface="Arial" pitchFamily="34" charset="0"/>
              </a:rPr>
              <a:t>,  partendo  dal fondo – indumenti  utilizzati  di  meno  e  </a:t>
            </a:r>
          </a:p>
          <a:p>
            <a:pPr eaLnBrk="1" hangingPunct="1">
              <a:buNone/>
              <a:defRPr/>
            </a:pPr>
            <a:r>
              <a:rPr lang="it-IT" sz="8000" dirty="0" smtClean="0">
                <a:latin typeface="Arial" pitchFamily="34" charset="0"/>
                <a:cs typeface="Arial" pitchFamily="34" charset="0"/>
              </a:rPr>
              <a:t>via  via quelli  di  utilizzo  più frequente</a:t>
            </a:r>
          </a:p>
          <a:p>
            <a:pPr eaLnBrk="1" hangingPunct="1">
              <a:buNone/>
              <a:defRPr/>
            </a:pPr>
            <a:r>
              <a:rPr lang="it-IT" sz="8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CINTURA IN VITA </a:t>
            </a:r>
            <a:r>
              <a:rPr lang="it-IT" sz="8000" dirty="0" smtClean="0">
                <a:latin typeface="Arial" pitchFamily="34" charset="0"/>
                <a:cs typeface="Arial" pitchFamily="34" charset="0"/>
              </a:rPr>
              <a:t>va sempre allacciata per   mantenere  stabile  lo </a:t>
            </a:r>
          </a:p>
          <a:p>
            <a:pPr eaLnBrk="1" hangingPunct="1">
              <a:buNone/>
              <a:defRPr/>
            </a:pPr>
            <a:r>
              <a:rPr lang="it-IT" sz="8000" dirty="0" smtClean="0">
                <a:latin typeface="Arial" pitchFamily="34" charset="0"/>
                <a:cs typeface="Arial" pitchFamily="34" charset="0"/>
              </a:rPr>
              <a:t> zaino sulla  schiena</a:t>
            </a:r>
          </a:p>
          <a:p>
            <a:pPr eaLnBrk="1" hangingPunct="1">
              <a:buNone/>
              <a:defRPr/>
            </a:pPr>
            <a:endParaRPr lang="it-IT" sz="5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it-IT" sz="5000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eaLnBrk="1" hangingPunct="1">
              <a:buNone/>
              <a:defRPr/>
            </a:pPr>
            <a:endParaRPr lang="it-IT" sz="5000" dirty="0" smtClean="0"/>
          </a:p>
          <a:p>
            <a:pPr eaLnBrk="1" hangingPunct="1">
              <a:buNone/>
              <a:defRPr/>
            </a:pPr>
            <a:r>
              <a:rPr lang="it-IT" sz="5000" dirty="0" smtClean="0"/>
              <a:t>     </a:t>
            </a:r>
          </a:p>
          <a:p>
            <a:pPr eaLnBrk="1" hangingPunct="1">
              <a:buNone/>
              <a:defRPr/>
            </a:pPr>
            <a:endParaRPr lang="it-IT" sz="1400" dirty="0" smtClean="0"/>
          </a:p>
          <a:p>
            <a:pPr eaLnBrk="1" hangingPunct="1">
              <a:buNone/>
              <a:defRPr/>
            </a:pPr>
            <a:endParaRPr lang="it-IT" sz="1400" dirty="0" smtClean="0"/>
          </a:p>
          <a:p>
            <a:pPr>
              <a:buNone/>
            </a:pP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Picture 4" descr="http://g02.a.alicdn.com/kf/HTB1Rcr6KXXXXXbZXpXXq6xXFXXXW/Camping-Hiking-font-b-Backpack-b-font-Brand-Outdoor-Sport-Trekking-Climbing-font-b-Backpack-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88640"/>
            <a:ext cx="1187624" cy="1187624"/>
          </a:xfrm>
          <a:prstGeom prst="rect">
            <a:avLst/>
          </a:prstGeom>
          <a:noFill/>
        </p:spPr>
      </p:pic>
      <p:pic>
        <p:nvPicPr>
          <p:cNvPr id="7" name="Picture 8" descr="http://www.roncoalpinismo.it/images/deuter-com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4437112"/>
            <a:ext cx="1224136" cy="1958619"/>
          </a:xfrm>
          <a:prstGeom prst="rect">
            <a:avLst/>
          </a:prstGeom>
          <a:noFill/>
        </p:spPr>
      </p:pic>
      <p:pic>
        <p:nvPicPr>
          <p:cNvPr id="8" name="Picture 2" descr="http://www.donnamoderna.com/var/ezflow_site/storage/images/media/images/moda/tendenze/nella-valigia-della-sportiva/zaino-da-montagna-invicta/48243831-1-ita-IT/Zaino-da-montagna-Invicta_o_su_horizontal_fixe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509120"/>
            <a:ext cx="1905044" cy="194421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148064" y="5229200"/>
            <a:ext cx="237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TASCHE  LATERALI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932040" y="458112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PARTE  SUPERIORE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779912" y="645333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  <a:defRPr/>
            </a:pPr>
            <a:r>
              <a:rPr lang="it-IT" b="1" dirty="0" smtClean="0"/>
              <a:t>ALL’ INTERNO,  PARTENDO  DAL  FONDO</a:t>
            </a:r>
            <a:r>
              <a:rPr lang="it-IT" dirty="0" smtClean="0"/>
              <a:t> –</a:t>
            </a:r>
          </a:p>
        </p:txBody>
      </p:sp>
      <p:pic>
        <p:nvPicPr>
          <p:cNvPr id="12" name="Picture 2" descr="regozai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085184"/>
            <a:ext cx="2110002" cy="1512168"/>
          </a:xfrm>
          <a:prstGeom prst="rect">
            <a:avLst/>
          </a:prstGeom>
          <a:noFill/>
        </p:spPr>
      </p:pic>
      <p:cxnSp>
        <p:nvCxnSpPr>
          <p:cNvPr id="14" name="Connettore 2 13"/>
          <p:cNvCxnSpPr/>
          <p:nvPr/>
        </p:nvCxnSpPr>
        <p:spPr>
          <a:xfrm>
            <a:off x="6876256" y="4725144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7020272" y="5445224"/>
            <a:ext cx="36004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7740352" y="6309320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2555776" y="3717032"/>
            <a:ext cx="648072" cy="25202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UNA  PREZIOSA  BUSTA 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  PLASTICA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CONTENENTE…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it-IT" b="1" dirty="0" smtClean="0"/>
              <a:t>stringa</a:t>
            </a:r>
          </a:p>
          <a:p>
            <a:pPr eaLnBrk="1" hangingPunct="1"/>
            <a:r>
              <a:rPr lang="it-IT" b="1" dirty="0" smtClean="0"/>
              <a:t>specchietto</a:t>
            </a:r>
          </a:p>
          <a:p>
            <a:pPr eaLnBrk="1" hangingPunct="1"/>
            <a:r>
              <a:rPr lang="it-IT" b="1" dirty="0" smtClean="0"/>
              <a:t>spilla  da  balia</a:t>
            </a:r>
          </a:p>
          <a:p>
            <a:pPr eaLnBrk="1" hangingPunct="1"/>
            <a:r>
              <a:rPr lang="it-IT" b="1" dirty="0" smtClean="0"/>
              <a:t>cerotti</a:t>
            </a:r>
          </a:p>
          <a:p>
            <a:pPr eaLnBrk="1" hangingPunct="1"/>
            <a:r>
              <a:rPr lang="it-IT" b="1" dirty="0" smtClean="0"/>
              <a:t>coltellino </a:t>
            </a:r>
          </a:p>
          <a:p>
            <a:pPr eaLnBrk="1" hangingPunct="1"/>
            <a:r>
              <a:rPr lang="it-IT" b="1" dirty="0" smtClean="0"/>
              <a:t>torcia</a:t>
            </a:r>
          </a:p>
          <a:p>
            <a:pPr eaLnBrk="1" hangingPunct="1"/>
            <a:r>
              <a:rPr lang="it-IT" b="1" dirty="0" smtClean="0"/>
              <a:t>sacchetto  di  nylon</a:t>
            </a:r>
          </a:p>
          <a:p>
            <a:pPr eaLnBrk="1" hangingPunct="1"/>
            <a:r>
              <a:rPr lang="it-IT" b="1" dirty="0" smtClean="0"/>
              <a:t>fischietto</a:t>
            </a:r>
          </a:p>
          <a:p>
            <a:pPr eaLnBrk="1" hangingPunct="1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NON TUTTE LE SCURSIONI NECESSITANO  DELLO  STESSO EQUIPAGGIAMENTO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CORDA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IMBRAGO,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 CHIODI,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MOSCHETTONI,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MARTELLO,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CASCO,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RAMPONI,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dirty="0" smtClean="0"/>
              <a:t>PICCOZZA,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it-IT" dirty="0" smtClean="0"/>
              <a:t>ARVA,  SONDA,  PALA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it-IT" dirty="0" smtClean="0"/>
              <a:t>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it-IT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it-IT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it-IT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it-IT" dirty="0" smtClean="0"/>
              <a:t>CIASPOLE</a:t>
            </a:r>
            <a:endParaRPr lang="it-IT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Picture 4" descr="http://www.lariotechnology.it/images/v-conique_2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140968"/>
            <a:ext cx="720080" cy="720080"/>
          </a:xfrm>
          <a:prstGeom prst="rect">
            <a:avLst/>
          </a:prstGeom>
          <a:noFill/>
        </p:spPr>
      </p:pic>
      <p:pic>
        <p:nvPicPr>
          <p:cNvPr id="6" name="Picture 6" descr="http://www.lariotechnology.it/images/v-conique_2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212976"/>
            <a:ext cx="581770" cy="581770"/>
          </a:xfrm>
          <a:prstGeom prst="rect">
            <a:avLst/>
          </a:prstGeom>
          <a:noFill/>
        </p:spPr>
      </p:pic>
      <p:pic>
        <p:nvPicPr>
          <p:cNvPr id="7" name="Picture 18" descr="http://www.nonex.it/c/997-category_default/imbracature-di-montagna-e-arrampica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3" y="2132856"/>
            <a:ext cx="1914031" cy="1008112"/>
          </a:xfrm>
          <a:prstGeom prst="rect">
            <a:avLst/>
          </a:prstGeom>
          <a:noFill/>
        </p:spPr>
      </p:pic>
      <p:pic>
        <p:nvPicPr>
          <p:cNvPr id="8" name="Picture 22" descr="https://encrypted-tbn3.gstatic.com/images?q=tbn:ANd9GcSgKEJsTq9Nb5fHHFxfd1Ke2ms_hP5U4X_oKeeg6UGI9QBFQxfB1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005064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32" descr="http://www.asports.it/public/prodotti/PETZL%20BON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013176"/>
            <a:ext cx="1080120" cy="1080120"/>
          </a:xfrm>
          <a:prstGeom prst="rect">
            <a:avLst/>
          </a:prstGeom>
          <a:noFill/>
        </p:spPr>
      </p:pic>
      <p:pic>
        <p:nvPicPr>
          <p:cNvPr id="10" name="Picture 34" descr="http://alpshop.it/media/catalog/product/cache/1/image/1200x1200/9df78eab33525d08d6e5fb8d27136e95/c/a/casco-rock-star-arrampicata-0202-azzurr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5733256"/>
            <a:ext cx="864096" cy="864096"/>
          </a:xfrm>
          <a:prstGeom prst="rect">
            <a:avLst/>
          </a:prstGeom>
          <a:noFill/>
        </p:spPr>
      </p:pic>
      <p:pic>
        <p:nvPicPr>
          <p:cNvPr id="11" name="Picture 40" descr="http://g01.a.alicdn.com/kf/HTB13Q4JJXXXXXa_apXXq6xXFXXXv/brand-new-Safety-Rope-font-b-Cord-b-font-font-b-Climbing-b-font-Outdoor-Survival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6040" y="1268760"/>
            <a:ext cx="1008112" cy="1008112"/>
          </a:xfrm>
          <a:prstGeom prst="rect">
            <a:avLst/>
          </a:prstGeom>
          <a:noFill/>
        </p:spPr>
      </p:pic>
      <p:pic>
        <p:nvPicPr>
          <p:cNvPr id="12" name="Picture 2" descr="http://alpshop.it/media/catalog/product/cache/1/image/1200x1200/9df78eab33525d08d6e5fb8d27136e95/n/e/nevis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412776"/>
            <a:ext cx="1368152" cy="1368152"/>
          </a:xfrm>
          <a:prstGeom prst="rect">
            <a:avLst/>
          </a:prstGeom>
          <a:noFill/>
        </p:spPr>
      </p:pic>
      <p:pic>
        <p:nvPicPr>
          <p:cNvPr id="13" name="Picture 8" descr="http://alpshop.it/media/catalog/product/cache/1/image/1200x1200/9df78eab33525d08d6e5fb8d27136e95/p/i/piccozza-alpinismo-classio-alpin-tour-climbing-tecnology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348880"/>
            <a:ext cx="1008112" cy="1008112"/>
          </a:xfrm>
          <a:prstGeom prst="rect">
            <a:avLst/>
          </a:prstGeom>
          <a:noFill/>
        </p:spPr>
      </p:pic>
      <p:pic>
        <p:nvPicPr>
          <p:cNvPr id="14" name="Picture 16" descr="http://www.sentieridimontagna.com/images/Notizie/Ciaspole/Ciaspole_2012.jpe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941168"/>
            <a:ext cx="1872208" cy="1248140"/>
          </a:xfrm>
          <a:prstGeom prst="rect">
            <a:avLst/>
          </a:prstGeom>
          <a:noFill/>
        </p:spPr>
      </p:pic>
      <p:pic>
        <p:nvPicPr>
          <p:cNvPr id="15" name="Picture 24" descr="http://www.unicosport.com/wp-content/uploads/2012/11/arva-pala-sonda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1048"/>
            <a:ext cx="1368152" cy="1368152"/>
          </a:xfrm>
          <a:prstGeom prst="rect">
            <a:avLst/>
          </a:prstGeom>
          <a:noFill/>
        </p:spPr>
      </p:pic>
      <p:pic>
        <p:nvPicPr>
          <p:cNvPr id="29698" name="Picture 2" descr="http://www.mountlive.com/wp-content/uploads/2015/04/valanga.jpe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72200" y="3933056"/>
            <a:ext cx="1512168" cy="952964"/>
          </a:xfrm>
          <a:prstGeom prst="rect">
            <a:avLst/>
          </a:prstGeom>
          <a:noFill/>
        </p:spPr>
      </p:pic>
      <p:pic>
        <p:nvPicPr>
          <p:cNvPr id="18" name="Picture 16" descr="http://www.sentieridimontagna.com/images/Notizie/Ciaspole/Ciaspole_2012.jpe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8656" y="5093568"/>
            <a:ext cx="1872208" cy="1248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PERICOLI IN MONTAGNA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53650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4800" b="1" dirty="0" smtClean="0">
                <a:latin typeface="Arial" pitchFamily="34" charset="0"/>
                <a:cs typeface="Arial" pitchFamily="34" charset="0"/>
              </a:rPr>
              <a:t>PERICOLI SOGGETTIVI</a:t>
            </a:r>
            <a:endParaRPr lang="it-IT" sz="4800" b="1" dirty="0" smtClean="0"/>
          </a:p>
          <a:p>
            <a:pPr>
              <a:buNone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allenamento</a:t>
            </a:r>
          </a:p>
          <a:p>
            <a:pPr>
              <a:buNone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esperienza</a:t>
            </a:r>
          </a:p>
          <a:p>
            <a:pPr>
              <a:buNone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distrazione</a:t>
            </a:r>
          </a:p>
          <a:p>
            <a:pPr>
              <a:buNone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equipaggiamento</a:t>
            </a:r>
          </a:p>
          <a:p>
            <a:pPr>
              <a:buNone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non adeguato</a:t>
            </a:r>
            <a:endParaRPr lang="it-IT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PERICOLI OGGETTIVI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temporali 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fulmini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freddo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caldo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vento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pioggia  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neve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vetrato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nebbia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caduta di pietre</a:t>
            </a:r>
          </a:p>
          <a:p>
            <a:pPr>
              <a:buNone/>
            </a:pPr>
            <a:r>
              <a:rPr lang="it-IT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valanga</a:t>
            </a:r>
          </a:p>
          <a:p>
            <a:pPr>
              <a:buNone/>
            </a:pPr>
            <a:endParaRPr lang="it-IT" sz="4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4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837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9999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TEMPORALI  </a:t>
            </a:r>
            <a:r>
              <a:rPr lang="it-IT" sz="3600" b="1" dirty="0">
                <a:latin typeface="Arial" pitchFamily="34" charset="0"/>
                <a:cs typeface="Arial" pitchFamily="34" charset="0"/>
              </a:rPr>
              <a:t>IN  MONTAGNA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568952" cy="42484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Durante  un  temporale  in  montagna e  in  caso  di  fulmini</a:t>
            </a:r>
          </a:p>
          <a:p>
            <a:pPr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evitare  vette  o  punti  esposti, canaloni, perché  con  l’ acqua </a:t>
            </a:r>
          </a:p>
          <a:p>
            <a:pPr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diventano  ottimi  conduttori;  </a:t>
            </a:r>
          </a:p>
          <a:p>
            <a:pPr marL="457200" indent="-457200"/>
            <a:r>
              <a:rPr lang="it-IT" sz="2000" dirty="0" smtClean="0">
                <a:latin typeface="Arial" pitchFamily="34" charset="0"/>
                <a:cs typeface="Arial" pitchFamily="34" charset="0"/>
              </a:rPr>
              <a:t>depositare  a  distanza  oggetti  metallici (bastoncini telescopici</a:t>
            </a:r>
          </a:p>
          <a:p>
            <a:pPr marL="457200" indent="-45720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piccozza ecc);</a:t>
            </a:r>
          </a:p>
          <a:p>
            <a:pPr marL="457200" indent="-457200"/>
            <a:r>
              <a:rPr lang="it-IT" sz="2000" dirty="0" smtClean="0">
                <a:latin typeface="Arial" pitchFamily="34" charset="0"/>
                <a:cs typeface="Arial" pitchFamily="34" charset="0"/>
              </a:rPr>
              <a:t>evitare  alberi  ad  alto  fusto, ferrate, pareti rocciose, </a:t>
            </a:r>
          </a:p>
          <a:p>
            <a:pPr marL="457200" indent="-45720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torrenti, tralicci, piloni;</a:t>
            </a:r>
          </a:p>
          <a:p>
            <a:pPr marL="457200" indent="-457200"/>
            <a:r>
              <a:rPr lang="it-IT" sz="2000" dirty="0" smtClean="0">
                <a:latin typeface="Arial" pitchFamily="34" charset="0"/>
                <a:cs typeface="Arial" pitchFamily="34" charset="0"/>
              </a:rPr>
              <a:t> ripararsi in capanne, stalle, rifugi …;</a:t>
            </a:r>
          </a:p>
          <a:p>
            <a:pPr marL="457200" indent="-457200"/>
            <a:r>
              <a:rPr lang="it-IT" sz="2000" dirty="0" smtClean="0">
                <a:latin typeface="Arial" pitchFamily="34" charset="0"/>
                <a:cs typeface="Arial" pitchFamily="34" charset="0"/>
              </a:rPr>
              <a:t>se siamo all’aperto assumere una posizione rannicchiata;</a:t>
            </a:r>
          </a:p>
          <a:p>
            <a:pPr marL="457200" indent="-457200"/>
            <a:r>
              <a:rPr lang="it-IT" sz="2000" dirty="0" smtClean="0">
                <a:latin typeface="Arial" pitchFamily="34" charset="0"/>
                <a:cs typeface="Arial" pitchFamily="34" charset="0"/>
              </a:rPr>
              <a:t>neve  e  ghiaccio,  sono  più  sicuri  del  suolo  roccioso.</a:t>
            </a:r>
          </a:p>
          <a:p>
            <a:pPr marL="457200" indent="-457200"/>
            <a:endParaRPr lang="it-IT" sz="2000" b="1" dirty="0" smtClean="0">
              <a:solidFill>
                <a:srgbClr val="FF3300"/>
              </a:solidFill>
              <a:cs typeface="Arial" charset="0"/>
            </a:endParaRPr>
          </a:p>
          <a:p>
            <a:pPr>
              <a:buFontTx/>
              <a:buNone/>
            </a:pPr>
            <a:endParaRPr lang="it-IT" sz="2000" b="1" dirty="0" smtClean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Picture 3" descr="http://www.outdoor-active.it/wp-content/uploads/FOUDRE-ARBRE-COUL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 bwMode="auto">
          <a:xfrm>
            <a:off x="251520" y="5229200"/>
            <a:ext cx="1743339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blog-it.theplanetarysystem.org/files/2015/04/Fulmin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924944"/>
            <a:ext cx="1224136" cy="884099"/>
          </a:xfrm>
          <a:prstGeom prst="rect">
            <a:avLst/>
          </a:prstGeom>
          <a:noFill/>
        </p:spPr>
      </p:pic>
      <p:pic>
        <p:nvPicPr>
          <p:cNvPr id="11266" name="Picture 2" descr="http://www.sopravvivenzatotale.com/wp-content/uploads/image/fulmini-sopravvivenz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077072"/>
            <a:ext cx="1176715" cy="864096"/>
          </a:xfrm>
          <a:prstGeom prst="rect">
            <a:avLst/>
          </a:prstGeom>
          <a:noFill/>
        </p:spPr>
      </p:pic>
      <p:pic>
        <p:nvPicPr>
          <p:cNvPr id="11268" name="Picture 4" descr="http://www.gulliver.it/uploaded/2007/large/2007111412503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229200"/>
            <a:ext cx="1800200" cy="1296144"/>
          </a:xfrm>
          <a:prstGeom prst="rect">
            <a:avLst/>
          </a:prstGeom>
          <a:noFill/>
        </p:spPr>
      </p:pic>
      <p:pic>
        <p:nvPicPr>
          <p:cNvPr id="11270" name="Picture 6" descr="http://www.ufficioguidefinale.it/uploads/images/immagini_proposte/tenda%202%20-%20Cro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5229200"/>
            <a:ext cx="1800200" cy="1268760"/>
          </a:xfrm>
          <a:prstGeom prst="rect">
            <a:avLst/>
          </a:prstGeom>
          <a:noFill/>
        </p:spPr>
      </p:pic>
      <p:pic>
        <p:nvPicPr>
          <p:cNvPr id="11272" name="Picture 8" descr="http://www.pescabox.info/imghost/images/187_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5229200"/>
            <a:ext cx="1800200" cy="1268760"/>
          </a:xfrm>
          <a:prstGeom prst="rect">
            <a:avLst/>
          </a:prstGeom>
          <a:noFill/>
        </p:spPr>
      </p:pic>
      <p:pic>
        <p:nvPicPr>
          <p:cNvPr id="12" name="Picture 3" descr="http://www.volontaridelgarda.it/wp-content/uploads/2012/09/fulminazione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692696"/>
            <a:ext cx="1238572" cy="1366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6802" name="Picture 2" descr="http://www.giornalettismo.com/wp-content/uploads/2013/07/come-salvarsi-dai-fulmin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067"/>
          <a:stretch>
            <a:fillRect/>
          </a:stretch>
        </p:blipFill>
        <p:spPr bwMode="auto">
          <a:xfrm>
            <a:off x="539552" y="1772816"/>
            <a:ext cx="8144920" cy="4549858"/>
          </a:xfrm>
          <a:prstGeom prst="rect">
            <a:avLst/>
          </a:prstGeom>
          <a:noFill/>
        </p:spPr>
      </p:pic>
      <p:pic>
        <p:nvPicPr>
          <p:cNvPr id="76804" name="Picture 4" descr="http://www.maseifuori.it/wp-content/uploads/2014/11/fulmini-attira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4284984" cy="1772816"/>
          </a:xfrm>
          <a:prstGeom prst="rect">
            <a:avLst/>
          </a:prstGeom>
          <a:noFill/>
        </p:spPr>
      </p:pic>
      <p:pic>
        <p:nvPicPr>
          <p:cNvPr id="6" name="Picture 4" descr="http://www.maseifuori.it/wp-content/uploads/2014/11/fulmini-attira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17646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691212"/>
            <a:ext cx="8208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freddo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può provocare un eccessivo raffreddamento soprattutto di mani e piedi.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E' importante un buon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abbigliamento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non disperdere il calore del nostro corpo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IL FREDDO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7170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IL VENTO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8691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Ci rende instabili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Il freddo percepito, in presenza di vento, é maggiore di quello reale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C:\Users\MILENA\Pictures\meteolive.leonardo.it monte freddo.jpg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1187624" y="3501008"/>
            <a:ext cx="2065730" cy="12241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14338" name="Picture 2" descr="http://www.focus.it/site_stored/imgs/0004/044/cor_42-44381429.630x36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1944215" cy="1296144"/>
          </a:xfrm>
          <a:prstGeom prst="rect">
            <a:avLst/>
          </a:prstGeom>
          <a:noFill/>
        </p:spPr>
      </p:pic>
      <p:pic>
        <p:nvPicPr>
          <p:cNvPr id="14340" name="Picture 4" descr="http://cdn.amanaimages.com/cen3tzG4fTr7Gtw1PoeRer/2243700009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429000"/>
            <a:ext cx="2088232" cy="1265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57018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COSA SIGNIFICA C.A.I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.?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600" b="1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>CLUB ALPINO ITALIANO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7"/>
            <a:ext cx="8578850" cy="792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dirty="0" smtClean="0">
                <a:solidFill>
                  <a:srgbClr val="FF9900"/>
                </a:solidFill>
              </a:rPr>
              <a:t>  </a:t>
            </a:r>
          </a:p>
          <a:p>
            <a:pPr eaLnBrk="1" hangingPunct="1">
              <a:buFont typeface="Arial" charset="0"/>
              <a:buNone/>
            </a:pPr>
            <a:endParaRPr lang="it-IT" sz="1400" dirty="0" smtClean="0"/>
          </a:p>
          <a:p>
            <a:pPr eaLnBrk="1" hangingPunct="1">
              <a:buFont typeface="Arial" charset="0"/>
              <a:buNone/>
            </a:pPr>
            <a:endParaRPr lang="it-IT" b="1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91683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COS’</a:t>
            </a:r>
            <a:r>
              <a:rPr lang="az-Cyrl-AZ" sz="4000" b="1" dirty="0" smtClean="0"/>
              <a:t>Ѐ</a:t>
            </a:r>
            <a:r>
              <a:rPr lang="it-IT" sz="4000" b="1" dirty="0" smtClean="0"/>
              <a:t> IL </a:t>
            </a:r>
            <a:r>
              <a:rPr lang="it-IT" sz="4000" b="1" dirty="0" err="1" smtClean="0"/>
              <a:t>C.A.I</a:t>
            </a:r>
            <a:r>
              <a:rPr lang="it-IT" sz="4000" b="1" dirty="0" smtClean="0"/>
              <a:t> ?</a:t>
            </a:r>
          </a:p>
          <a:p>
            <a:pPr algn="ctr"/>
            <a:r>
              <a:rPr lang="it-IT" sz="4000" dirty="0" smtClean="0"/>
              <a:t>.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63691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Il C.A.I. è una associazione</a:t>
            </a:r>
            <a:r>
              <a:rPr lang="it-IT" sz="28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di  </a:t>
            </a:r>
          </a:p>
          <a:p>
            <a:pPr algn="ctr" eaLnBrk="1" hangingPunct="1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bambini, </a:t>
            </a:r>
          </a:p>
          <a:p>
            <a:pPr algn="ctr" eaLnBrk="1" hangingPunct="1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ragazzi,</a:t>
            </a:r>
          </a:p>
          <a:p>
            <a:pPr algn="ctr" eaLnBrk="1" hangingPunct="1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adulti, </a:t>
            </a:r>
          </a:p>
          <a:p>
            <a:pPr algn="ctr" eaLnBrk="1" hangingPunct="1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anziani </a:t>
            </a:r>
          </a:p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che  amano  percorrere sentieri  in  montagna, in  qualsiasi   stagione, rispettando sempre </a:t>
            </a:r>
          </a:p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l’ambiente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naturale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2350096" y="836712"/>
            <a:ext cx="3384376" cy="2880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4078288" y="836712"/>
            <a:ext cx="2160240" cy="36004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6166520" y="908720"/>
            <a:ext cx="504056" cy="2880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196752"/>
            <a:ext cx="85689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caldo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può provocare colpi di calore o di sole,</a:t>
            </a:r>
          </a:p>
          <a:p>
            <a:pPr lvl="0" algn="just"/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 evitarli 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abbigliamento idoneo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cappello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it-IT" sz="2400" dirty="0" smtClean="0"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uso di creme solari protettrici.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evitare le ore centrali del giorno più calde, recuperando nelle ore pi</a:t>
            </a:r>
            <a:r>
              <a:rPr lang="it-IT" sz="2400" dirty="0" smtClean="0">
                <a:latin typeface="Calibri"/>
                <a:ea typeface="Times New Roman" pitchFamily="18" charset="0"/>
                <a:cs typeface="Arial" pitchFamily="34" charset="0"/>
              </a:rPr>
              <a:t>ù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fresche del mattino e della sera.</a:t>
            </a:r>
          </a:p>
          <a:p>
            <a:pPr lvl="0" algn="just"/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 prima sensazione che determina il colpo di calore è la sete</a:t>
            </a:r>
          </a:p>
          <a:p>
            <a:pPr lvl="0" algn="just"/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montagna bisogna sempre bere anche se non si ha sete, perché quando la avvertiamo ormai è troppo tardi, abbiamo infatti perso col sudore i sali minerali.</a:t>
            </a:r>
          </a:p>
          <a:p>
            <a:pPr lvl="0" algn="just"/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 evitare bevande troppo fredde o bevande gassate</a:t>
            </a:r>
          </a:p>
          <a:p>
            <a:pPr lvl="0" algn="just"/>
            <a:endParaRPr lang="it-IT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endParaRPr lang="it-IT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IL CALDO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3314" name="Picture 2" descr="http://cache.pakistantoday.com.pk/hot-weat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1224136" cy="120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LA  PIOGGIA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980728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 ripararci dalla pioggia si usano indumenti impermeabili che non fanno sudare. Anche lo zaino va ricoperto per evitare di bagnare il suo interno. È bene proteggere il ricambio in sacchetti di plastica.</a:t>
            </a:r>
          </a:p>
          <a:p>
            <a:pPr lvl="0" algn="just"/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 la pioggia il terreno diventa scivoloso, non mettere i piedi sulle radici degli alberi o sulle </a:t>
            </a:r>
            <a:r>
              <a:rPr lang="it-IT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roccette</a:t>
            </a:r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C48BCF9E-078F-4535-B9B5-3D4CB1DFCC51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2292" name="Picture 4" descr="Disegno di Nuvole Pioggia e Fulmini a color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717032"/>
            <a:ext cx="1628180" cy="1628180"/>
          </a:xfrm>
          <a:prstGeom prst="rect">
            <a:avLst/>
          </a:prstGeom>
          <a:noFill/>
        </p:spPr>
      </p:pic>
      <p:pic>
        <p:nvPicPr>
          <p:cNvPr id="8" name="Picture 4" descr="Disegno di Nuvole Pioggia e Fulmini a color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717032"/>
            <a:ext cx="1628180" cy="1628180"/>
          </a:xfrm>
          <a:prstGeom prst="rect">
            <a:avLst/>
          </a:prstGeom>
          <a:noFill/>
        </p:spPr>
      </p:pic>
      <p:pic>
        <p:nvPicPr>
          <p:cNvPr id="17410" name="Picture 2" descr="product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797152"/>
            <a:ext cx="1844824" cy="1844824"/>
          </a:xfrm>
          <a:prstGeom prst="rect">
            <a:avLst/>
          </a:prstGeom>
          <a:noFill/>
        </p:spPr>
      </p:pic>
      <p:pic>
        <p:nvPicPr>
          <p:cNvPr id="17412" name="Picture 4" descr="product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5013176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55576" y="4766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LA  NEVE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1556792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neve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va affrontata con attrezzature adeguate (racchette, bastoncini da sci, ramponi, piccozza, ghette). </a:t>
            </a:r>
          </a:p>
          <a:p>
            <a:pPr lvl="0"/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neve fresca è molto </a:t>
            </a:r>
            <a:r>
              <a:rPr lang="it-IT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scivolosa</a:t>
            </a:r>
            <a:r>
              <a:rPr lang="it-IT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t-IT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valgotrabaganza.it/wordpress/wp-content/uploads/2013/04/Monte-Gottero-neve-22-01-2013-15-tracce-lup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2771800" y="4293096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98072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Il vetrato è un sottile strato di ghiaccio che ricopre la roccia e la rende particolarmente viscida e pericolosa È frequente nei pressi di corsi d'acqua. Per muoversi sul vetrato è necessario l’uso dei ramponi.</a:t>
            </a:r>
            <a:endParaRPr lang="it-IT" sz="2800" dirty="0"/>
          </a:p>
        </p:txBody>
      </p:sp>
      <p:pic>
        <p:nvPicPr>
          <p:cNvPr id="2050" name="Picture 2" descr="http://imagizer.imageshack.us/v2/1024x768q90/911/XRzHE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3569630" cy="2376264"/>
          </a:xfrm>
          <a:prstGeom prst="rect">
            <a:avLst/>
          </a:prstGeom>
          <a:noFill/>
        </p:spPr>
      </p:pic>
      <p:pic>
        <p:nvPicPr>
          <p:cNvPr id="2052" name="Picture 4" descr="http://4.bp.blogspot.com/-yMjcRkfg5Kg/UqRYGRnnxNI/AAAAAAAAB-Q/WeaqChL8Tz8/s1600/Lac+de+M%C3%A8ches+04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3600400" cy="2377574"/>
          </a:xfrm>
          <a:prstGeom prst="rect">
            <a:avLst/>
          </a:prstGeom>
          <a:noFill/>
        </p:spPr>
      </p:pic>
      <p:pic>
        <p:nvPicPr>
          <p:cNvPr id="2054" name="Picture 6" descr="http://www.oliunid.it/media/wysiwyg/CT_Climbing_Technology_Lycan_semiautomatici_ramponi_arrampicata_ghiacci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301208"/>
            <a:ext cx="2064282" cy="1368152"/>
          </a:xfrm>
          <a:prstGeom prst="rect">
            <a:avLst/>
          </a:prstGeom>
          <a:noFill/>
        </p:spPr>
      </p:pic>
      <p:pic>
        <p:nvPicPr>
          <p:cNvPr id="2056" name="Picture 8" descr="http://www.oliunid.it/media/wysiwyg/CT_Climbing_Technology_Lycan_semiautomatici_ramponi_arrampicata_ghiaccio.jpg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273824"/>
            <a:ext cx="2390221" cy="158417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67544" y="2606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IL VETRATO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26876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nebbia </a:t>
            </a:r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improvvisamente può apparire in montagna in qualunque stagione e ci fa </a:t>
            </a:r>
          </a:p>
          <a:p>
            <a:pPr lvl="0"/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perdere</a:t>
            </a:r>
            <a:r>
              <a:rPr lang="it-IT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l’orientamento.</a:t>
            </a:r>
          </a:p>
          <a:p>
            <a:pPr lvl="0"/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Ciò é molto pericoloso.</a:t>
            </a:r>
          </a:p>
          <a:p>
            <a:pPr lvl="0" algn="ctr"/>
            <a:r>
              <a:rPr lang="it-IT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caso di nebbia fitta</a:t>
            </a:r>
          </a:p>
          <a:p>
            <a:pPr lvl="0"/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Rimanere sul sentiero o tornare sui propri passi 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LA NEBBIA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progressive.kelbymediagroup.com/photoshopuser/members/wp-content/uploads/album/1397956/foggyTrees-99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77072"/>
            <a:ext cx="44644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CADUTA </a:t>
            </a:r>
            <a:r>
              <a:rPr lang="it-IT" b="1" dirty="0" err="1" smtClean="0"/>
              <a:t>DI</a:t>
            </a:r>
            <a:r>
              <a:rPr lang="it-IT" b="1" dirty="0" smtClean="0"/>
              <a:t> PIETRE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it-IT" sz="2400" dirty="0" smtClean="0">
              <a:solidFill>
                <a:srgbClr val="67676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Gelo.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disgelo,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pioggia,</a:t>
            </a:r>
          </a:p>
          <a:p>
            <a:pPr>
              <a:spcBef>
                <a:spcPct val="0"/>
              </a:spcBef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vento,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movimento di animali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 di alpinisti,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rgbClr val="67676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POSSONO PROVOCARE  SCARICHE </a:t>
            </a:r>
            <a:r>
              <a:rPr lang="it-IT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PIETRE</a:t>
            </a:r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4061048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pic>
        <p:nvPicPr>
          <p:cNvPr id="1026" name="Picture 2" descr="http://www.cimefvg.it/04-Schede/2005/17-Campanile%20Valmontanaia/P81301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2160240" cy="2016224"/>
          </a:xfrm>
          <a:prstGeom prst="rect">
            <a:avLst/>
          </a:prstGeom>
          <a:noFill/>
        </p:spPr>
      </p:pic>
      <p:pic>
        <p:nvPicPr>
          <p:cNvPr id="1028" name="Picture 4" descr="http://www.clubaquilerampanti.it/images/Monte%20Cavallo%20-%2014.08.08/DSC0310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2232248" cy="2016224"/>
          </a:xfrm>
          <a:prstGeom prst="rect">
            <a:avLst/>
          </a:prstGeom>
          <a:noFill/>
        </p:spPr>
      </p:pic>
      <p:pic>
        <p:nvPicPr>
          <p:cNvPr id="1030" name="Picture 6" descr="http://farm5.static.flickr.com/4089/4999415070_800b0755bc_b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628800"/>
            <a:ext cx="2160240" cy="2016224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RYt6X3KaxaPT1qiT8ksYYf-BxaPwJv7Y1tvUh7lzcpqQWwwWrLHw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645024"/>
            <a:ext cx="214872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26876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 typeface="Arial" pitchFamily="34" charset="0"/>
              <a:buChar char="•"/>
            </a:pPr>
            <a:endParaRPr lang="it-IT" b="1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eaLnBrk="0" hangingPunct="0">
              <a:buFont typeface="+mj-lt"/>
              <a:buAutoNum type="arabicPeriod"/>
            </a:pPr>
            <a:r>
              <a:rPr lang="it-IT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bisogna restare calmi</a:t>
            </a:r>
          </a:p>
          <a:p>
            <a:pPr marL="742950" lvl="0" indent="-742950" eaLnBrk="0" hangingPunct="0">
              <a:buFont typeface="+mj-lt"/>
              <a:buAutoNum type="arabicPeriod"/>
            </a:pPr>
            <a:r>
              <a:rPr lang="it-IT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cercare di individuare la traiettoria delle pietre per raggiungere una zona di sicurezza il più possibile distante </a:t>
            </a:r>
          </a:p>
          <a:p>
            <a:pPr marL="742950" lvl="0" indent="-742950" eaLnBrk="0" hangingPunct="0">
              <a:buFont typeface="+mj-lt"/>
              <a:buAutoNum type="arabicPeriod"/>
            </a:pPr>
            <a:r>
              <a:rPr lang="it-IT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 avvicinarsi il più possibile alla parete</a:t>
            </a:r>
          </a:p>
          <a:p>
            <a:pPr marL="742950" lvl="0" indent="-742950" eaLnBrk="0" hangingPunct="0"/>
            <a:r>
              <a:rPr lang="it-IT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it-IT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188641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COME COMPORTARSI IN CASO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CADUTA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PIETRE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3" name="Picture 2" descr="http://www.meteoweb.eu/wp-content/uploads/2015/02/valanga-svizzera-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592288" cy="1368152"/>
          </a:xfrm>
          <a:prstGeom prst="rect">
            <a:avLst/>
          </a:prstGeom>
          <a:noFill/>
        </p:spPr>
      </p:pic>
      <p:pic>
        <p:nvPicPr>
          <p:cNvPr id="5" name="Picture 6" descr="http://comunicaremergenza.it/wp-content/uploads/2016/02/valanghe-Vene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2575345" cy="136815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51520" y="11663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Le valanghe</a:t>
            </a:r>
            <a:endParaRPr lang="it-IT" sz="4400" b="1" dirty="0"/>
          </a:p>
        </p:txBody>
      </p:sp>
      <p:sp>
        <p:nvSpPr>
          <p:cNvPr id="7" name="Rettangolo 6"/>
          <p:cNvSpPr/>
          <p:nvPr/>
        </p:nvSpPr>
        <p:spPr>
          <a:xfrm>
            <a:off x="251520" y="19168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Abbondanti nevicate provocano un pericolo generale di valanghe </a:t>
            </a:r>
          </a:p>
          <a:p>
            <a:r>
              <a:rPr lang="it-IT" sz="2400" dirty="0" smtClean="0"/>
              <a:t>Se poi durante o subito dopo la nevicata, anche di soli 20 cm, soffia il vento, il pericolo si accentua di molto a causa della formazione di lastroni.</a:t>
            </a:r>
          </a:p>
        </p:txBody>
      </p:sp>
      <p:pic>
        <p:nvPicPr>
          <p:cNvPr id="78850" name="Picture 2" descr="http://www.vienormali.it/images/articoli/valanga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7" y="3212976"/>
            <a:ext cx="1656185" cy="1242138"/>
          </a:xfrm>
          <a:prstGeom prst="rect">
            <a:avLst/>
          </a:prstGeom>
          <a:noFill/>
        </p:spPr>
      </p:pic>
      <p:pic>
        <p:nvPicPr>
          <p:cNvPr id="78852" name="Picture 4" descr="http://www.caivarese.it/gruppo_scuolaalp/oldsite/corsi/corso2011/SA111_devero_files/image01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212976"/>
            <a:ext cx="1631282" cy="122413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79512" y="4581128"/>
            <a:ext cx="6678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Spesso le valanghe vengono staccate dagli sciatori fuoripista che, tagliando il pendio,  fanno partire gli strati di neve instabili. </a:t>
            </a:r>
          </a:p>
          <a:p>
            <a:r>
              <a:rPr lang="it-IT" sz="2400" dirty="0" smtClean="0"/>
              <a:t>Il più delle volte chi causa la valanga viene  travolto dalla stessa.</a:t>
            </a:r>
            <a:endParaRPr lang="it-IT" sz="2400" dirty="0"/>
          </a:p>
        </p:txBody>
      </p:sp>
      <p:pic>
        <p:nvPicPr>
          <p:cNvPr id="78854" name="Picture 6" descr="http://www.lavocedelnordest.eu/wp-content/uploads/2013/12/valang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725144"/>
            <a:ext cx="2304256" cy="172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1748496"/>
            <a:ext cx="79928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isogna   essere   sempre  attenti,  prudenti   dall’inizio alla fine dell’escursione.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Non correre, giocherellare, darsi gli spintoni,  utilizzare il cellulare  mentre si cammina.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Fermarsi se si vuole scattare una foto o se vi sentite stanchi.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icordarsi di fare attenzione anche durante la discesa  perché la stanchezza gioca brutti scherzi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 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Guardare sempre dove si mettono i piedi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3326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ALCUNI UTILI CONSIGLI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8674"/>
            <a:ext cx="8893175" cy="1439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4100" b="1" dirty="0" smtClean="0"/>
              <a:t>PER   DIVENTARE    UN   BRAVO ESCURSIONISTA  DEVO  IMPARARE  A: </a:t>
            </a:r>
            <a:endParaRPr lang="it-IT" sz="22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2200" dirty="0" smtClean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288" y="2636912"/>
            <a:ext cx="8424862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it-IT" sz="2400" dirty="0"/>
              <a:t>   </a:t>
            </a:r>
            <a:r>
              <a:rPr lang="it-IT" sz="3200" b="1" dirty="0" smtClean="0"/>
              <a:t>consultare  la  cartina</a:t>
            </a:r>
            <a:endParaRPr lang="it-IT" sz="32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it-IT" sz="24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it-IT" sz="2400" b="1" dirty="0"/>
              <a:t>   </a:t>
            </a:r>
            <a:r>
              <a:rPr lang="it-IT" sz="3200" b="1" dirty="0" smtClean="0"/>
              <a:t>conoscere  la  segnaletica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it-IT" sz="3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it-IT" sz="3200" b="1" dirty="0" smtClean="0"/>
              <a:t>   sapere  calcolare  il  tempo  del  percorso </a:t>
            </a:r>
            <a:endParaRPr lang="it-IT" sz="32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it-IT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Vari sentieri  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di  montagna: tra prati, boschi, rocce, ghiaioni, </a:t>
            </a:r>
            <a:r>
              <a:rPr lang="it-IT" sz="4000" dirty="0" err="1" smtClean="0">
                <a:latin typeface="Arial" pitchFamily="34" charset="0"/>
                <a:cs typeface="Arial" pitchFamily="34" charset="0"/>
              </a:rPr>
              <a:t>neve…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Segnaposto contenuto 3" descr="http://digilander.iol.it/montagnafriuli/BOX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1920" y="1340768"/>
            <a:ext cx="1800200" cy="1152128"/>
          </a:xfr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2050" name="Picture 2" descr="C:\Users\MILENA\Pictures\sentiero di montag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564904"/>
            <a:ext cx="1619672" cy="12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ILENA\Pictures\sentiero nel bos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517232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ILENA\Pictures\ssentie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636912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MILENA\Pictures\sssentiero mont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9120"/>
            <a:ext cx="15476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MILENA\Pictures\montagna sentie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861048"/>
            <a:ext cx="1728192" cy="133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6" descr="http://www.lagoiseo.it/wp-content/uploads/2014/09/valle_del_freddo_hom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589240"/>
            <a:ext cx="1872208" cy="107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 descr="http://www.viaggiaescopri.it/wp-content/uploads/2013/11/Misteri-di-Ailochestrada-nel-bosc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1340768"/>
            <a:ext cx="1800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2.bp.blogspot.com/-FJDqchqgSNs/Uua_Ca9gXNI/AAAAAAAADyk/XGktOZCN_x4/s1600/03+Lunga+traccia+sulla+nev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b="10992"/>
          <a:stretch>
            <a:fillRect/>
          </a:stretch>
        </p:blipFill>
        <p:spPr bwMode="auto">
          <a:xfrm>
            <a:off x="1619672" y="3861048"/>
            <a:ext cx="1728192" cy="1296144"/>
          </a:xfrm>
          <a:prstGeom prst="rect">
            <a:avLst/>
          </a:prstGeom>
          <a:noFill/>
        </p:spPr>
      </p:pic>
      <p:pic>
        <p:nvPicPr>
          <p:cNvPr id="5134" name="Picture 14" descr="http://www.caiabruzzo.it/images/webgallery/festa%20alpino%20-%20anni%20precedenti/011_2005CaiAna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336" y="4581128"/>
            <a:ext cx="1547664" cy="1296144"/>
          </a:xfrm>
          <a:prstGeom prst="rect">
            <a:avLst/>
          </a:prstGeom>
          <a:noFill/>
        </p:spPr>
      </p:pic>
      <p:pic>
        <p:nvPicPr>
          <p:cNvPr id="5136" name="Picture 16" descr="http://2.bp.blogspot.com/-qqlUEm8liW8/UB5ToCax2CI/AAAAAAAAaAg/bsCOgmyf7-0/s1600/DSCN8094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564904"/>
            <a:ext cx="1619672" cy="1296144"/>
          </a:xfrm>
          <a:prstGeom prst="rect">
            <a:avLst/>
          </a:prstGeom>
          <a:noFill/>
        </p:spPr>
      </p:pic>
      <p:pic>
        <p:nvPicPr>
          <p:cNvPr id="5138" name="Picture 18" descr="https://encrypted-tbn0.gstatic.com/images?q=tbn:ANd9GcR8cOF_nbpBbSTsvoN5EwOUZewNrUZReH6FvTh9PbWlPodtxmn-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56176" y="1340768"/>
            <a:ext cx="1800200" cy="1152128"/>
          </a:xfrm>
          <a:prstGeom prst="rect">
            <a:avLst/>
          </a:prstGeom>
          <a:noFill/>
        </p:spPr>
      </p:pic>
      <p:pic>
        <p:nvPicPr>
          <p:cNvPr id="5140" name="Picture 20" descr="http://3.bp.blogspot.com/-rkJ4C_TPr4w/UAfLdX2LB7I/AAAAAAAAAyQ/R4qXvOZ1_hQ/s1600/04+Klammeben%252C+Resegger+Alme%252C+Hirzer+Huette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 t="6017"/>
          <a:stretch>
            <a:fillRect/>
          </a:stretch>
        </p:blipFill>
        <p:spPr bwMode="auto">
          <a:xfrm>
            <a:off x="3635896" y="5517232"/>
            <a:ext cx="1872208" cy="11247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58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rgbClr val="FFFF00"/>
                </a:solidFill>
              </a:rPr>
              <a:t/>
            </a:r>
            <a:br>
              <a:rPr lang="it-IT" sz="3200" dirty="0" smtClean="0">
                <a:solidFill>
                  <a:srgbClr val="FFFF00"/>
                </a:solidFill>
              </a:rPr>
            </a:b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Per le escursioni ci serve una carta particolare: la carta topografica</a:t>
            </a:r>
            <a:br>
              <a:rPr lang="it-IT" sz="4000" b="1" dirty="0" smtClean="0">
                <a:latin typeface="Arial" pitchFamily="34" charset="0"/>
                <a:cs typeface="Arial" pitchFamily="34" charset="0"/>
              </a:rPr>
            </a:br>
            <a:r>
              <a:rPr lang="it-IT" sz="3200" b="1" i="1" dirty="0" smtClean="0">
                <a:latin typeface="Arial" pitchFamily="34" charset="0"/>
                <a:cs typeface="Arial" pitchFamily="34" charset="0"/>
              </a:rPr>
              <a:t>È una  carta  che  dà tante risposte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209800"/>
            <a:ext cx="8712968" cy="4392613"/>
          </a:xfrm>
        </p:spPr>
        <p:txBody>
          <a:bodyPr/>
          <a:lstStyle/>
          <a:p>
            <a:pPr eaLnBrk="1" hangingPunct="1"/>
            <a:r>
              <a:rPr lang="it-IT" sz="2800" b="1" dirty="0" smtClean="0"/>
              <a:t>A  che  altezza   mi  trovo ?</a:t>
            </a:r>
          </a:p>
          <a:p>
            <a:pPr eaLnBrk="1" hangingPunct="1"/>
            <a:r>
              <a:rPr lang="it-IT" sz="2800" b="1" dirty="0" smtClean="0"/>
              <a:t>Quanto  dislivello  devo  ancora  percorrere ?</a:t>
            </a:r>
          </a:p>
          <a:p>
            <a:pPr eaLnBrk="1" hangingPunct="1"/>
            <a:r>
              <a:rPr lang="it-IT" sz="2800" b="1" dirty="0" smtClean="0"/>
              <a:t>Com’ è il sentiero ?</a:t>
            </a:r>
          </a:p>
          <a:p>
            <a:pPr eaLnBrk="1" hangingPunct="1"/>
            <a:r>
              <a:rPr lang="it-IT" sz="2800" b="1" dirty="0" smtClean="0"/>
              <a:t>Che tipo di flora  incontrerò ?</a:t>
            </a:r>
          </a:p>
          <a:p>
            <a:pPr eaLnBrk="1" hangingPunct="1"/>
            <a:r>
              <a:rPr lang="it-IT" sz="2800" b="1" dirty="0" smtClean="0"/>
              <a:t>Lungo il percorso trovo sorgenti di acqua, bivacchi dove ripararmi in caso di pioggia, rifugi, piloni di alta tensione, ruscelli, punti panoramici, rocce, ghiaccio, ecc.</a:t>
            </a:r>
          </a:p>
          <a:p>
            <a:pPr eaLnBrk="1" hangingPunct="1"/>
            <a:endParaRPr lang="it-IT" sz="28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888432" cy="60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11560" y="1166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CARTINA TOPOGRAFICA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2051720" y="2204864"/>
            <a:ext cx="2088232" cy="720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1403648" y="1772816"/>
            <a:ext cx="2736304" cy="21602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1763688" y="1124744"/>
            <a:ext cx="3024336" cy="72008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827584" y="1340768"/>
            <a:ext cx="3528392" cy="50405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755576" y="2060848"/>
            <a:ext cx="3600400" cy="720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1547664" y="692696"/>
            <a:ext cx="2520280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1115616" y="1988840"/>
            <a:ext cx="3672408" cy="8640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1619672" y="4869160"/>
            <a:ext cx="3600400" cy="14401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79512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ALTA VIA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908721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Percorribile a cavallo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0" y="126876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Attrazioni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0" y="170080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Cappella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51520" y="22768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Alta Via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0" y="285293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Percorribili in bici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0" y="472514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Alta Via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8512" t="20398" r="42782" b="15787"/>
          <a:stretch>
            <a:fillRect/>
          </a:stretch>
        </p:blipFill>
        <p:spPr bwMode="auto">
          <a:xfrm>
            <a:off x="0" y="188640"/>
            <a:ext cx="5580112" cy="635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580112" y="620688"/>
            <a:ext cx="3563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LEGENDA</a:t>
            </a:r>
          </a:p>
          <a:p>
            <a:r>
              <a:rPr lang="it-IT" sz="4400" b="1" dirty="0" smtClean="0"/>
              <a:t>CARTA</a:t>
            </a:r>
          </a:p>
          <a:p>
            <a:r>
              <a:rPr lang="it-IT" sz="4400" b="1" dirty="0" smtClean="0"/>
              <a:t>TOPOGRAFICA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Osservare  attentamente segnavia: </a:t>
            </a:r>
            <a:br>
              <a:rPr lang="it-IT" sz="3600" b="1" dirty="0" smtClean="0">
                <a:latin typeface="Arial" pitchFamily="34" charset="0"/>
                <a:cs typeface="Arial" pitchFamily="34" charset="0"/>
              </a:rPr>
            </a:b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ci  aiutano  a  non  perderci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1" descr="http://www.caisem-escursionismo.org/img/sentieri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684213" y="1700213"/>
            <a:ext cx="1663700" cy="800100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46084" name="wsbimg27" descr="http://www.rifugiopratorotondo.it/images/Simbolo-Alta-Vi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73238"/>
            <a:ext cx="21605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2" descr="http://www.caisem-escursionismo.org/img/sentieri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060575"/>
            <a:ext cx="24479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3" descr="http://www.caisem-escursionismo.org/img/sentieri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500438"/>
            <a:ext cx="1914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5" descr="http://www.caisem-escursionismo.org/img/sentieri_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429000"/>
            <a:ext cx="2305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51216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sz="2400" b="1" dirty="0" smtClean="0">
                <a:solidFill>
                  <a:schemeClr val="bg1"/>
                </a:solidFill>
              </a:rPr>
              <a:t>  </a:t>
            </a:r>
            <a:r>
              <a:rPr lang="it-IT" sz="2800" b="1" dirty="0" smtClean="0"/>
              <a:t>Passando vicino ad un ometto non distruggiamolo, ma “alimentiamolo”   ponendo sulla sua sommità una pietra.</a:t>
            </a:r>
            <a:br>
              <a:rPr lang="it-IT" sz="2800" b="1" dirty="0" smtClean="0"/>
            </a:br>
            <a:r>
              <a:rPr lang="it-IT" sz="2800" b="1" dirty="0" smtClean="0"/>
              <a:t>  È un segnale efficace, naturale, economico, ideale in</a:t>
            </a:r>
            <a:br>
              <a:rPr lang="it-IT" sz="2800" b="1" dirty="0" smtClean="0"/>
            </a:br>
            <a:r>
              <a:rPr lang="it-IT" sz="2800" b="1" dirty="0" smtClean="0"/>
              <a:t>   caso di nevicate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6800" y="2514860"/>
            <a:ext cx="1951304" cy="3290403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I FAMOSI OMETTI </a:t>
            </a:r>
            <a:r>
              <a:rPr lang="it-IT" sz="3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 PIETRA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b="1" smtClean="0"/>
              <a:t>Devo  anche  saper  calcolare  quanto tempo  mi  occorre</a:t>
            </a:r>
            <a:r>
              <a:rPr lang="it-IT" sz="4000" smtClean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73238"/>
            <a:ext cx="8424862" cy="4525962"/>
          </a:xfrm>
        </p:spPr>
        <p:txBody>
          <a:bodyPr/>
          <a:lstStyle/>
          <a:p>
            <a:pPr eaLnBrk="1" hangingPunct="1"/>
            <a:r>
              <a:rPr lang="it-IT" sz="2800" b="1" smtClean="0"/>
              <a:t>In  media  occorre  un’ ora  di  marcia  per superare  un  dislivello  di  300  metri</a:t>
            </a:r>
          </a:p>
          <a:p>
            <a:pPr eaLnBrk="1" hangingPunct="1"/>
            <a:r>
              <a:rPr lang="it-IT" sz="2800" b="1" smtClean="0"/>
              <a:t>Per  ogni  ora  di  cammino  si consigliano  dai  </a:t>
            </a:r>
          </a:p>
          <a:p>
            <a:pPr eaLnBrk="1" hangingPunct="1">
              <a:buFont typeface="Arial" charset="0"/>
              <a:buNone/>
            </a:pPr>
            <a:r>
              <a:rPr lang="it-IT" sz="2800" b="1" smtClean="0"/>
              <a:t>    5  ai  10  minuti  di  sosta  (tranne  alte  quote  su ghiacciaio)</a:t>
            </a:r>
          </a:p>
          <a:p>
            <a:pPr eaLnBrk="1" hangingPunct="1"/>
            <a:r>
              <a:rPr lang="it-IT" sz="2800" b="1" smtClean="0"/>
              <a:t>Di  tanto  in  tanto  girarsi  indietro  per osservare  il  sentiero  percorso  e  memorizzare punti  di  riferimento</a:t>
            </a:r>
          </a:p>
          <a:p>
            <a:pPr eaLnBrk="1" hangingPunct="1"/>
            <a:endParaRPr lang="it-IT" sz="2800" b="1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b="1" dirty="0" smtClean="0"/>
              <a:t>COME  COMPORTARSI  DA  BUON ESCURSIONISTA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it-IT" sz="3000" dirty="0" smtClean="0"/>
              <a:t> </a:t>
            </a:r>
            <a:r>
              <a:rPr lang="it-IT" sz="3000" b="1" dirty="0" smtClean="0"/>
              <a:t>Non accendere fuochi all’aperto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3000" b="1" dirty="0" smtClean="0"/>
              <a:t> Non abbandonare i rifiuti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3000" b="1" dirty="0" smtClean="0"/>
              <a:t> Non abbandonare sentieri e percorsi segnalati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3000" b="1" dirty="0" smtClean="0"/>
              <a:t> Rispettare bivacchi e baite incustodite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3000" b="1" dirty="0" smtClean="0"/>
              <a:t> Non asportare minerali e fossili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3000" b="1" dirty="0" smtClean="0"/>
              <a:t> Non raccogliere o danneggiare la flora protetta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3000" b="1" dirty="0" smtClean="0"/>
              <a:t> Rispettare gli animali</a:t>
            </a:r>
          </a:p>
          <a:p>
            <a:pPr eaLnBrk="1" hangingPunct="1">
              <a:buFont typeface="Arial" charset="0"/>
              <a:buNone/>
            </a:pPr>
            <a:r>
              <a:rPr lang="it-IT" sz="3000" b="1" dirty="0" smtClean="0"/>
              <a:t> </a:t>
            </a:r>
            <a:endParaRPr lang="it-IT" sz="3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2808287"/>
          </a:xfrm>
        </p:spPr>
        <p:txBody>
          <a:bodyPr/>
          <a:lstStyle/>
          <a:p>
            <a:pPr eaLnBrk="1" hangingPunct="1"/>
            <a:r>
              <a:rPr lang="it-IT" dirty="0" smtClean="0"/>
              <a:t>E ora che avete appreso tutte queste informazione, cercate di seguire </a:t>
            </a:r>
            <a:br>
              <a:rPr lang="it-IT" dirty="0" smtClean="0"/>
            </a:br>
            <a:r>
              <a:rPr lang="it-IT" dirty="0" smtClean="0"/>
              <a:t>i nostri consigli </a:t>
            </a:r>
            <a:r>
              <a:rPr lang="it-IT" dirty="0" err="1" smtClean="0"/>
              <a:t>e…</a:t>
            </a:r>
            <a:endParaRPr lang="it-IT" b="1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79388" y="3213100"/>
            <a:ext cx="8785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U O N A    E S C U R S I O N E    I N</a:t>
            </a:r>
          </a:p>
          <a:p>
            <a:pPr algn="ctr"/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M O N T A G N A    D A L    C. A. I.  !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1471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Equipaggiamento e vestiario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variano in base al sentiero che si deve percorrere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Picture 16" descr="C:\Users\MILENA\AppData\Local\Microsoft\Windows\Temporary Internet Files\Content.IE5\75GUYTA5\MP90040162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1628800"/>
            <a:ext cx="1039246" cy="1152128"/>
          </a:xfrm>
        </p:spPr>
      </p:pic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028" name="Picture 4" descr="C:\Users\MILENA\AppData\Local\Microsoft\Windows\Temporary Internet Files\Content.IE5\KR9ZIOP3\MP9004002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1193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ILENA\AppData\Local\Microsoft\Windows\Temporary Internet Files\Content.IE5\A0NQKLIC\MP90042300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103252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MILENA\AppData\Local\Microsoft\Windows\Temporary Internet Files\Content.IE5\YH2TYGSU\MP90017782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28800"/>
            <a:ext cx="13788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MILENA\AppData\Local\Microsoft\Windows\Temporary Internet Files\Content.IE5\75GUYTA5\MP90039953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573016"/>
            <a:ext cx="100806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MILENA\AppData\Local\Microsoft\Windows\Temporary Internet Files\Content.IE5\7JM8V8PL\MP90039953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373216"/>
            <a:ext cx="18002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Users\MILENA\AppData\Local\Microsoft\Windows\Temporary Internet Files\Content.IE5\94S25IV4\MP900430604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445224"/>
            <a:ext cx="1098639" cy="12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 descr="http://fotonews.viaggiare.info/2075/large/corso_di_camminata_con_ciaspole_ad_abetone_abeton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3573016"/>
            <a:ext cx="13476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4" descr="http://www.sullaneve.it/articoli/magazine/abbigliamento/original_pantaloni-sci-alpinism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645024"/>
            <a:ext cx="1080120" cy="108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http://www.scarpetrekking.eu/wp-content/uploads/scarpe-estive-da-trekkin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1628800"/>
            <a:ext cx="11622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0" descr="Triop Orca scarpetta arrampicata , Colore: Red or Black acquista in Online Shop Scarpe arrampicata  - Sportler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941168"/>
            <a:ext cx="20224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2" descr="https://encrypted-tbn3.gstatic.com/images?q=tbn:ANd9GcSYH5cOGnMo5F5IrCKhmzw16Vby9gJT5PGMjzKxp0UIjYsyUsCO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1771" y="5373216"/>
            <a:ext cx="193400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4" descr="http://us.123rf.com/450wm/cek23/cek231210/cek23121000013/16101862-l-uomo-passa-attraverso-i-boschi-con-le-ciaspole.jpg?ver=6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65410" y="3573016"/>
            <a:ext cx="13381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395536" y="28529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SU NEVE, GHIACCIO, ROCCIA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08104" y="1556792"/>
            <a:ext cx="3123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SUL PRATO E NEI BOSCHI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Ma cos’è l’ambiente montano  …?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smtClean="0">
                <a:latin typeface="Arial" pitchFamily="34" charset="0"/>
                <a:cs typeface="Arial" pitchFamily="34" charset="0"/>
              </a:rPr>
              <a:t>È un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ambiente  che  supera  i  600  metri  dal livello  del  mare.</a:t>
            </a:r>
          </a:p>
          <a:p>
            <a:pPr eaLnBrk="1" hangingPunct="1"/>
            <a:r>
              <a:rPr lang="it-IT" sz="2800" dirty="0" smtClean="0">
                <a:latin typeface="Arial" pitchFamily="34" charset="0"/>
                <a:cs typeface="Arial" pitchFamily="34" charset="0"/>
              </a:rPr>
              <a:t>È  caratterizzato  dalla  presenza  di  montagne che  possono  essere  alte  o  basse, rocciose o ricoperte di praterie, di boschi, di ghiacciai o di neve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23529" y="364502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Montagne rocciose</a:t>
            </a:r>
            <a:endParaRPr lang="it-IT" dirty="0"/>
          </a:p>
        </p:txBody>
      </p:sp>
      <p:pic>
        <p:nvPicPr>
          <p:cNvPr id="5" name="Picture 8" descr="Risultati immagini per foto di montagne itali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373216"/>
            <a:ext cx="2088232" cy="123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http://thumbs.dreamstime.com/z/montagne-rocciose-di-cinque-torri-dolomia-veneto-italia-4869969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1418"/>
          <a:stretch>
            <a:fillRect/>
          </a:stretch>
        </p:blipFill>
        <p:spPr bwMode="auto">
          <a:xfrm>
            <a:off x="179512" y="4077072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us.123rf.com/450wm/freeteo/freeteo1102/freeteo110200527/8955023-montagne-rocciose-con-prati-in-primavera-le-alpi-italiane.jpg?ver=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005064"/>
            <a:ext cx="213212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http://www.dolomiti.eu/images/gallery/scoprire-gustare/parchi-naturali-tesori/tre-cime-dolomiti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373216"/>
            <a:ext cx="211394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4932040" y="364502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Montagne ricoperte di praterie</a:t>
            </a:r>
            <a:endParaRPr lang="it-IT" dirty="0"/>
          </a:p>
        </p:txBody>
      </p:sp>
      <p:pic>
        <p:nvPicPr>
          <p:cNvPr id="14" name="Picture 2" descr="https://upload.wikimedia.org/wikipedia/commons/thumb/4/44/Monti_Calvelluzzo_e_Pierfaone_-_dalla_vetta_del_monte_Volturino.JPG/220px-Monti_Calvelluzzo_e_Pierfaone_-_dalla_vetta_del_monte_Volturin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5661248"/>
            <a:ext cx="13225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s://sites.google.com/site/danielepatrignani/_/rsrc/1390749464415/gea/gea-diario-di-viaggio/tappe-gea-nord/da-lago-monte-acuto-a-rifugio-bargetana/IMG_4855.JPG?height=213&amp;width=32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5661248"/>
            <a:ext cx="131151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www.piemonteparchi.it/cms/images/parchi_piemontesi/Giugno_2014/Trek_botanico/5A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040" y="4005064"/>
            <a:ext cx="38164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http://i40.tinypic.com/2i28oh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8344" y="5661248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3"/>
          <p:cNvSpPr>
            <a:spLocks noChangeArrowheads="1"/>
          </p:cNvSpPr>
          <p:nvPr/>
        </p:nvSpPr>
        <p:spPr bwMode="auto">
          <a:xfrm>
            <a:off x="5506962" y="7541600"/>
            <a:ext cx="1375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>
                <a:hlinkClick r:id="rId18"/>
              </a:rPr>
              <a:t>isolafelice.forumcommunity.net</a:t>
            </a:r>
            <a:endParaRPr lang="it-IT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04800" y="4077072"/>
            <a:ext cx="8569325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 smtClean="0"/>
              <a:t>Ora  immaginiamo  di  fare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una  escursione  in  montagna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1746" name="Picture 2" descr="http://www.iocresco.it/images/phocagallery/PECS/Gite_e_visite/thumbs/phoca_thumb_l_Montag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24351"/>
          </a:xfrm>
          <a:prstGeom prst="rect">
            <a:avLst/>
          </a:prstGeom>
          <a:noFill/>
        </p:spPr>
      </p:pic>
      <p:pic>
        <p:nvPicPr>
          <p:cNvPr id="39939" name="Picture 3" descr="C:\Users\MILENA\Pictures\DUE CHE CAMMINAN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08" b="6708"/>
          <a:stretch>
            <a:fillRect/>
          </a:stretch>
        </p:blipFill>
        <p:spPr bwMode="auto">
          <a:xfrm>
            <a:off x="4139952" y="2668556"/>
            <a:ext cx="606328" cy="15525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Prima di scegliere quali vestiti indossare occorre ….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</p:spPr>
        <p:txBody>
          <a:bodyPr/>
          <a:lstStyle/>
          <a:p>
            <a:pPr eaLnBrk="1" hangingPunct="1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considerare  la  stagione in cui mi accingo a fare l’escursione;</a:t>
            </a:r>
          </a:p>
          <a:p>
            <a:pPr eaLnBrk="1" hangingPunct="1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in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  inverno  </a:t>
            </a:r>
          </a:p>
          <a:p>
            <a:pPr eaLnBrk="1" hangingPunct="1"/>
            <a:endParaRPr lang="it-IT" b="1" dirty="0" smtClean="0"/>
          </a:p>
          <a:p>
            <a:pPr eaLnBrk="1" hangingPunct="1">
              <a:buNone/>
            </a:pPr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mi  vestirò diversamente dall’ 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estate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anche se è sempre</a:t>
            </a:r>
          </a:p>
          <a:p>
            <a:pPr eaLnBrk="1" hangingPunct="1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bene tener presente che in montagna il tempo cambia</a:t>
            </a:r>
          </a:p>
          <a:p>
            <a:pPr eaLnBrk="1" hangingPunct="1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velocemente.</a:t>
            </a:r>
          </a:p>
          <a:p>
            <a:pPr eaLnBrk="1" hangingPunct="1"/>
            <a:endParaRPr lang="it-IT" b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25602" name="Picture 2" descr="http://www.suiteweb.it/datastore/uploads/1273/900_400/143348981246cfb6f47964f5c245cb8f0f4ade141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97152"/>
            <a:ext cx="5323449" cy="1656184"/>
          </a:xfrm>
          <a:prstGeom prst="rect">
            <a:avLst/>
          </a:prstGeom>
          <a:noFill/>
        </p:spPr>
      </p:pic>
      <p:pic>
        <p:nvPicPr>
          <p:cNvPr id="25604" name="Picture 4" descr="http://rete.comuni-italiani.it/foto/2009/wp-content/uploads/2009/08/69139-754x600-500x39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916832"/>
            <a:ext cx="2304256" cy="15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Cosa  fare  prima  della  partenza ?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28600" y="980728"/>
            <a:ext cx="8713788" cy="587727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Visto che non partirete mai da soli, dite ai vostri</a:t>
            </a:r>
          </a:p>
          <a:p>
            <a:pPr marL="514350" indent="-514350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 genitori di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 informarsi  sulle  previsioni  del meteo</a:t>
            </a:r>
          </a:p>
          <a:p>
            <a:pPr marL="514350" indent="-514350" algn="ctr" eaLnBrk="1" hangingPunct="1">
              <a:buFont typeface="+mj-lt"/>
              <a:buAutoNum type="arabicPeriod"/>
            </a:pP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 lasciar sempre detto dove si va e il proprio numero di cellulare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in caso di maltempo si deve ritornare indietro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rischiare è un brutto gioco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28676" name="Rettangolo 5"/>
          <p:cNvSpPr>
            <a:spLocks noChangeArrowheads="1"/>
          </p:cNvSpPr>
          <p:nvPr/>
        </p:nvSpPr>
        <p:spPr bwMode="auto">
          <a:xfrm>
            <a:off x="2286000" y="4076700"/>
            <a:ext cx="4572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endParaRPr lang="it-IT"/>
          </a:p>
        </p:txBody>
      </p:sp>
      <p:pic>
        <p:nvPicPr>
          <p:cNvPr id="28678" name="Picture 6" descr="https://encrypted-tbn1.gstatic.com/images?q=tbn:ANd9GcREeVkKOgFJ8nkGh_GOEfl4Xu_hkFJkkOZJDB0NnWQhfWfNS4O-vbMT1F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077072"/>
            <a:ext cx="1224136" cy="1224136"/>
          </a:xfrm>
          <a:prstGeom prst="rect">
            <a:avLst/>
          </a:prstGeom>
          <a:noFill/>
        </p:spPr>
      </p:pic>
      <p:pic>
        <p:nvPicPr>
          <p:cNvPr id="28680" name="Picture 8" descr="Lightning Bol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06084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600" b="1" dirty="0" smtClean="0">
                <a:latin typeface="Arial" pitchFamily="34" charset="0"/>
                <a:cs typeface="Arial" pitchFamily="34" charset="0"/>
              </a:rPr>
              <a:t>Quali  capi  indossare ?</a:t>
            </a:r>
          </a:p>
        </p:txBody>
      </p:sp>
      <p:sp>
        <p:nvSpPr>
          <p:cNvPr id="54275" name="Segnaposto contenuto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dirty="0" smtClean="0"/>
              <a:t>Capi che ci proteggano dal freddo,</a:t>
            </a:r>
          </a:p>
          <a:p>
            <a:pPr eaLnBrk="1" hangingPunct="1"/>
            <a:r>
              <a:rPr lang="it-IT" dirty="0" smtClean="0"/>
              <a:t>dal vento o dal sole</a:t>
            </a:r>
          </a:p>
          <a:p>
            <a:pPr eaLnBrk="1" hangingPunct="1"/>
            <a:r>
              <a:rPr lang="it-IT" dirty="0" smtClean="0"/>
              <a:t>che non ci facciano sudare</a:t>
            </a:r>
          </a:p>
          <a:p>
            <a:pPr eaLnBrk="1" hangingPunct="1"/>
            <a:r>
              <a:rPr lang="it-IT" dirty="0" smtClean="0"/>
              <a:t>che consentano alla pelle di respirare.</a:t>
            </a:r>
          </a:p>
          <a:p>
            <a:pPr eaLnBrk="1" hangingPunct="1">
              <a:buFont typeface="Arial" charset="0"/>
              <a:buNone/>
            </a:pPr>
            <a:endParaRPr lang="it-IT" dirty="0" smtClean="0"/>
          </a:p>
          <a:p>
            <a:pPr eaLnBrk="1" hangingPunct="1">
              <a:buFont typeface="Arial" charset="0"/>
              <a:buNone/>
            </a:pPr>
            <a:r>
              <a:rPr lang="it-IT" dirty="0" smtClean="0"/>
              <a:t> Non indossare jeans perché se dovesse</a:t>
            </a:r>
          </a:p>
          <a:p>
            <a:pPr eaLnBrk="1" hangingPunct="1">
              <a:buFont typeface="Arial" charset="0"/>
              <a:buNone/>
            </a:pPr>
            <a:r>
              <a:rPr lang="it-IT" dirty="0" smtClean="0"/>
              <a:t> piovere si impregnano di acqua e</a:t>
            </a:r>
          </a:p>
          <a:p>
            <a:pPr eaLnBrk="1" hangingPunct="1">
              <a:buFont typeface="Arial" charset="0"/>
              <a:buNone/>
            </a:pPr>
            <a:r>
              <a:rPr lang="it-IT" dirty="0" smtClean="0"/>
              <a:t> rimarreste bagnati per lungo tempo</a:t>
            </a:r>
          </a:p>
          <a:p>
            <a:pPr eaLnBrk="1" hangingPunct="1"/>
            <a:endParaRPr lang="it-IT" b="1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CF9E-078F-4535-B9B5-3D4CB1DFCC51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24578" name="Picture 2" descr="http://static.stylosophy.it/stwww/fotogallery/625X0/96543/jeans-fiorucci-by-naomi-campb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085184"/>
            <a:ext cx="1008112" cy="1515506"/>
          </a:xfrm>
          <a:prstGeom prst="rect">
            <a:avLst/>
          </a:prstGeom>
          <a:noFill/>
        </p:spPr>
      </p:pic>
      <p:pic>
        <p:nvPicPr>
          <p:cNvPr id="24580" name="Picture 4" descr="http://thumbs.dreamstime.com/z/clima-nuvola-di-pioggia-4159378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797438"/>
            <a:ext cx="1440160" cy="1412166"/>
          </a:xfrm>
          <a:prstGeom prst="rect">
            <a:avLst/>
          </a:prstGeom>
          <a:noFill/>
        </p:spPr>
      </p:pic>
      <p:pic>
        <p:nvPicPr>
          <p:cNvPr id="23554" name="Picture 2" descr="http://fscomps.fotosearch.com/compc/CSP/CSP992/k1463604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96752"/>
            <a:ext cx="576064" cy="835569"/>
          </a:xfrm>
          <a:prstGeom prst="rect">
            <a:avLst/>
          </a:prstGeom>
          <a:noFill/>
        </p:spPr>
      </p:pic>
      <p:pic>
        <p:nvPicPr>
          <p:cNvPr id="23556" name="Picture 4" descr="http://www.midisegni.it/disegni/mondo/aria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132856"/>
            <a:ext cx="1706434" cy="864096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R5KlrLSk4-1tBU3RU9fnjjG_CUKJu_B9JbcUQDW8dXe_GQdbc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132856"/>
            <a:ext cx="806996" cy="864096"/>
          </a:xfrm>
          <a:prstGeom prst="rect">
            <a:avLst/>
          </a:prstGeom>
          <a:noFill/>
        </p:spPr>
      </p:pic>
      <p:pic>
        <p:nvPicPr>
          <p:cNvPr id="23562" name="Picture 10" descr="http://previews.123rf.com/images/taden/taden1309/taden130900127/22147092-gocce-d-acqua-su-sfondo-blu-Archivio-Fotografic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2636912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1448</Words>
  <Application>Microsoft Office PowerPoint</Application>
  <PresentationFormat>Presentazione su schermo (4:3)</PresentationFormat>
  <Paragraphs>310</Paragraphs>
  <Slides>37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Andalus</vt:lpstr>
      <vt:lpstr>Arial</vt:lpstr>
      <vt:lpstr>Calibri</vt:lpstr>
      <vt:lpstr>Times New Roman</vt:lpstr>
      <vt:lpstr>Verdana</vt:lpstr>
      <vt:lpstr>Wingdings</vt:lpstr>
      <vt:lpstr>Tema di Office</vt:lpstr>
      <vt:lpstr>Presentazione standard di PowerPoint</vt:lpstr>
      <vt:lpstr>COSA SIGNIFICA C.A.I.? CLUB ALPINO ITALIANO</vt:lpstr>
      <vt:lpstr>Vari sentieri  di  montagna: tra prati, boschi, rocce, ghiaioni, neve…. </vt:lpstr>
      <vt:lpstr>Equipaggiamento e vestiario variano in base al sentiero che si deve percorrere</vt:lpstr>
      <vt:lpstr>Ma cos’è l’ambiente montano  …?</vt:lpstr>
      <vt:lpstr>Ora  immaginiamo  di  fare  una  escursione  in  montagna</vt:lpstr>
      <vt:lpstr>Prima di scegliere quali vestiti indossare occorre ….</vt:lpstr>
      <vt:lpstr>Cosa  fare  prima  della  partenza ?</vt:lpstr>
      <vt:lpstr>Quali  capi  indossare ?</vt:lpstr>
      <vt:lpstr>Presentazione standard di PowerPoint</vt:lpstr>
      <vt:lpstr>CALZE</vt:lpstr>
      <vt:lpstr>CONSIGLI   SULL’  ABBIGLIAMENTO</vt:lpstr>
      <vt:lpstr>Lo zaino</vt:lpstr>
      <vt:lpstr>UNA  PREZIOSA  BUSTA  DI   PLASTICA CONTENENTE…</vt:lpstr>
      <vt:lpstr>NON TUTTE LE SCURSIONI NECESSITANO  DELLO  STESSO EQUIPAGGIAMENTO</vt:lpstr>
      <vt:lpstr>PERICOLI IN MONTAGNA</vt:lpstr>
      <vt:lpstr>    TEMPORALI  IN  MONTAGNA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CADUTA DI PIETRE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Per le escursioni ci serve una carta particolare: la carta topografica È una  carta  che  dà tante risposte </vt:lpstr>
      <vt:lpstr>Presentazione standard di PowerPoint</vt:lpstr>
      <vt:lpstr>Presentazione standard di PowerPoint</vt:lpstr>
      <vt:lpstr>Osservare  attentamente segnavia:  ci  aiutano  a  non  perderci</vt:lpstr>
      <vt:lpstr>  Passando vicino ad un ometto non distruggiamolo, ma “alimentiamolo”   ponendo sulla sua sommità una pietra.   È un segnale efficace, naturale, economico, ideale in    caso di nevicate</vt:lpstr>
      <vt:lpstr>Devo  anche  saper  calcolare  quanto tempo  mi  occorre </vt:lpstr>
      <vt:lpstr>COME  COMPORTARSI  DA  BUON ESCURSIONISTA</vt:lpstr>
      <vt:lpstr>E ora che avete appreso tutte queste informazione, cercate di seguire  i nostri consigli 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MILENA</dc:creator>
  <cp:lastModifiedBy>francesco carrer</cp:lastModifiedBy>
  <cp:revision>171</cp:revision>
  <dcterms:created xsi:type="dcterms:W3CDTF">2016-02-22T19:16:01Z</dcterms:created>
  <dcterms:modified xsi:type="dcterms:W3CDTF">2022-04-11T23:27:01Z</dcterms:modified>
</cp:coreProperties>
</file>