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9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98" r:id="rId33"/>
    <p:sldId id="291" r:id="rId34"/>
    <p:sldId id="292" r:id="rId35"/>
    <p:sldId id="293" r:id="rId36"/>
    <p:sldId id="294" r:id="rId37"/>
    <p:sldId id="295" r:id="rId38"/>
    <p:sldId id="296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7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BC492-4BF2-4C15-853B-A497A563797E}" type="datetimeFigureOut">
              <a:rPr lang="it-IT" smtClean="0"/>
              <a:pPr/>
              <a:t>21/03/2022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27D0E-76EE-4D5B-BBCD-3EC1ED71CB6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27D0E-76EE-4D5B-BBCD-3EC1ED71CB60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4F3415-A8B8-478A-9FF1-ABB1B370A805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																												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27D0E-76EE-4D5B-BBCD-3EC1ED71CB60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4E812-9EF1-4C51-A89F-CDE891760BEB}" type="datetime1">
              <a:rPr lang="it-IT" smtClean="0"/>
              <a:pPr/>
              <a:t>21/03/2022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94AD1-10C4-4C46-803D-0582348D2653}" type="datetime1">
              <a:rPr lang="it-IT" smtClean="0"/>
              <a:pPr/>
              <a:t>21/03/2022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9BFC7-EBAB-4802-82A3-98C42D55CB1D}" type="datetime1">
              <a:rPr lang="it-IT" smtClean="0"/>
              <a:pPr/>
              <a:t>21/03/2022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3383-1849-4521-AE08-D4BF8D691C45}" type="datetime1">
              <a:rPr lang="it-IT" smtClean="0"/>
              <a:pPr/>
              <a:t>21/03/2022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6ED4-1A3A-491C-99AB-1BE2C5EB5EAD}" type="datetime1">
              <a:rPr lang="it-IT" smtClean="0"/>
              <a:pPr/>
              <a:t>21/03/2022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6B51-1CCB-4B7C-8075-C4DD6BE42DAE}" type="datetime1">
              <a:rPr lang="it-IT" smtClean="0"/>
              <a:pPr/>
              <a:t>21/03/2022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0CD4-00BA-4A9A-B2A9-C55D7709D584}" type="datetime1">
              <a:rPr lang="it-IT" smtClean="0"/>
              <a:pPr/>
              <a:t>21/03/2022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1BFED-E204-4033-85B2-7299924617C3}" type="datetime1">
              <a:rPr lang="it-IT" smtClean="0"/>
              <a:pPr/>
              <a:t>21/03/2022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6C2D-CA2C-475C-8745-0F4CC8DD7AFA}" type="datetime1">
              <a:rPr lang="it-IT" smtClean="0"/>
              <a:pPr/>
              <a:t>21/03/2022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FAA7F-E919-4493-8F87-B829380DEA5C}" type="datetime1">
              <a:rPr lang="it-IT" smtClean="0"/>
              <a:pPr/>
              <a:t>21/03/2022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CA611-CA2C-4467-9F8B-40203E7D2CF1}" type="datetime1">
              <a:rPr lang="it-IT" smtClean="0"/>
              <a:pPr/>
              <a:t>21/03/2022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BABEE-F2FA-448D-A02C-58F239D56DB5}" type="datetime1">
              <a:rPr lang="it-IT" smtClean="0"/>
              <a:pPr/>
              <a:t>21/03/2022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99AEF-06E5-47EB-8CF0-3559A1DD175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hyperlink" Target="http://www.google.it/url?sa=i&amp;rct=j&amp;q=&amp;esrc=s&amp;source=images&amp;cd=&amp;cad=rja&amp;uact=8&amp;ved=0ahUKEwjJ8dqX8bDJAhUHNhoKHWoMC90QjRwIBw&amp;url=http://album.alfemminile.com/album/see_368377/Fiori-di-montagna.html&amp;psig=AFQjCNHmpPyQ_D4MO7l_d3OOu1qODE0rQg&amp;ust=1448723326767294" TargetMode="External"/><Relationship Id="rId7" Type="http://schemas.openxmlformats.org/officeDocument/2006/relationships/hyperlink" Target="http://www.google.it/url?sa=i&amp;rct=j&amp;q=&amp;esrc=s&amp;source=images&amp;cd=&amp;cad=rja&amp;uact=8&amp;ved=0ahUKEwi2pMfF8bDJAhXKVRoKHe7zAmMQjRwIBw&amp;url=http://www.atrieste.eu/Forum3/viewtopic.php?f=86&amp;t=4940&amp;p=66262&amp;hilit=giardino+botanico+carsiana&amp;psig=AFQjCNHmpPyQ_D4MO7l_d3OOu1qODE0rQg&amp;ust=144872332676729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11" Type="http://schemas.openxmlformats.org/officeDocument/2006/relationships/image" Target="../media/image5.jpeg"/><Relationship Id="rId5" Type="http://schemas.openxmlformats.org/officeDocument/2006/relationships/hyperlink" Target="http://www.google.it/url?sa=i&amp;rct=j&amp;q=&amp;esrc=s&amp;source=images&amp;cd=&amp;cad=rja&amp;uact=8&amp;ved=0ahUKEwiCzIms8bDJAhWHPBoKHQAIA64QjRwIBw&amp;url=http://seetheworld-free.blogspot.com/2010/07/fiori-di-montagna.html&amp;psig=AFQjCNHmpPyQ_D4MO7l_d3OOu1qODE0rQg&amp;ust=1448723326767294" TargetMode="External"/><Relationship Id="rId10" Type="http://schemas.openxmlformats.org/officeDocument/2006/relationships/image" Target="../media/image4.jpeg"/><Relationship Id="rId4" Type="http://schemas.openxmlformats.org/officeDocument/2006/relationships/image" Target="../media/image1.jpeg"/><Relationship Id="rId9" Type="http://schemas.openxmlformats.org/officeDocument/2006/relationships/hyperlink" Target="https://www.google.it/url?sa=i&amp;rct=j&amp;q=&amp;esrc=s&amp;source=images&amp;cd=&amp;cad=rja&amp;uact=8&amp;ved=0ahUKEwil6Oj58bDJAhVC1RoKHb5zCYcQjRwIBw&amp;url=https://www.flickr.com/groups/879358@N20/&amp;psig=AFQjCNHmpPyQ_D4MO7l_d3OOu1qODE0rQg&amp;ust=144872332676729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google.it/url?sa=i&amp;rct=j&amp;q=&amp;esrc=s&amp;source=images&amp;cd=&amp;cad=rja&amp;uact=8&amp;ved=0ahUKEwigloTvlpjKAhXKchQKHaxnAt0QjRwIBw&amp;url=http://www.centrometeoitaliano.it/notizie-meteo/neve-estate-fenomeno-raro-ma-non-unico-in-italia-18-06-2015-28498/&amp;psig=AFQjCNGiL2TY8PGt4qQYkCqw6AYKyVCvdQ&amp;ust=145227250247482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hyperlink" Target="http://www.google.it/url?sa=i&amp;rct=j&amp;q=&amp;esrc=s&amp;source=images&amp;cd=&amp;cad=rja&amp;uact=8&amp;ved=0ahUKEwj0z-XZl5jKAhXJaRQKHVytAMgQjRwIBw&amp;url=http://www.montagna.tv/cms/36443/weekend-maltempo-e-qualche-fiocco-bianco-sulle-alpi&amp;bvm=bv.110151844,d.bGg&amp;psig=AFQjCNGiL2TY8PGt4qQYkCqw6AYKyVCvdQ&amp;ust=1452272502474828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openxmlformats.org/officeDocument/2006/relationships/hyperlink" Target="http://www.google.it/url?sa=i&amp;rct=j&amp;q=&amp;esrc=s&amp;source=images&amp;cd=&amp;cad=rja&amp;uact=8&amp;ved=0ahUKEwibu4qUiqrJAhWMORoKHSa2BeMQjRwIBw&amp;url=http://www.valsassinanews.com/2015/11/20/bollettino-montagna-sicura-si-abbassano-le-temperature-nevicate-a-nord/&amp;psig=AFQjCNF0XkhKuE0-brf9PH-0G5f5waFhBw&amp;ust=1448489535286959" TargetMode="External"/><Relationship Id="rId2" Type="http://schemas.openxmlformats.org/officeDocument/2006/relationships/hyperlink" Target="http://www.google.it/url?sa=i&amp;rct=j&amp;q=&amp;esrc=s&amp;source=images&amp;cd=&amp;cad=rja&amp;uact=8&amp;ved=0ahUKEwjv3Pa9ranJAhWKtBoKHXnuCvgQjRwIBw&amp;url=http://rosellina.forumfree.it/?t=34819609&amp;psig=AFQjCNFa1Q0r8mYoVGVUNGE6v4-mSrV0Ww&amp;ust=144846464880286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hyperlink" Target="http://www.google.it/url?sa=i&amp;rct=j&amp;q=&amp;esrc=s&amp;source=images&amp;cd=&amp;cad=rja&amp;uact=8&amp;ved=0ahUKEwi10_vSiKrJAhVDCBoKHcBqDHMQjRwIBw&amp;url=http://www.teleradiopace.tv/2013/02/13/meteo-giornata-di-sole-con-temperature-rigide/&amp;psig=AFQjCNF0WE7C9mAHMzB1eMRUginrEim8tA&amp;ust=1448489122056512" TargetMode="External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www.google.it/url?sa=i&amp;rct=j&amp;q=&amp;esrc=s&amp;source=images&amp;cd=&amp;cad=rja&amp;uact=8&amp;ved=0ahUKEwjlgtvV3K7JAhUJDxoKHVv1DfYQjRwIBw&amp;url=http://imzlatorog.blogspot.com/2013/06/corno-grande-e-ghiacciaio-del-calderone.html&amp;psig=AFQjCNGsMX5PMMEb-n5fiVyNgSqAguDbWg&amp;ust=144864882952394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hyperlink" Target="http://www.google.it/url?sa=i&amp;rct=j&amp;q=&amp;esrc=s&amp;source=images&amp;cd=&amp;cad=rja&amp;uact=8&amp;ved=0ahUKEwj9_JLT267JAhVFuBoKHeafDbAQjRwIBw&amp;url=http://www.sentierinatura.it/easyne2/LYT.aspx?Code=SentieriNatura&amp;IDLYT=2713&amp;ST=SQL&amp;SQL=ID_Documento=3515&amp;psig=AFQjCNGsMX5PMMEb-n5fiVyNgSqAguDbWg&amp;ust=1448648829523942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png"/><Relationship Id="rId18" Type="http://schemas.openxmlformats.org/officeDocument/2006/relationships/image" Target="../media/image80.jpeg"/><Relationship Id="rId3" Type="http://schemas.openxmlformats.org/officeDocument/2006/relationships/image" Target="../media/image68.pn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17" Type="http://schemas.openxmlformats.org/officeDocument/2006/relationships/image" Target="../media/image79.jpeg"/><Relationship Id="rId2" Type="http://schemas.openxmlformats.org/officeDocument/2006/relationships/hyperlink" Target="http://www.fotodianimali.it/Immagine/lupo-con-osso-in-gola.asp?clipart-animali=lupi&amp;buffe=fotografie-gratis&amp;id=12109" TargetMode="External"/><Relationship Id="rId16" Type="http://schemas.openxmlformats.org/officeDocument/2006/relationships/hyperlink" Target="https://www.google.it/url?sa=i&amp;rct=j&amp;q=&amp;esrc=s&amp;source=images&amp;cd=&amp;cad=rja&amp;uact=8&amp;ved=0ahUKEwjX48mNt5XKAhVJ1hQKHSxrDTQQjRwIBw&amp;url=https://ilravanatore.wordpress.com/author/ilravanatore/page/5/&amp;psig=AFQjCNFsTUON2-GyY2qqPPT_vb8CFwn6sQ&amp;ust=1452177994448179" TargetMode="External"/><Relationship Id="rId20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it/url?sa=i&amp;rct=j&amp;q=&amp;esrc=s&amp;source=images&amp;cd=&amp;cad=rja&amp;uact=8&amp;ved=0ahUKEwjpuu6DoaLJAhWL2BoKHT2lBU4QjRwIBw&amp;url=http://www.airbenchrest-italy.org/portale/index.php?option=com_content&amp;view=article&amp;id=89:national-2014-finale-postal-match-a-lugnano&amp;catid=17&amp;Itemid=165&amp;psig=AFQjCNGIFFVPCRFQsyORflNYDdp_mu_bnA&amp;ust=1448220779340166" TargetMode="External"/><Relationship Id="rId11" Type="http://schemas.openxmlformats.org/officeDocument/2006/relationships/image" Target="../media/image75.png"/><Relationship Id="rId5" Type="http://schemas.openxmlformats.org/officeDocument/2006/relationships/image" Target="../media/image70.jpeg"/><Relationship Id="rId15" Type="http://schemas.openxmlformats.org/officeDocument/2006/relationships/image" Target="../media/image78.jpeg"/><Relationship Id="rId10" Type="http://schemas.openxmlformats.org/officeDocument/2006/relationships/image" Target="../media/image74.jpeg"/><Relationship Id="rId19" Type="http://schemas.openxmlformats.org/officeDocument/2006/relationships/hyperlink" Target="http://www.google.it/url?sa=i&amp;rct=j&amp;q=&amp;esrc=s&amp;source=images&amp;cd=&amp;cad=rja&amp;uact=8&amp;ved=0ahUKEwic963Un5rKAhXGvxQKHSJFAScQjRwIBw&amp;url=http://www.dailymotion.com/video/x1v9k1a_sui-monti-con-annette-36-tempesta-di-neve_shortfilms&amp;bvm=bv.110151844,d.d24&amp;psig=AFQjCNH7Anqe6XteevH_N4iatLgmtofFiQ&amp;ust=1452343447639465" TargetMode="External"/><Relationship Id="rId4" Type="http://schemas.openxmlformats.org/officeDocument/2006/relationships/image" Target="../media/image69.jpeg"/><Relationship Id="rId9" Type="http://schemas.openxmlformats.org/officeDocument/2006/relationships/image" Target="../media/image73.jpeg"/><Relationship Id="rId14" Type="http://schemas.openxmlformats.org/officeDocument/2006/relationships/hyperlink" Target="http://www.google.it/url?sa=i&amp;rct=j&amp;q=&amp;esrc=s&amp;source=images&amp;cd=&amp;cad=rja&amp;uact=8&amp;ved=0ahUKEwiH5p3qtpXKAhWEThQKHcBzDKYQjRwIBw&amp;url=http://www.giardinocampoimperatore.it/ambienti.php?lang=it&amp;psig=AFQjCNFsTUON2-GyY2qqPPT_vb8CFwn6sQ&amp;ust=1452177994448179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it/url?sa=i&amp;source=images&amp;cd=&amp;cad=rja&amp;docid=ZwluVLlhE6iilM&amp;tbnid=tlmm_FcdcQY3vM:&amp;ved=0CAgQjRwwAA&amp;url=http://capelli.estetica.it/article/stella-alpina-cura-capelli&amp;ei=ypB1UcTHG8qs4ASjwoDYAg&amp;psig=AFQjCNHXDZf6UyL9nD2G3AG9PnbbeJ_Zqg&amp;ust=136674567449201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it/url?sa=i&amp;rct=j&amp;q=&amp;esrc=s&amp;source=images&amp;cd=&amp;cad=rja&amp;uact=8&amp;ved=0ahUKEwjX-7D-_pXKAhVJuBoKHf6jC7IQjRwIBw&amp;url=https://web.infinito.it/utenti/s/sercas/cdl/prato.htm&amp;psig=AFQjCNEkrJcoaxL9fi1rYA8QrYB8p8v6wQ&amp;ust=1452197366517507" TargetMode="External"/><Relationship Id="rId3" Type="http://schemas.openxmlformats.org/officeDocument/2006/relationships/image" Target="../media/image84.jpeg"/><Relationship Id="rId7" Type="http://schemas.openxmlformats.org/officeDocument/2006/relationships/hyperlink" Target="http://www.google.it/url?sa=i&amp;rct=j&amp;q=&amp;esrc=s&amp;source=images&amp;cd=&amp;cad=rja&amp;uact=8&amp;ved=&amp;url=http://www.giardinaggio.it/vspontanea/achillea-clavenae.asp&amp;psig=AFQjCNFDWkdC1XQ43K5F04zkmQrtvsUtVg&amp;ust=1452197184769593" TargetMode="External"/><Relationship Id="rId2" Type="http://schemas.openxmlformats.org/officeDocument/2006/relationships/hyperlink" Target="http://www.google.it/url?sa=i&amp;rct=j&amp;q=&amp;esrc=s&amp;source=images&amp;cd=&amp;cad=rja&amp;uact=8&amp;ved=0ahUKEwjAg8DO_ZXKAhVBtBoKHcqdBPQQjRwIBw&amp;url=http://www.maurobarbacci.com/blog/crocus-vernus/&amp;psig=AFQjCNFFoMKixiAP2t5HLL1uUxSC2h2S0Q&amp;ust=145219695463400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87.jpeg"/><Relationship Id="rId5" Type="http://schemas.openxmlformats.org/officeDocument/2006/relationships/hyperlink" Target="http://www.giardinaggio.it/vspontanea/achillea-clavenae.asp" TargetMode="External"/><Relationship Id="rId10" Type="http://schemas.openxmlformats.org/officeDocument/2006/relationships/hyperlink" Target="https://www.google.it/emozione_della_caccia_alle_fioriture_d" TargetMode="External"/><Relationship Id="rId4" Type="http://schemas.openxmlformats.org/officeDocument/2006/relationships/hyperlink" Target="http://www.maurobarbacci.com/" TargetMode="External"/><Relationship Id="rId9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it/url?sa=i&amp;rct=j&amp;q=&amp;esrc=s&amp;source=images&amp;cd=&amp;cad=rja&amp;uact=8&amp;ved=0ahUKEwiay6ejoqLKAhXJQBQKHQ_0BJsQjRwIBw&amp;url=http://www.carpen.it/wp/chi-sono/&amp;psig=AFQjCNH5XScuhSjmAi8Oov0iLpuZKmTqYQ&amp;ust=1452619129383112" TargetMode="External"/><Relationship Id="rId3" Type="http://schemas.openxmlformats.org/officeDocument/2006/relationships/hyperlink" Target="http://www.google.it/url?sa=i&amp;rct=j&amp;q=&amp;esrc=s&amp;source=images&amp;cd=&amp;cad=rja&amp;uact=8&amp;ved=0ahUKEwil5MyphpbKAhWK2xoKHdgRAfsQjRwIBw&amp;url=http://www.slideshare.net/slidekla/flora-e-fauna-della-montagna&amp;psig=AFQjCNH2zGOuMAWOc54k61Ekpp9N0P6FgA&amp;ust=1452199099212049" TargetMode="External"/><Relationship Id="rId7" Type="http://schemas.openxmlformats.org/officeDocument/2006/relationships/image" Target="../media/image7.jpeg"/><Relationship Id="rId2" Type="http://schemas.openxmlformats.org/officeDocument/2006/relationships/hyperlink" Target="http://www.google.it/url?sa=i&amp;rct=j&amp;q=&amp;esrc=s&amp;source=images&amp;cd=&amp;cad=rja&amp;uact=8&amp;ved=&amp;url=http://www.parcosimone.it/?IDC=68&amp;psig=AFQjCNH2zGOuMAWOc54k61Ekpp9N0P6FgA&amp;ust=1452199099212049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it/url?sa=i&amp;rct=j&amp;q=&amp;esrc=s&amp;source=images&amp;cd=&amp;cad=rja&amp;uact=8&amp;ved=0ahUKEwiUnPO9oaLKAhWCORQKHQ9CApoQjRwIBw&amp;url=http://lezionitoscane.it/corsi/art/lezione-1_1&amp;psig=AFQjCNGSoiz6RlBPuqR_XHhE26cqTXlbkg&amp;ust=1452618937497755" TargetMode="External"/><Relationship Id="rId5" Type="http://schemas.openxmlformats.org/officeDocument/2006/relationships/hyperlink" Target="http://www.google.it/url?sa=i&amp;rct=j&amp;q=&amp;esrc=s&amp;source=images&amp;cd=&amp;cad=rja&amp;uact=8&amp;ved=0ahUKEwil5MyphpbKAhWK2xoKHdgRAfsQjB0IBg&amp;url=http://www.slideshare.net/slidekla/flora-e-fauna-della-montagna&amp;psig=AFQjCNH2zGOuMAWOc54k61Ekpp9N0P6FgA&amp;ust=1452199099212049" TargetMode="External"/><Relationship Id="rId10" Type="http://schemas.openxmlformats.org/officeDocument/2006/relationships/hyperlink" Target="http://www.google.it/url?sa=i&amp;rct=j&amp;q=&amp;esrc=s&amp;source=images&amp;cd=&amp;cad=rja&amp;uact=8&amp;ved=0ahUKEwiay6ejoqLKAhXJQBQKHQ_0BJsQjB0IBg&amp;url=http://www.carpen.it/wp/chi-sono/&amp;psig=AFQjCNH5XScuhSjmAi8Oov0iLpuZKmTqYQ&amp;ust=1452619129383112" TargetMode="External"/><Relationship Id="rId4" Type="http://schemas.openxmlformats.org/officeDocument/2006/relationships/image" Target="../media/image6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it/url?sa=i&amp;rct=j&amp;q=&amp;esrc=s&amp;source=images&amp;cd=&amp;cad=rja&amp;uact=8&amp;ved=0ahUKEwjdiq7SgpbKAhXIORQKHcCsBA0QjRwIBw&amp;url=http://it.dreamstime.com/photos-images/pino-nano.html&amp;psig=AFQjCNFSkrauUGQPWj_BC4RHcTpU8BgzaQ&amp;ust=1452198208776094" TargetMode="External"/><Relationship Id="rId3" Type="http://schemas.openxmlformats.org/officeDocument/2006/relationships/image" Target="../media/image88.jpeg"/><Relationship Id="rId7" Type="http://schemas.openxmlformats.org/officeDocument/2006/relationships/image" Target="../media/image90.jpeg"/><Relationship Id="rId2" Type="http://schemas.openxmlformats.org/officeDocument/2006/relationships/hyperlink" Target="http://www.google.it/url?sa=i&amp;rct=j&amp;q=&amp;esrc=s&amp;source=images&amp;cd=&amp;cad=rja&amp;uact=8&amp;ved=0ahUKEwiMwvzIgZbKAhULDxoKHT_iAYgQjRwIBw&amp;url=http://it.123rf.com/archivio-fotografico/dwarf_mountain_pine.html&amp;psig=AFQjCNFzlH_tp7-t9V9dzswXhHY2hctuwA&amp;ust=145219805164948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it/url?sa=i&amp;rct=j&amp;q=&amp;esrc=s&amp;source=images&amp;cd=&amp;cad=rja&amp;uact=8&amp;ved=0ahUKEwiO1YWRgpbKAhVHRBQKHfEaDQYQjRwIBw&amp;url=http://it.123rf.com/archivio-fotografico/mugo.html&amp;psig=AFQjCNFSkrauUGQPWj_BC4RHcTpU8BgzaQ&amp;ust=1452198208776094" TargetMode="External"/><Relationship Id="rId11" Type="http://schemas.openxmlformats.org/officeDocument/2006/relationships/hyperlink" Target="http://it.dreamstime.com/photos-images/pino-nano.html" TargetMode="External"/><Relationship Id="rId5" Type="http://schemas.openxmlformats.org/officeDocument/2006/relationships/image" Target="../media/image89.jpeg"/><Relationship Id="rId10" Type="http://schemas.openxmlformats.org/officeDocument/2006/relationships/hyperlink" Target="http://www.google.it/url?sa=i&amp;rct=j&amp;q=&amp;esrc=s&amp;source=images&amp;cd=&amp;cad=rja&amp;uact=8&amp;ved=0ahUKEwjdiq7SgpbKAhXIORQKHcCsBA0QjhwIBQ&amp;url=http://it.dreamstime.com/photos-images/pino-nano.html&amp;psig=AFQjCNFSkrauUGQPWj_BC4RHcTpU8BgzaQ&amp;ust=1452198208776094" TargetMode="External"/><Relationship Id="rId4" Type="http://schemas.openxmlformats.org/officeDocument/2006/relationships/hyperlink" Target="http://www.google.it/url?sa=i&amp;rct=j&amp;q=&amp;esrc=s&amp;source=images&amp;cd=&amp;cad=rja&amp;uact=8&amp;ved=&amp;url=http://it.dreamstime.com/fotografia-stock-arbusti-nani-del-pino-montano-image61772822&amp;psig=AFQjCNFzlH_tp7-t9V9dzswXhHY2hctuwA&amp;ust=1452198051649489" TargetMode="External"/><Relationship Id="rId9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://www.google.it/url?sa=i&amp;rct=j&amp;q=&amp;esrc=s&amp;source=images&amp;cd=&amp;cad=rja&amp;uact=8&amp;ved=0ahUKEwiku-eDpZrKAhWBUhQKHSqcDekQjRwIBw&amp;url=http://it.123rf.com/archivio-fotografico/stelle_cadenti.html&amp;psig=AFQjCNF7ljdY8q4seoXccmx2osZXR_tR9A&amp;ust=1452345022973057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3.jpeg"/><Relationship Id="rId7" Type="http://schemas.openxmlformats.org/officeDocument/2006/relationships/hyperlink" Target="http://www.google.it/url?sa=i&amp;rct=j&amp;q=&amp;esrc=s&amp;source=images&amp;cd=&amp;cad=rja&amp;uact=8&amp;ved=0ahUKEwi_0eSXm5jKAhUGShQKHQmhCfcQjRwIBw&amp;url=http://blog.libero.it/Bile/13030210.html&amp;psig=AFQjCNEco__WLOMqBf3MiKbEKoU-khK8jQ&amp;ust=1452273594320846" TargetMode="External"/><Relationship Id="rId2" Type="http://schemas.openxmlformats.org/officeDocument/2006/relationships/hyperlink" Target="http://www.google.it/url?sa=i&amp;rct=j&amp;q=&amp;esrc=s&amp;source=images&amp;cd=&amp;cad=rja&amp;uact=8&amp;ved=0ahUKEwiFn9KVmpjKAhUB2RQKHfnmAJgQjRwIBw&amp;url=http://www.naturamediterraneo.com/forum/topic.asp?TOPIC_ID=213803&amp;psig=AFQjCNH4SZqiSWSkhaQOm45E9sKIbRaDqg&amp;ust=145227337439785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hyperlink" Target="http://www.google.it/url?sa=i&amp;rct=j&amp;q=&amp;esrc=s&amp;source=images&amp;cd=&amp;cad=rja&amp;uact=8&amp;ved=0ahUKEwj5nvfxmpjKAhVFQhQKHcjrDZsQjRwIBw&amp;url=http://it.dreamstime.com/photos-images/fiori-dell-erica.html&amp;psig=AFQjCNEco__WLOMqBf3MiKbEKoU-khK8jQ&amp;ust=1452273594320846" TargetMode="External"/><Relationship Id="rId4" Type="http://schemas.openxmlformats.org/officeDocument/2006/relationships/hyperlink" Target="http://www.google.it/url?sa=i&amp;rct=j&amp;q=&amp;esrc=s&amp;source=images&amp;cd=&amp;cad=rja&amp;uact=8&amp;ved=0ahUKEwiFn9KVmpjKAhUB2RQKHfnmAJgQjB0IBg&amp;url=http://www.naturamediterraneo.com/forum/topic.asp?TOPIC_ID=213803&amp;psig=AFQjCNH4SZqiSWSkhaQOm45E9sKIbRaDqg&amp;ust=1452273374397855" TargetMode="External"/><Relationship Id="rId9" Type="http://schemas.openxmlformats.org/officeDocument/2006/relationships/image" Target="../media/image9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2" Type="http://schemas.openxmlformats.org/officeDocument/2006/relationships/hyperlink" Target="http://www.google.it/url?sa=i&amp;rct=j&amp;q=&amp;esrc=s&amp;source=images&amp;cd=&amp;cad=rja&amp;uact=8&amp;ved=0ahUKEwien8TDwKnJAhXI2BoKHfybAt4QjRwIBw&amp;url=http://www.clubaquilerampanti.it/Silene%20a%20cuscinetto.htm&amp;psig=AFQjCNF4yw9_r6T4sGWBkhnQmiJmk60JnA&amp;ust=144846977136344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hyperlink" Target="http://www.google.it/url?sa=i&amp;rct=j&amp;q=&amp;esrc=s&amp;source=images&amp;cd=&amp;cad=rja&amp;uact=8&amp;ved=0ahUKEwispaaP7KnJAhXIXhoKHW86CKwQjRwIBw&amp;url=http://bressanini-lescienze.blogautore.espresso.repubblica.it/2008/08/23/omaggio-floreale-a-darwin/&amp;psig=AFQjCNEc2yFp1TWvTYW2aIhTvCk3fSPivA&amp;ust=1448481209040697" TargetMode="External"/><Relationship Id="rId18" Type="http://schemas.openxmlformats.org/officeDocument/2006/relationships/image" Target="../media/image115.jpeg"/><Relationship Id="rId3" Type="http://schemas.openxmlformats.org/officeDocument/2006/relationships/image" Target="../media/image107.jpeg"/><Relationship Id="rId7" Type="http://schemas.openxmlformats.org/officeDocument/2006/relationships/hyperlink" Target="http://www.google.it/url?sa=i&amp;rct=j&amp;q=&amp;esrc=s&amp;source=images&amp;cd=&amp;cad=rja&amp;uact=8&amp;ved=0ahUKEwinlLv95KnJAhWHDxoKHfKrCwIQjRwIBw&amp;url=http://www.funghiitaliani.it/?showtopic=25648&amp;psig=AFQjCNGkJVxUBtfEYbUuZsYsPbTevSoxLQ&amp;ust=1448479542449480" TargetMode="External"/><Relationship Id="rId12" Type="http://schemas.openxmlformats.org/officeDocument/2006/relationships/image" Target="../media/image112.jpeg"/><Relationship Id="rId17" Type="http://schemas.openxmlformats.org/officeDocument/2006/relationships/hyperlink" Target="https://www.google.it/url?sa=i&amp;rct=j&amp;q=&amp;esrc=s&amp;source=images&amp;cd=&amp;cad=rja&amp;uact=8&amp;ved=0ahUKEwjcgeGP5qnJAhUE1BoKHQNEBkQQjRwIBw&amp;url=https://fiorievecchiepezze.wordpress.com/category/piante/page/13/&amp;psig=AFQjCNFmcJk723QbtJRQ2l87TD0BHsXf5w&amp;ust=1448479664102227" TargetMode="External"/><Relationship Id="rId2" Type="http://schemas.openxmlformats.org/officeDocument/2006/relationships/hyperlink" Target="http://www.google.it/url?sa=i&amp;rct=j&amp;q=&amp;esrc=s&amp;source=images&amp;cd=&amp;cad=rja&amp;uact=8&amp;ved=0ahUKEwirzL2PwK7JAhVGAxoKHY9HBb4QjRwIBw&amp;url=http://www.casertaweb.com/articoli/21736-specchi-giganti-per-illuminare-la-citt%C3%A0.asp&amp;bvm=bv.108194040,d.d2s&amp;psig=AFQjCNFjWQZlBjwSqsCOh1053Itv2LIXSQ&amp;ust=1448641450391588" TargetMode="External"/><Relationship Id="rId16" Type="http://schemas.openxmlformats.org/officeDocument/2006/relationships/image" Target="../media/image114.jpeg"/><Relationship Id="rId20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11" Type="http://schemas.openxmlformats.org/officeDocument/2006/relationships/hyperlink" Target="http://www.google.it/url?sa=i&amp;rct=j&amp;q=&amp;esrc=s&amp;source=images&amp;cd=&amp;cad=rja&amp;uact=8&amp;ved=0ahUKEwilgNKR66nJAhWBKhoKHYEYDdMQjRwIBw&amp;url=http://cerquetoinforma.altervista.org/blog/category/ambiente-territorio/&amp;psig=AFQjCNEc2yFp1TWvTYW2aIhTvCk3fSPivA&amp;ust=1448481209040697" TargetMode="External"/><Relationship Id="rId5" Type="http://schemas.openxmlformats.org/officeDocument/2006/relationships/hyperlink" Target="http://www.google.it/url?sa=i&amp;rct=j&amp;q=&amp;esrc=s&amp;source=images&amp;cd=&amp;cad=rja&amp;uact=8&amp;ved=0ahUKEwiYpfas5KnJAhWF0hoKHTYOAj4QjRwIBw&amp;url=http://www.reider.it/it/il-mio-giardino/dicembre.html&amp;bvm=bv.108194040,d.bGQ&amp;psig=AFQjCNGd8cYlKwnOaYL3MZOtAgu6Kzm9QQ&amp;ust=1448479379800498" TargetMode="External"/><Relationship Id="rId15" Type="http://schemas.openxmlformats.org/officeDocument/2006/relationships/hyperlink" Target="http://www.google.it/url?sa=i&amp;rct=j&amp;q=&amp;esrc=s&amp;source=images&amp;cd=&amp;cad=rja&amp;uact=8&amp;ved=0ahUKEwix5rmF5KnJAhXIXBoKHTyfAHUQjRwIBw&amp;url=http://blog-piante-perenni.blogspot.com/2015_04_01_archive.html&amp;psig=AFQjCNGwzh5_OEDM3bwzTpaTIC0VlGS6qQ&amp;ust=1448479267811760" TargetMode="External"/><Relationship Id="rId10" Type="http://schemas.openxmlformats.org/officeDocument/2006/relationships/image" Target="../media/image111.jpeg"/><Relationship Id="rId19" Type="http://schemas.openxmlformats.org/officeDocument/2006/relationships/hyperlink" Target="http://www.google.it/url?sa=i&amp;rct=j&amp;q=&amp;esrc=s&amp;source=images&amp;cd=&amp;cad=rja&amp;uact=8&amp;ved=0ahUKEwikpems66nJAhUHthoKHZCTD_0QjRwIBw&amp;url=http://bressanini-lescienze.blogautore.espresso.repubblica.it/2008/08/23/omaggio-floreale-a-darwin/&amp;psig=AFQjCNEc2yFp1TWvTYW2aIhTvCk3fSPivA&amp;ust=1448481209040697" TargetMode="External"/><Relationship Id="rId4" Type="http://schemas.openxmlformats.org/officeDocument/2006/relationships/image" Target="../media/image108.jpeg"/><Relationship Id="rId9" Type="http://schemas.openxmlformats.org/officeDocument/2006/relationships/hyperlink" Target="http://www.google.it/url?sa=i&amp;rct=j&amp;q=&amp;esrc=s&amp;source=images&amp;cd=&amp;cad=rja&amp;uact=8&amp;ved=0ahUKEwiJlYjI5anJAhVKcBoKHei3AL8QjRwIBw&amp;url=http://www.verdeepaesaggio.it/author/admin/page/649/&amp;psig=AFQjCNFmcJk723QbtJRQ2l87TD0BHsXf5w&amp;ust=1448479664102227" TargetMode="External"/><Relationship Id="rId14" Type="http://schemas.openxmlformats.org/officeDocument/2006/relationships/image" Target="../media/image11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it/url?sa=i&amp;rct=j&amp;q=&amp;esrc=s&amp;source=images&amp;cd=&amp;cad=rja&amp;uact=8&amp;ved=0ahUKEwjU7fSx8anJAhUCvBoKHVXXA-8QjRwIBw&amp;url=https://web.infinito.it/utenti/s/sercas/cdl/prato.htm&amp;bvm=bv.108194040,d.ZWU&amp;psig=AFQjCNHMC4qmU0ZaWbCBWaw0TwYD9M-3IQ&amp;ust=1448482875507035" TargetMode="External"/><Relationship Id="rId13" Type="http://schemas.openxmlformats.org/officeDocument/2006/relationships/image" Target="../media/image122.jpeg"/><Relationship Id="rId18" Type="http://schemas.openxmlformats.org/officeDocument/2006/relationships/hyperlink" Target="http://www.google.it/url?sa=i&amp;rct=j&amp;q=&amp;esrc=s&amp;source=images&amp;cd=&amp;cad=rja&amp;uact=8&amp;ved=0ahUKEwiZkfKH9KnJAhVEPxoKHSsSAf8QjRwIBw&amp;url=http://www.parconaturalevaltroncea.it/FLORA-FAUNA/flo-fau.htm&amp;psig=AFQjCNH3sG2VtYg7Mh3DFajX8Ku6gbgAiQ&amp;ust=1448483604837121" TargetMode="External"/><Relationship Id="rId3" Type="http://schemas.openxmlformats.org/officeDocument/2006/relationships/image" Target="../media/image118.jpeg"/><Relationship Id="rId21" Type="http://schemas.openxmlformats.org/officeDocument/2006/relationships/image" Target="../media/image126.jpeg"/><Relationship Id="rId7" Type="http://schemas.openxmlformats.org/officeDocument/2006/relationships/image" Target="../media/image39.jpeg"/><Relationship Id="rId12" Type="http://schemas.openxmlformats.org/officeDocument/2006/relationships/hyperlink" Target="http://www.google.it/url?sa=i&amp;rct=j&amp;q=&amp;esrc=s&amp;source=images&amp;cd=&amp;cad=rja&amp;uact=8&amp;ved=0ahUKEwiUxKzn9anJAhVBfhoKHU9MDVIQjRwIBw&amp;url=http://www.cristalfarma.it/it/la-fitoterapia/curiosita-fitoterapiche/aconito-pianta-bella-ma-velenosa.html&amp;psig=AFQjCNF12L3-n0gQeGjIaSQD-TfpwbEKnA&amp;ust=1448484070701249" TargetMode="External"/><Relationship Id="rId17" Type="http://schemas.openxmlformats.org/officeDocument/2006/relationships/image" Target="../media/image124.jpeg"/><Relationship Id="rId2" Type="http://schemas.openxmlformats.org/officeDocument/2006/relationships/hyperlink" Target="http://www.google.it/url?sa=i&amp;rct=j&amp;q=&amp;esrc=s&amp;source=images&amp;cd=&amp;cad=rja&amp;uact=8&amp;ved=0ahUKEwjAy5CB76nJAhXH2BoKHQXUAuEQjRwIBw&amp;url=http://www.latelanera.com/naturalbornkillers/naturaletale.asp?id=185&amp;psig=AFQjCNHV9dWEN5Qpwkq5ZQhvEQpcAQBDmQ&amp;ust=1448482239445731" TargetMode="External"/><Relationship Id="rId16" Type="http://schemas.openxmlformats.org/officeDocument/2006/relationships/hyperlink" Target="http://www.google.it/url?sa=i&amp;rct=j&amp;q=&amp;esrc=s&amp;source=images&amp;cd=&amp;cad=rja&amp;uact=8&amp;ved=0ahUKEwiGtrHk8anJAhVHXBoKHTVJCYQQjRwIBw&amp;url=http://ilnomedeifiori.blogspot.com/2014/07/fiore-rosa-spinoso-cardo-selvatico.html&amp;bvm=bv.108194040,d.ZWU&amp;psig=AFQjCNHMC4qmU0ZaWbCBWaw0TwYD9M-3IQ&amp;ust=1448482875507035" TargetMode="External"/><Relationship Id="rId20" Type="http://schemas.openxmlformats.org/officeDocument/2006/relationships/hyperlink" Target="http://www.google.it/url?sa=i&amp;rct=j&amp;q=&amp;esrc=s&amp;source=images&amp;cd=&amp;cad=rja&amp;uact=8&amp;ved=0ahUKEwjo9Yniz7DJAhUEORoKHTAtBiAQjRwIBw&amp;url=http://www.lamontagnadeiragazzi.it/Animali/Stambecco.html&amp;psig=AFQjCNG-xyVJEOw8kSVewp9cuMCljdYHbg&amp;ust=144871432933651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it/imgres?imgurl=http://us.cdn2.123rf.com/168nwm/pheigin/pheigin1203/pheigin120300016/12839892-composizione-di-cardi-secchi-e-fiori-di-montagna.jpg&amp;imgrefurl=http://it.123rf.com/photo_12839897_composizione-di-cardi-secchi-e-fiori-di-montagna.html&amp;h=112&amp;w=168&amp;sz=12&amp;tbnid=9jfRZntPa-g29M:&amp;tbnh=89&amp;tbnw=133&amp;prev=/search?q=foto+di+cardi+di+montagna&amp;tbm=isch&amp;tbo=u&amp;zoom=1&amp;q=foto+di+cardi+di+montagna&amp;usg=__MDYWnzTCQmEOXaeoqS4dn_Ps2rk=&amp;docid=QpDLMkY4_vQwbM&amp;hl=it&amp;sa=X&amp;ei=rHl-Uf2uDIXf4QTXooHIAw&amp;sqi=2&amp;ved=0CEYQ9QEwBw&amp;dur=52" TargetMode="External"/><Relationship Id="rId11" Type="http://schemas.openxmlformats.org/officeDocument/2006/relationships/image" Target="../media/image121.jpeg"/><Relationship Id="rId5" Type="http://schemas.openxmlformats.org/officeDocument/2006/relationships/image" Target="../media/image119.jpeg"/><Relationship Id="rId15" Type="http://schemas.openxmlformats.org/officeDocument/2006/relationships/image" Target="../media/image123.jpeg"/><Relationship Id="rId23" Type="http://schemas.openxmlformats.org/officeDocument/2006/relationships/image" Target="../media/image127.jpeg"/><Relationship Id="rId10" Type="http://schemas.openxmlformats.org/officeDocument/2006/relationships/hyperlink" Target="https://it.wikipedia.org/wiki/File:Aconitum_napellus_230705.jpg" TargetMode="External"/><Relationship Id="rId19" Type="http://schemas.openxmlformats.org/officeDocument/2006/relationships/image" Target="../media/image125.jpeg"/><Relationship Id="rId4" Type="http://schemas.openxmlformats.org/officeDocument/2006/relationships/hyperlink" Target="http://www.google.it/url?sa=i&amp;rct=j&amp;q=&amp;esrc=s&amp;source=images&amp;cd=&amp;cad=rja&amp;uact=8&amp;ved=0ahUKEwjjmIzm8KnJAhVKnRoKHabrCp8QjRwIBw&amp;url=http://ambranna.blogspot.com/2015/03/7-insospettabili-killer-animali.html&amp;bvm=bv.108194040,d.ZWU&amp;psig=AFQjCNGQfmd_1_p9jUmkNWXWUcIjRbOV7A&amp;ust=1448482703665739" TargetMode="External"/><Relationship Id="rId9" Type="http://schemas.openxmlformats.org/officeDocument/2006/relationships/image" Target="../media/image120.jpeg"/><Relationship Id="rId14" Type="http://schemas.openxmlformats.org/officeDocument/2006/relationships/hyperlink" Target="http://www.google.it/url?sa=i&amp;source=images&amp;cd=&amp;cad=rja&amp;docid=EVDKSxBqhRZPZM&amp;tbnid=zwYxfb96vJL8kM:&amp;ved=0CAgQjRwwAA&amp;url=http://www.paretiverticali.it/FIORI/LUPARIA.htm&amp;ei=hHl-Uc-wMpKh7AbPvoCwBg&amp;psig=AFQjCNEnYyPWPt1H8uMgRH3APvjgKFnQCg&amp;ust=1367329540871051" TargetMode="External"/><Relationship Id="rId22" Type="http://schemas.openxmlformats.org/officeDocument/2006/relationships/hyperlink" Target="http://www.google.it/url?sa=i&amp;rct=j&amp;q=&amp;esrc=s&amp;source=images&amp;cd=&amp;cad=rja&amp;uact=8&amp;ved=0ahUKEwiN88Wg0bDJAhVC0BoKHVM6AmAQjRwIBw&amp;url=http://www.123rf.com/stock-photo/hooved_animal.html&amp;psig=AFQjCNE3w0lgzJY8ReAzpsmzyHD8pdLgIA&amp;ust=1448714695153215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it/url?sa=i&amp;rct=j&amp;q=&amp;esrc=s&amp;source=images&amp;cd=&amp;cad=rja&amp;uact=8&amp;ved=0ahUKEwiAjJ-xkKrJAhVGuBQKHc3zCoYQjRwIBw&amp;url=http://stella-ilbeneinnoi.blogspot.com/2011_01_01_archive.html&amp;psig=AFQjCNF_u1TEDpE8yAv43WA_cvM2-G5ApQ&amp;ust=1448491207827202" TargetMode="External"/><Relationship Id="rId3" Type="http://schemas.openxmlformats.org/officeDocument/2006/relationships/image" Target="../media/image128.jpeg"/><Relationship Id="rId7" Type="http://schemas.openxmlformats.org/officeDocument/2006/relationships/image" Target="../media/image130.jpeg"/><Relationship Id="rId2" Type="http://schemas.openxmlformats.org/officeDocument/2006/relationships/hyperlink" Target="http://www.google.it/imgres?imgurl=http://www.ilcerchiodellaluna.it/immagini/bucaneve.jpg&amp;imgrefurl=http://www.ilcerchiodellaluna.it/central_Luna_Feb06.htm&amp;h=737&amp;w=1024&amp;sz=406&amp;tbnid=1Q7B0Z03oNAoOM:&amp;tbnh=91&amp;tbnw=127&amp;prev=/search?q=foto+di+bucaneve&amp;tbm=isch&amp;tbo=u&amp;zoom=1&amp;q=foto+di+bucaneve&amp;usg=__VH7yWPqbxN3L6yzjY_E3AYtFGzk=&amp;docid=6TA3qC9c_lUOkM&amp;hl=it&amp;sa=X&amp;ei=94B_Ue27EdDEsgaVkoD4AQ&amp;sqi=2&amp;ved=0CFsQ9QEwDQ&amp;dur=129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it/url?sa=i&amp;rct=j&amp;q=&amp;esrc=s&amp;source=images&amp;cd=&amp;cad=rja&amp;uact=8&amp;ved=0ahUKEwiAjJ-xkKrJAhVGuBQKHc3zCoYQjRwIBw&amp;url=http://www.diagaz.net/diagazforum/viewtopic.php?f=18&amp;t=6096&amp;psig=AFQjCNF_u1TEDpE8yAv43WA_cvM2-G5ApQ&amp;ust=1448491207827202" TargetMode="External"/><Relationship Id="rId11" Type="http://schemas.openxmlformats.org/officeDocument/2006/relationships/image" Target="../media/image132.jpeg"/><Relationship Id="rId5" Type="http://schemas.openxmlformats.org/officeDocument/2006/relationships/image" Target="../media/image129.jpeg"/><Relationship Id="rId10" Type="http://schemas.openxmlformats.org/officeDocument/2006/relationships/hyperlink" Target="http://www.google.it/url?sa=i&amp;rct=j&amp;q=&amp;esrc=s&amp;source=images&amp;cd=&amp;cad=rja&amp;uact=8&amp;ved=0ahUKEwig5YXkkKrJAhWHvRoKHcCVDyMQjRwIBw&amp;url=http://it.depositphotos.com/21289543/stock-photo-snowdrops-and-crocuses-on-snow.html&amp;psig=AFQjCNF_u1TEDpE8yAv43WA_cvM2-G5ApQ&amp;ust=1448491207827202" TargetMode="External"/><Relationship Id="rId4" Type="http://schemas.openxmlformats.org/officeDocument/2006/relationships/hyperlink" Target="http://www.google.it/url?sa=i&amp;source=images&amp;cd=&amp;cad=rja&amp;docid=TKxdM_2BThqjBM&amp;tbnid=lD7PX-LDuqsCCM:&amp;ved=0CAgQjRwwAA&amp;url=http://sicilia-caffe.forumfree.it/?t=45374704&amp;ei=v5F1Ua_EG-am4gSK6oC4Aw&amp;psig=AFQjCNGBxhsk6C-bXyO02yl_nzK14kqdWw&amp;ust=1366745919486154" TargetMode="External"/><Relationship Id="rId9" Type="http://schemas.openxmlformats.org/officeDocument/2006/relationships/image" Target="../media/image13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://www.google.it/imgres?imgurl=http://p1.pkcdn.com/gli-alberi-bosco-di-castagno_353555.jpg&amp;imgrefurl=http://www.photaki.it/foto-gli-alberi-bosco-di-castagno_353555.htm&amp;h=437&amp;w=626&amp;sz=166&amp;tbnid=tK3x7HET1VTgBM:&amp;tbnh=92&amp;tbnw=132&amp;prev=/search?q=foto+di+castagno&amp;tbm=isch&amp;tbo=u&amp;zoom=1&amp;q=foto+di+castagno&amp;usg=__jgyI1bLCRwbDl6yDV1VOu05pTSQ=&amp;docid=X3_u6j0x1VlY_M&amp;hl=it&amp;sa=X&amp;ei=7_F2Ua6yNY2WswaO-YGwBw&amp;sqi=2&amp;ved=0CDkQ9QEwAg&amp;dur=2339" TargetMode="External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hyperlink" Target="http://www.google.it/url?sa=i&amp;rct=j&amp;q=&amp;esrc=s&amp;source=images&amp;cd=&amp;cad=rja&amp;uact=8&amp;ved=0ahUKEwiPi4KTqqnJAhXKXBoKHXTFB1EQjRwIBw&amp;url=http://www.fotocommunity.it/pc/pc/display/31778210&amp;bvm=bv.108194040,d.ZWU&amp;psig=AFQjCNEc1t47LmXVa7oQGwDu0AmzCZHLCg&amp;ust=1448463755329214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it/url?sa=i&amp;rct=j&amp;q=&amp;esrc=s&amp;source=images&amp;cd=&amp;cad=rja&amp;uact=8&amp;ved=0ahUKEwiN0J2q-anJAhWCDhoKHUP6C8MQjRwIBw&amp;url=https://www.nikonclub.it/forum/lofiversion/index.php/t271764.html&amp;psig=AFQjCNEHAXPEhJvme8NKXeXnLnXMg48r7Q&amp;ust=1448484960410378" TargetMode="External"/><Relationship Id="rId13" Type="http://schemas.openxmlformats.org/officeDocument/2006/relationships/image" Target="../media/image138.jpeg"/><Relationship Id="rId18" Type="http://schemas.openxmlformats.org/officeDocument/2006/relationships/hyperlink" Target="http://www.google.it/url?sa=i&amp;rct=j&amp;q=&amp;esrc=s&amp;source=images&amp;cd=&amp;cad=rja&amp;uact=8&amp;ved=0ahUKEwjGvsHG56vJAhVFdw8KHcMnB9oQjRwIAw&amp;url=http://www.ascuoladaglialberi.net/wordpress/?p=2525&amp;psig=AFQjCNHmuWAYSdtTZLHKBw2MlMAzvSEEkA&amp;ust=1448548967665885" TargetMode="External"/><Relationship Id="rId3" Type="http://schemas.openxmlformats.org/officeDocument/2006/relationships/image" Target="../media/image133.jpeg"/><Relationship Id="rId21" Type="http://schemas.openxmlformats.org/officeDocument/2006/relationships/image" Target="../media/image142.jpeg"/><Relationship Id="rId7" Type="http://schemas.openxmlformats.org/officeDocument/2006/relationships/image" Target="../media/image135.jpeg"/><Relationship Id="rId12" Type="http://schemas.openxmlformats.org/officeDocument/2006/relationships/hyperlink" Target="https://www.google.it/url?sa=i&amp;rct=j&amp;q=&amp;esrc=s&amp;source=images&amp;cd=&amp;cad=rja&amp;uact=8&amp;ved=0ahUKEwjs3-nR-anJAhUDWRoKHZllAzoQjRwIBw&amp;url=https://lapromenadecult.wordpress.com/2011/05/&amp;psig=AFQjCNEHAXPEhJvme8NKXeXnLnXMg48r7Q&amp;ust=1448484960410378" TargetMode="External"/><Relationship Id="rId17" Type="http://schemas.openxmlformats.org/officeDocument/2006/relationships/image" Target="../media/image140.jpeg"/><Relationship Id="rId2" Type="http://schemas.openxmlformats.org/officeDocument/2006/relationships/hyperlink" Target="http://www.google.it/url?sa=i&amp;rct=j&amp;q=&amp;esrc=s&amp;source=images&amp;cd=&amp;cad=rja&amp;uact=8&amp;ved=0ahUKEwiPi4KTqqnJAhXKXBoKHXTFB1EQjRwIBw&amp;url=http://www.fotocommunity.it/pc/pc/display/31778210&amp;bvm=bv.108194040,d.ZWU&amp;psig=AFQjCNEc1t47LmXVa7oQGwDu0AmzCZHLCg&amp;ust=1448463755329214" TargetMode="External"/><Relationship Id="rId16" Type="http://schemas.openxmlformats.org/officeDocument/2006/relationships/hyperlink" Target="http://www.google.it/url?sa=i&amp;rct=j&amp;q=&amp;esrc=s&amp;source=images&amp;cd=&amp;cad=rja&amp;uact=8&amp;ved=0ahUKEwjF6LHr-anJAhXEWhoKHe44Bk4QjRwIBw&amp;url=http://www.palermomania.it/news.php?farfalle-alcune-specie-a-rischio-estinzione&amp;id=51891&amp;psig=AFQjCNEHAXPEhJvme8NKXeXnLnXMg48r7Q&amp;ust=1448484960410378" TargetMode="External"/><Relationship Id="rId20" Type="http://schemas.openxmlformats.org/officeDocument/2006/relationships/hyperlink" Target="http://www.google.it/url?sa=i&amp;rct=j&amp;q=&amp;esrc=s&amp;source=images&amp;cd=&amp;cad=rja&amp;uact=8&amp;ved=0ahUKEwjkysn656vJAhVBWBQKHfmsClAQjRwIBw&amp;url=http://www.ilperiodico.it/primopiano/sciame-di-api-assassine-non-e-un-film-dellorrore-ma-un-triste-fatto-di-cronaca/&amp;bvm=bv.108194040,d.ZWU&amp;psig=AFQjCNFVw5xR-CRW0yb0g8AkMGWHfiDlQg&amp;ust=144854906924469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it/url?sa=i&amp;rct=j&amp;q=&amp;esrc=s&amp;source=images&amp;cd=&amp;cad=rja&amp;uact=8&amp;ved=0ahUKEwiuh9yb-anJAhXFWhoKHX14D4EQjRwIBw&amp;url=http://www.clickblog.it/post/50793/le-macro-di-insetti-in-volo-di-linden-gledhill&amp;psig=AFQjCNEHAXPEhJvme8NKXeXnLnXMg48r7Q&amp;ust=1448484960410378" TargetMode="External"/><Relationship Id="rId11" Type="http://schemas.openxmlformats.org/officeDocument/2006/relationships/image" Target="../media/image137.jpeg"/><Relationship Id="rId5" Type="http://schemas.openxmlformats.org/officeDocument/2006/relationships/image" Target="../media/image134.jpeg"/><Relationship Id="rId15" Type="http://schemas.openxmlformats.org/officeDocument/2006/relationships/image" Target="../media/image139.jpeg"/><Relationship Id="rId10" Type="http://schemas.openxmlformats.org/officeDocument/2006/relationships/hyperlink" Target="https://www.nikonschool.it/life/vicino.php" TargetMode="External"/><Relationship Id="rId19" Type="http://schemas.openxmlformats.org/officeDocument/2006/relationships/image" Target="../media/image141.jpeg"/><Relationship Id="rId4" Type="http://schemas.openxmlformats.org/officeDocument/2006/relationships/hyperlink" Target="http://www.google.it/url?sa=i&amp;rct=j&amp;q=&amp;esrc=s&amp;source=images&amp;cd=&amp;cad=rja&amp;uact=8&amp;ved=0ahUKEwibwKaN-anJAhVDDQ8KHamcB10QjRwIAw&amp;url=http://www.dphoto.it/digitali-nikon/foto-di-insetti-in-volo-la-laser-camera-nikon-di-un-utente-di-flickr.html&amp;psig=AFQjCNHUWfCu7ePo8QSq1gLV3hNrxiEiGA&amp;ust=1448484960065388" TargetMode="External"/><Relationship Id="rId9" Type="http://schemas.openxmlformats.org/officeDocument/2006/relationships/image" Target="../media/image136.jpeg"/><Relationship Id="rId14" Type="http://schemas.openxmlformats.org/officeDocument/2006/relationships/hyperlink" Target="http://www.google.it/url?sa=i&amp;rct=j&amp;q=&amp;esrc=s&amp;source=images&amp;cd=&amp;cad=rja&amp;uact=8&amp;ved=0ahUKEwjF6LHr-anJAhXEWhoKHe44Bk4QjRwIBw&amp;url=http://www.fotocommunity.it/pc/pc/display/28074057&amp;psig=AFQjCNEHAXPEhJvme8NKXeXnLnXMg48r7Q&amp;ust=1448484960410378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it/url?sa=i&amp;rct=j&amp;q=&amp;esrc=s&amp;source=images&amp;cd=&amp;cad=rja&amp;uact=8&amp;ved=0ahUKEwjQtKaQ1ZPKAhVCoxoKHZ1ICqoQjhwIBQ&amp;url=http://rosellina.forumfree.it/?t=36765382&amp;bvm=bv.110151844,d.ZWU&amp;psig=AFQjCNFRv4nJHIS5X-XlSWhL84aKTySPXg&amp;ust=1452117131681947" TargetMode="External"/><Relationship Id="rId13" Type="http://schemas.openxmlformats.org/officeDocument/2006/relationships/hyperlink" Target="http://www.google.it/url?sa=i&amp;rct=j&amp;q=&amp;esrc=s&amp;source=images&amp;cd=&amp;cad=rja&amp;uact=8&amp;ved=0ahUKEwiU_aDt1pPKAhWGfhoKHak7CZcQjRwIBw&amp;url=http://fotoalbum.virgilio.it/rellogiramondo/fioricoltivatispontanei/fiorispontanei/fioridimontagna-4.html&amp;psig=AFQjCNGtAB1yYe8ILGr9d0rUb8FjuaWWHg&amp;ust=1452117547853903" TargetMode="External"/><Relationship Id="rId18" Type="http://schemas.openxmlformats.org/officeDocument/2006/relationships/image" Target="../media/image150.jpeg"/><Relationship Id="rId3" Type="http://schemas.openxmlformats.org/officeDocument/2006/relationships/image" Target="../media/image143.jpeg"/><Relationship Id="rId7" Type="http://schemas.openxmlformats.org/officeDocument/2006/relationships/image" Target="../media/image145.jpeg"/><Relationship Id="rId12" Type="http://schemas.openxmlformats.org/officeDocument/2006/relationships/image" Target="../media/image147.jpeg"/><Relationship Id="rId17" Type="http://schemas.openxmlformats.org/officeDocument/2006/relationships/hyperlink" Target="https://www.google.it/url?sa=i&amp;rct=j&amp;q=&amp;esrc=s&amp;source=images&amp;cd=&amp;cad=rja&amp;uact=8&amp;ved=0ahUKEwjAk7vo15PKAhXMchQKHYiaBNUQjRwIBw&amp;url=https://camoscibianchi.wordpress.com/tag/fiori/&amp;bvm=bv.110151844,d.bGg&amp;psig=AFQjCNFMPGeER-NotX0yGFgdZWG6V0Eo0A&amp;ust=1452118146023942" TargetMode="External"/><Relationship Id="rId2" Type="http://schemas.openxmlformats.org/officeDocument/2006/relationships/hyperlink" Target="http://www.google.it/url?sa=i&amp;rct=j&amp;q=&amp;esrc=s&amp;source=images&amp;cd=&amp;cad=rja&amp;uact=8&amp;ved=0ahUKEwjmiMW205PKAhWBUBoKHfEhDfwQjRwIBw&amp;url=http://montagnesottosopra.blogspot.com/2008/05/la-genziana.html&amp;psig=AFQjCNGVdvYxIgFYYL6KqOIxviscS4UzRw&amp;ust=1452116945226312" TargetMode="External"/><Relationship Id="rId16" Type="http://schemas.openxmlformats.org/officeDocument/2006/relationships/image" Target="../media/image149.gif"/><Relationship Id="rId20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it/url?sa=i&amp;rct=j&amp;q=&amp;esrc=s&amp;source=images&amp;cd=&amp;cad=rja&amp;uact=8&amp;ved=0ahUKEwjQtKaQ1ZPKAhVCoxoKHZ1ICqoQjRwIBw&amp;url=http://rosellina.forumfree.it/?t=36765382&amp;bvm=bv.110151844,d.ZWU&amp;psig=AFQjCNFRv4nJHIS5X-XlSWhL84aKTySPXg&amp;ust=1452117131681947" TargetMode="External"/><Relationship Id="rId11" Type="http://schemas.openxmlformats.org/officeDocument/2006/relationships/hyperlink" Target="http://www.google.it/url?sa=i&amp;rct=j&amp;q=&amp;esrc=s&amp;source=images&amp;cd=&amp;cad=rja&amp;uact=8&amp;ved=0ahUKEwiU_aDt1pPKAhWGfhoKHak7CZcQjRwIBw&amp;url=http://www.fotocommunity.it/pc/pc/display/18241848&amp;psig=AFQjCNGtAB1yYe8ILGr9d0rUb8FjuaWWHg&amp;ust=1452117547853903" TargetMode="External"/><Relationship Id="rId5" Type="http://schemas.openxmlformats.org/officeDocument/2006/relationships/image" Target="../media/image144.jpeg"/><Relationship Id="rId15" Type="http://schemas.openxmlformats.org/officeDocument/2006/relationships/hyperlink" Target="http://www.google.it/url?sa=i&amp;rct=j&amp;q=&amp;esrc=s&amp;source=images&amp;cd=&amp;cad=rja&amp;uact=8&amp;ved=0ahUKEwitu82J2JPKAhXMORQKHfNFDOAQjRwIBw&amp;url=http://www.listolade.it/fauna_&amp;_flora.htm&amp;bvm=bv.110151844,d.bGg&amp;psig=AFQjCNFMPGeER-NotX0yGFgdZWG6V0Eo0A&amp;ust=1452118146023942" TargetMode="External"/><Relationship Id="rId10" Type="http://schemas.openxmlformats.org/officeDocument/2006/relationships/image" Target="../media/image146.jpeg"/><Relationship Id="rId19" Type="http://schemas.openxmlformats.org/officeDocument/2006/relationships/hyperlink" Target="http://www.google.it/url?sa=i&amp;rct=j&amp;q=&amp;esrc=s&amp;source=images&amp;cd=&amp;cad=rja&amp;uact=8&amp;ved=0ahUKEwjx_7i4pqLKAhVBuBoKHaMcCCwQjRwIBw&amp;url=http://www.afterauschwitz.org/itinerari/arte/Luci/html/parole.html&amp;psig=AFQjCNEJyFHT3i32asTDLUzhzv6B4BHzXQ&amp;ust=1452620297437763" TargetMode="External"/><Relationship Id="rId4" Type="http://schemas.openxmlformats.org/officeDocument/2006/relationships/hyperlink" Target="http://www.google.it/url?sa=i&amp;rct=j&amp;q=&amp;esrc=s&amp;source=images&amp;cd=&amp;cad=rja&amp;uact=8&amp;ved=0ahUKEwjloLXG1JPKAhWDuhoKHeItBx8QjRwIBw&amp;url=http://it.depositphotos.com/7162845/stock-photo-purple-thistle-flower-just-bloomed.html&amp;bvm=bv.110151844,d.ZWU&amp;psig=AFQjCNFRv4nJHIS5X-XlSWhL84aKTySPXg&amp;ust=1452117131681947" TargetMode="External"/><Relationship Id="rId9" Type="http://schemas.openxmlformats.org/officeDocument/2006/relationships/hyperlink" Target="http://www.google.it/url?sa=i&amp;rct=j&amp;q=&amp;esrc=s&amp;source=images&amp;cd=&amp;cad=rja&amp;uact=8&amp;ved=0ahUKEwj59cHL1ZPKAhVMnBoKHbHhDMMQjRwIBw&amp;url=http://www.fiori-forchette.com/products/en-fiori-di-montagna/&amp;psig=AFQjCNGtAB1yYe8ILGr9d0rUb8FjuaWWHg&amp;ust=1452117547853903" TargetMode="External"/><Relationship Id="rId14" Type="http://schemas.openxmlformats.org/officeDocument/2006/relationships/image" Target="../media/image14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otocommunity.it/" TargetMode="External"/><Relationship Id="rId13" Type="http://schemas.openxmlformats.org/officeDocument/2006/relationships/hyperlink" Target="http://www.google.it/url?sa=i&amp;rct=j&amp;q=&amp;esrc=s&amp;source=images&amp;cd=&amp;cad=rja&amp;uact=8&amp;ved=0ahUKEwjOhZCv15PKAhUL1hoKHcR9A_sQjB0IBg&amp;url=http://crepuz47.altervista.org/&amp;psig=AFQjCNGtAB1yYe8ILGr9d0rUb8FjuaWWHg&amp;ust=1452117547853903" TargetMode="External"/><Relationship Id="rId18" Type="http://schemas.openxmlformats.org/officeDocument/2006/relationships/hyperlink" Target="http://www.google.it/url?sa=i&amp;rct=j&amp;q=&amp;esrc=s&amp;source=images&amp;cd=&amp;cad=rja&amp;uact=8&amp;ved=0ahUKEwitu82J2JPKAhXMORQKHfNFDOAQjhwIBQ&amp;url=http://www.listolade.it/fauna_&amp;_flora.htm&amp;bvm=bv.110151844,d.bGg&amp;psig=AFQjCNFMPGeER-NotX0yGFgdZWG6V0Eo0A&amp;ust=1452118146023942" TargetMode="External"/><Relationship Id="rId3" Type="http://schemas.openxmlformats.org/officeDocument/2006/relationships/image" Target="../media/image152.jpeg"/><Relationship Id="rId21" Type="http://schemas.openxmlformats.org/officeDocument/2006/relationships/image" Target="../media/image154.jpeg"/><Relationship Id="rId7" Type="http://schemas.openxmlformats.org/officeDocument/2006/relationships/image" Target="../media/image147.jpeg"/><Relationship Id="rId12" Type="http://schemas.openxmlformats.org/officeDocument/2006/relationships/image" Target="../media/image153.jpeg"/><Relationship Id="rId17" Type="http://schemas.openxmlformats.org/officeDocument/2006/relationships/hyperlink" Target="https://www.google.it/url?sa=i&amp;rct=j&amp;q=&amp;esrc=s&amp;source=images&amp;cd=&amp;cad=rja&amp;uact=8&amp;ved=0ahUKEwjAk7vo15PKAhXMchQKHYiaBNUQjB0IBg&amp;url=https://camoscibianchi.wordpress.com/tag/fiori/&amp;bvm=bv.110151844,d.bGg&amp;psig=AFQjCNFMPGeER-NotX0yGFgdZWG6V0Eo0A&amp;ust=1452118146023942" TargetMode="External"/><Relationship Id="rId2" Type="http://schemas.openxmlformats.org/officeDocument/2006/relationships/hyperlink" Target="http://www.google.it/url?sa=i&amp;rct=j&amp;q=&amp;esrc=s&amp;source=images&amp;cd=&amp;cad=rja&amp;uact=8&amp;ved=0ahUKEwiC5ufM1pPKAhUEWBoKHcTND0YQjRwIBw&amp;url=http://www.montagnaestate.it/alpbachtal-seenland/fiori-di-montagna/&amp;psig=AFQjCNGtAB1yYe8ILGr9d0rUb8FjuaWWHg&amp;ust=1452117547853903" TargetMode="External"/><Relationship Id="rId16" Type="http://schemas.openxmlformats.org/officeDocument/2006/relationships/hyperlink" Target="https://camoscibianchi.wordpress.com/tag/fiori/" TargetMode="External"/><Relationship Id="rId20" Type="http://schemas.openxmlformats.org/officeDocument/2006/relationships/hyperlink" Target="http://www.google.it/url?sa=i&amp;rct=j&amp;q=&amp;esrc=s&amp;source=images&amp;cd=&amp;cad=rja&amp;uact=8&amp;ved=0ahUKEwj575P31ZPKAhVM2RoKHWYhDu8QjRwIBw&amp;url=http://www.fotocommunity.it/pc/pc/display/27250080&amp;psig=AFQjCNGtAB1yYe8ILGr9d0rUb8FjuaWWHg&amp;ust=145211754785390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it/url?sa=i&amp;rct=j&amp;q=&amp;esrc=s&amp;source=images&amp;cd=&amp;cad=rja&amp;uact=8&amp;ved=0ahUKEwiU_aDt1pPKAhWGfhoKHak7CZcQjRwIBw&amp;url=http://www.fotocommunity.it/pc/pc/display/18241848&amp;psig=AFQjCNGtAB1yYe8ILGr9d0rUb8FjuaWWHg&amp;ust=1452117547853903" TargetMode="External"/><Relationship Id="rId11" Type="http://schemas.openxmlformats.org/officeDocument/2006/relationships/hyperlink" Target="http://www.google.it/url?sa=i&amp;rct=j&amp;q=&amp;esrc=s&amp;source=images&amp;cd=&amp;cad=rja&amp;uact=8&amp;ved=0ahUKEwjOhZCv15PKAhUL1hoKHcR9A_sQjRwIBw&amp;url=http://crepuz47.altervista.org/&amp;psig=AFQjCNGtAB1yYe8ILGr9d0rUb8FjuaWWHg&amp;ust=1452117547853903" TargetMode="External"/><Relationship Id="rId5" Type="http://schemas.openxmlformats.org/officeDocument/2006/relationships/hyperlink" Target="http://www.montagnaestate.it/alpbachtal-seenland/fiori-di-montagna/" TargetMode="External"/><Relationship Id="rId15" Type="http://schemas.openxmlformats.org/officeDocument/2006/relationships/image" Target="../media/image150.jpeg"/><Relationship Id="rId10" Type="http://schemas.openxmlformats.org/officeDocument/2006/relationships/image" Target="../media/image148.jpeg"/><Relationship Id="rId19" Type="http://schemas.openxmlformats.org/officeDocument/2006/relationships/hyperlink" Target="http://www.listolade.it/fauna_&amp;_flora.htm" TargetMode="External"/><Relationship Id="rId4" Type="http://schemas.openxmlformats.org/officeDocument/2006/relationships/hyperlink" Target="http://www.google.it/url?sa=i&amp;rct=j&amp;q=&amp;esrc=s&amp;source=images&amp;cd=&amp;cad=rja&amp;uact=8&amp;ved=0ahUKEwiC5ufM1pPKAhUEWBoKHcTND0YQjhwIBQ&amp;url=http://www.montagnaestate.it/alpbachtal-seenland/fiori-di-montagna/&amp;psig=AFQjCNGtAB1yYe8ILGr9d0rUb8FjuaWWHg&amp;ust=1452117547853903" TargetMode="External"/><Relationship Id="rId9" Type="http://schemas.openxmlformats.org/officeDocument/2006/relationships/hyperlink" Target="http://www.google.it/url?sa=i&amp;rct=j&amp;q=&amp;esrc=s&amp;source=images&amp;cd=&amp;cad=rja&amp;uact=8&amp;ved=0ahUKEwiU_aDt1pPKAhWGfhoKHak7CZcQjRwIBw&amp;url=http://fotoalbum.virgilio.it/rellogiramondo/fioricoltivatispontanei/fiorispontanei/fioridimontagna-4.html&amp;psig=AFQjCNGtAB1yYe8ILGr9d0rUb8FjuaWWHg&amp;ust=1452117547853903" TargetMode="External"/><Relationship Id="rId14" Type="http://schemas.openxmlformats.org/officeDocument/2006/relationships/hyperlink" Target="https://www.google.it/url?sa=i&amp;rct=j&amp;q=&amp;esrc=s&amp;source=images&amp;cd=&amp;cad=rja&amp;uact=8&amp;ved=0ahUKEwjAk7vo15PKAhXMchQKHYiaBNUQjRwIBw&amp;url=https://camoscibianchi.wordpress.com/tag/fiori/&amp;bvm=bv.110151844,d.bGg&amp;psig=AFQjCNFMPGeER-NotX0yGFgdZWG6V0Eo0A&amp;ust=1452118146023942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13" Type="http://schemas.openxmlformats.org/officeDocument/2006/relationships/hyperlink" Target="http://www.google.it/url?sa=i&amp;rct=j&amp;q=&amp;esrc=s&amp;source=images&amp;cd=&amp;cad=rja&amp;uact=8&amp;ved=0ahUKEwjavtiX_anJAhXIWRoKHZgiBb0QjRwIBw&amp;url=http://www.nextme.it/scienza/natura-e-ambiente/1814-api-legge-fisica-volo&amp;psig=AFQjCNFed9W4IQ7CUhgzzB9h1Nj1Yx0PaA&amp;ust=1448486036485014" TargetMode="External"/><Relationship Id="rId18" Type="http://schemas.openxmlformats.org/officeDocument/2006/relationships/image" Target="../media/image163.jpeg"/><Relationship Id="rId3" Type="http://schemas.openxmlformats.org/officeDocument/2006/relationships/image" Target="../media/image155.jpeg"/><Relationship Id="rId21" Type="http://schemas.openxmlformats.org/officeDocument/2006/relationships/hyperlink" Target="http://www.google.it/url?sa=i&amp;rct=j&amp;q=&amp;esrc=s&amp;source=images&amp;cd=&amp;cad=rja&amp;uact=8&amp;ved=0ahUKEwizs5bo967JAhWC0BoKHUAaCF4QjRwIBw&amp;url=/url?sa=i&amp;rct=j&amp;q=&amp;esrc=s&amp;source=images&amp;cd=&amp;ved=&amp;url=https://battitidialidifarfalla.wordpress.com/category/senza-categoria/&amp;psig=AFQjCNGvJG5MLSJyN1B7iCx3N_0PEa3i9w&amp;ust=1448656386356990&amp;psig=AFQjCNGvJG5MLSJyN1B7iCx3N_0PEa3i9w&amp;ust=1448656386356990" TargetMode="External"/><Relationship Id="rId7" Type="http://schemas.openxmlformats.org/officeDocument/2006/relationships/hyperlink" Target="http://www.google.it/url?sa=i&amp;rct=j&amp;q=&amp;esrc=s&amp;source=images&amp;cd=&amp;cad=rja&amp;uact=8&amp;ved=0ahUKEwj5-fbI-6nJAhWDORoKHffRDjkQjRwIBw&amp;url=http://isolafelice.forumcommunity.net/?t=40886335&amp;st=15&amp;psig=AFQjCNEfBu4A1DkK2-euBfPYOvgWflWbqg&amp;ust=1448485577024451" TargetMode="External"/><Relationship Id="rId12" Type="http://schemas.openxmlformats.org/officeDocument/2006/relationships/image" Target="../media/image160.jpeg"/><Relationship Id="rId17" Type="http://schemas.openxmlformats.org/officeDocument/2006/relationships/hyperlink" Target="http://www.google.it/url?sa=i&amp;rct=j&amp;q=&amp;esrc=s&amp;source=images&amp;cd=&amp;cad=rja&amp;uact=8&amp;ved=0ahUKEwiQ0vj2_anJAhVBvRoKHclGBRAQjRwIBw&amp;url=http://www.veronasera.it/cronaca/shock-anafilattico-puntura-insetto-salvato-medici-9-luglio-2015.html&amp;psig=AFQjCNH4l-TPndhEdNxzy-YIzf6WB8rlFQ&amp;ust=1448486190111110" TargetMode="External"/><Relationship Id="rId2" Type="http://schemas.openxmlformats.org/officeDocument/2006/relationships/hyperlink" Target="http://www.mozzio.it/Dintorni%20macro.htm" TargetMode="External"/><Relationship Id="rId16" Type="http://schemas.openxmlformats.org/officeDocument/2006/relationships/image" Target="../media/image162.jpeg"/><Relationship Id="rId20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jpeg"/><Relationship Id="rId11" Type="http://schemas.openxmlformats.org/officeDocument/2006/relationships/hyperlink" Target="http://www.google.it/url?sa=i&amp;rct=j&amp;q=&amp;esrc=s&amp;source=images&amp;cd=&amp;cad=rja&amp;uact=8&amp;ved=0ahUKEwjbt4iP_KnJAhVCthoKHWIZCJ4QjRwIBw&amp;url=http://ortinprogress.blogspot.com/2011_06_01_archive.html&amp;bvm=bv.108194040,d.ZWU&amp;psig=AFQjCNFCztv2Z07GLB7xXJKlfal4y6uIfw&amp;ust=1448485650266398" TargetMode="External"/><Relationship Id="rId24" Type="http://schemas.openxmlformats.org/officeDocument/2006/relationships/image" Target="../media/image166.jpeg"/><Relationship Id="rId5" Type="http://schemas.openxmlformats.org/officeDocument/2006/relationships/hyperlink" Target="http://www.google.it/url?sa=i&amp;rct=j&amp;q=&amp;esrc=s&amp;source=images&amp;cd=&amp;cad=rja&amp;uact=8&amp;ved=0ahUKEwiXt-K7-6nJAhUCfhoKHSlZCxYQjRwIBw&amp;url=http://isolafelice.forumcommunity.net/?t=40886335&amp;st=30&amp;psig=AFQjCNEfBu4A1DkK2-euBfPYOvgWflWbqg&amp;ust=1448485577024451" TargetMode="External"/><Relationship Id="rId15" Type="http://schemas.openxmlformats.org/officeDocument/2006/relationships/hyperlink" Target="http://www.google.it/url?sa=i&amp;rct=j&amp;q=&amp;esrc=s&amp;source=images&amp;cd=&amp;cad=rja&amp;uact=8&amp;ved=0ahUKEwjDjv3f_anJAhUDAxoKHcoYB0AQjRwIBw&amp;url=http://best5.it/post/5-curiosita-sugli-insetti/&amp;psig=AFQjCNH4l-TPndhEdNxzy-YIzf6WB8rlFQ&amp;ust=1448486190111110" TargetMode="External"/><Relationship Id="rId23" Type="http://schemas.openxmlformats.org/officeDocument/2006/relationships/hyperlink" Target="http://www.google.it/url?sa=i&amp;rct=j&amp;q=&amp;esrc=s&amp;source=images&amp;cd=&amp;cad=rja&amp;uact=8&amp;ved=0ahUKEwiD8tjyq5jKAhVHVRoKHeL0DF8QjRwIBw&amp;url=http://corrieredelveneto.corriere.it/veneto/notizie/cronaca/2011/11-luglio-2011/rischio-morte-una-donna-punta-un-ape-1901068043398.shtml&amp;psig=AFQjCNFHJGCFwD-e916rwiq_vjKa_31hrQ&amp;ust=1452278118333855" TargetMode="External"/><Relationship Id="rId10" Type="http://schemas.openxmlformats.org/officeDocument/2006/relationships/image" Target="../media/image159.jpeg"/><Relationship Id="rId19" Type="http://schemas.openxmlformats.org/officeDocument/2006/relationships/hyperlink" Target="http://www.google.it/url?sa=i&amp;rct=j&amp;q=&amp;esrc=s&amp;source=images&amp;cd=&amp;cad=rja&amp;uact=8&amp;ved=0ahUKEwibzdGV_qnJAhVFORoKHZOFAVQQjRwIBw&amp;url=http://www.pescatorimoscalodi.it/ENTOMOLOGIA/INSETTI%20TERRESTRI/INSETTI%20TERRESTRI.htm&amp;psig=AFQjCNH4l-TPndhEdNxzy-YIzf6WB8rlFQ&amp;ust=1448486190111110" TargetMode="External"/><Relationship Id="rId4" Type="http://schemas.openxmlformats.org/officeDocument/2006/relationships/image" Target="../media/image156.jpeg"/><Relationship Id="rId9" Type="http://schemas.openxmlformats.org/officeDocument/2006/relationships/hyperlink" Target="http://www.google.it/url?sa=i&amp;rct=j&amp;q=&amp;esrc=s&amp;source=images&amp;cd=&amp;cad=rja&amp;uact=8&amp;ved=0ahUKEwiL-tDY-6nJAhWMWBoKHZZaB9kQjRwIBw&amp;url=http://www.pollicegreen.com/fiori-azzurri-fiordaliso-myosotis/1721/&amp;bvm=bv.108194040,d.ZWU&amp;psig=AFQjCNFCztv2Z07GLB7xXJKlfal4y6uIfw&amp;ust=1448485650266398" TargetMode="External"/><Relationship Id="rId14" Type="http://schemas.openxmlformats.org/officeDocument/2006/relationships/image" Target="../media/image161.jpeg"/><Relationship Id="rId22" Type="http://schemas.openxmlformats.org/officeDocument/2006/relationships/image" Target="../media/image16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13" Type="http://schemas.openxmlformats.org/officeDocument/2006/relationships/hyperlink" Target="http://www.google.it/url?sa=i&amp;rct=j&amp;q=&amp;esrc=s&amp;source=images&amp;cd=&amp;cad=rja&amp;uact=8&amp;ved=0ahUKEwiJnoivg6DKAhUKwBQKHc3UCccQjRwIBw&amp;url=http://it.dreamstime.com/immagini-stock-ramo-di-pino-con-il-cono-image32900594&amp;psig=AFQjCNGpi1sFvA6tKtK5MGpUM4MfxX1iEg&amp;ust=1452542156451397" TargetMode="External"/><Relationship Id="rId3" Type="http://schemas.openxmlformats.org/officeDocument/2006/relationships/image" Target="../media/image167.jpeg"/><Relationship Id="rId7" Type="http://schemas.openxmlformats.org/officeDocument/2006/relationships/hyperlink" Target="http://www.google.it/url?sa=i&amp;rct=j&amp;q=&amp;esrc=s&amp;source=images&amp;cd=&amp;cad=rja&amp;uact=8&amp;ved=0ahUKEwjKjZacgqDKAhUEPxQKHf69DOQQjRwIBw&amp;url=http://www.icponte.gov.it/ipertesti/sentiero/larice.htm&amp;psig=AFQjCNFNRYyZFOHyIlkM_YY65nRWu-oH3A&amp;ust=1452541831799178" TargetMode="External"/><Relationship Id="rId12" Type="http://schemas.openxmlformats.org/officeDocument/2006/relationships/image" Target="../media/image171.jpeg"/><Relationship Id="rId2" Type="http://schemas.openxmlformats.org/officeDocument/2006/relationships/hyperlink" Target="http://www.google.it/url?sa=i&amp;rct=j&amp;q=&amp;esrc=s&amp;source=images&amp;cd=&amp;cad=rja&amp;uact=8&amp;ved=0ahUKEwie0ci7_5_KAhWEWhQKHSX5DeIQjRwIBw&amp;url=http://www.piante.it/abete-rosso-2/&amp;psig=AFQjCNEYFMiX_t2x_DQOUqpwJgCeK86CZg&amp;ust=145254107658755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11" Type="http://schemas.openxmlformats.org/officeDocument/2006/relationships/hyperlink" Target="http://www.google.it/url?sa=i&amp;rct=j&amp;q=&amp;esrc=s&amp;source=images&amp;cd=&amp;cad=rja&amp;uact=8&amp;ved=0ahUKEwiE_vT2gqDKAhVBHBQKHRo-AScQjRwIBw&amp;url=http://www.giardinaggio.net/giardino/alberi/abete-rosso.asp&amp;psig=AFQjCNGyUHuZ7HiChqhx7ktWUzILARhFNQ&amp;ust=1452542044015648" TargetMode="External"/><Relationship Id="rId5" Type="http://schemas.openxmlformats.org/officeDocument/2006/relationships/hyperlink" Target="http://www.google.it/url?sa=i&amp;rct=j&amp;q=&amp;esrc=s&amp;source=images&amp;cd=&amp;cad=rja&amp;uact=8&amp;ved=0ahUKEwju5_3qgKDKAhVJaxQKHQBECE8QjRwIBw&amp;url=http://www.verdeepaesaggio.it/2008/04/12/flora-spontanea-pino-silvestre-2/&amp;bvm=bv.111396085,d.d24&amp;psig=AFQjCNGAkzxMRzsW-SBGL5BU2DlHygWeJg&amp;ust=1452541280555187" TargetMode="External"/><Relationship Id="rId10" Type="http://schemas.openxmlformats.org/officeDocument/2006/relationships/image" Target="../media/image170.jpeg"/><Relationship Id="rId4" Type="http://schemas.openxmlformats.org/officeDocument/2006/relationships/hyperlink" Target="http://www.google.it/url?sa=i&amp;rct=j&amp;q=&amp;esrc=s&amp;source=images&amp;cd=&amp;cad=rja&amp;uact=8&amp;ved=0ahUKEwie0ci7_5_KAhWEWhQKHSX5DeIQjB0IBg&amp;url=http://www.piante.it/abete-rosso-2/&amp;psig=AFQjCNEYFMiX_t2x_DQOUqpwJgCeK86CZg&amp;ust=1452541076587550" TargetMode="External"/><Relationship Id="rId9" Type="http://schemas.openxmlformats.org/officeDocument/2006/relationships/hyperlink" Target="http://www.google.it/url?sa=i&amp;rct=j&amp;q=&amp;esrc=s&amp;source=images&amp;cd=&amp;cad=rja&amp;uact=8&amp;ved=0ahUKEwjK1KTJgqDKAhXIRBQKHT16CGQQjRwIBw&amp;url=http://www.villamiroglioinfoto.net/FloraFauna/Fiori%20e%20piante%20nei%20giardini/slides/larice.html&amp;psig=AFQjCNFNRYyZFOHyIlkM_YY65nRWu-oH3A&amp;ust=1452541831799178" TargetMode="External"/><Relationship Id="rId14" Type="http://schemas.openxmlformats.org/officeDocument/2006/relationships/image" Target="../media/image1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7" Type="http://schemas.openxmlformats.org/officeDocument/2006/relationships/image" Target="../media/image175.jpeg"/><Relationship Id="rId2" Type="http://schemas.openxmlformats.org/officeDocument/2006/relationships/hyperlink" Target="http://www.google.it/url?sa=i&amp;rct=j&amp;q=&amp;esrc=s&amp;source=images&amp;cd=&amp;cad=rja&amp;uact=8&amp;ved=0ahUKEwjt8cTt6p_KAhWEPhQKHXHQCasQjRwIBw&amp;url=http://pianetamotori.liquida.it/come-pulire-la-carrozzeria-dalla-resina-217128.html&amp;psig=AFQjCNGRiyTZ1d8wSKnsErr4uvbm72pIog&amp;ust=145253556311825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it/url?sa=i&amp;rct=j&amp;q=&amp;esrc=s&amp;source=images&amp;cd=&amp;cad=rja&amp;uact=8&amp;ved=0ahUKEwjtvr3v65_KAhXFbRQKHQ-DC6QQjRwIBw&amp;url=http://www.giardinaggio.net/giardino/alberi/abete-rosso.asp&amp;psig=AFQjCNHHP0y7MaceaFo5LadJyQCRSzVX7Q&amp;ust=1452535630513437" TargetMode="External"/><Relationship Id="rId5" Type="http://schemas.openxmlformats.org/officeDocument/2006/relationships/image" Target="../media/image174.jpeg"/><Relationship Id="rId4" Type="http://schemas.openxmlformats.org/officeDocument/2006/relationships/hyperlink" Target="http://www.simonavignali.it/olio-essenziale-di-pino.html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hyperlink" Target="http://www.google.it/url?sa=i&amp;rct=j&amp;q=&amp;esrc=s&amp;source=images&amp;cd=&amp;cad=rja&amp;uact=8&amp;ved=0ahUKEwiEgcWgsrHJAhWCiBoKHTpMCqcQjRwIBw&amp;url=http://www.parcoportofino.com/parcodiportofino/it/normecomportamento.page&amp;psig=AFQjCNG8fcPfrvLlHPuAtwPH-kZi0NqHwA&amp;ust=144874081626243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gif"/><Relationship Id="rId5" Type="http://schemas.openxmlformats.org/officeDocument/2006/relationships/hyperlink" Target="http://www.google.it/url?sa=i&amp;rct=j&amp;q=&amp;esrc=s&amp;source=images&amp;cd=&amp;cad=rja&amp;uact=8&amp;ved=0ahUKEwiL1u2wraLKAhXJuBoKHVanA_AQjRwIBw&amp;url=http://www.regione.fvg.it/rafvg/cms/RAFVG/ambiente-territorio/tutela-ambiente-gestione-risorse-naturali/FOGLIA41/FOGLIA15/&amp;psig=AFQjCNGmBJshbrJxcY_v-gnDo4FhbHQ-NA&amp;ust=1452622083485208" TargetMode="External"/><Relationship Id="rId4" Type="http://schemas.openxmlformats.org/officeDocument/2006/relationships/image" Target="../media/image1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hyperlink" Target="http://www.google.it/imgres?imgurl=http://www.agraria.org/piantedavaso/blechnumspicant.JPG&amp;imgrefurl=http://www.agraria.org/piantedavaso/blechnum.htm&amp;h=450&amp;w=600&amp;sz=59&amp;tbnid=qtLonH1UhNa6zM:&amp;tbnh=95&amp;tbnw=126&amp;prev=/search?q=foto+di+felci&amp;tbm=isch&amp;tbo=u&amp;zoom=1&amp;q=foto+di+felci&amp;usg=__Tc2GTTfh9hEropOSq-ZKcEMaSjw=&amp;docid=W3gp3P4wJuqrfM&amp;hl=it&amp;sa=X&amp;ei=mPZ2UeOPAcfltQam4IDYDQ&amp;sqi=2&amp;ved=0CEAQ9QEwBA&amp;dur=9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jpeg"/><Relationship Id="rId4" Type="http://schemas.openxmlformats.org/officeDocument/2006/relationships/hyperlink" Target="http://www.google.it/imgres?imgurl=http://affaritaliani.libero.it/static/upl/fun/funghi1.jpg&amp;imgrefurl=http://affaritaliani.libero.it/liguria/recuperato-cercatore-funghi-caduto-dirupo041012.html&amp;h=300&amp;w=300&amp;sz=21&amp;tbnid=IXlxqa4rXIyjdM:&amp;tbnh=98&amp;tbnw=98&amp;prev=/search?q=foto+di+funghi&amp;tbm=isch&amp;tbo=u&amp;zoom=1&amp;q=foto+di+funghi&amp;usg=__FBDSB6NFJPq3apYG2BGpNRcJVlY=&amp;docid=feKbPWszLL6gUM&amp;hl=it&amp;sa=X&amp;ei=-_Z2Uc6UDoOAtAbNwYCgCA&amp;sqi=2&amp;ved=0CD8Q9QEwBA" TargetMode="External"/><Relationship Id="rId9" Type="http://schemas.openxmlformats.org/officeDocument/2006/relationships/hyperlink" Target="http://www.google.it/imgres?imgurl=http://www.lemiepiante.it/dbimg/fragaria.jpg&amp;imgrefurl=http://www.lemiepiante.it/enciclopedia-1257/rosaceae/fragola/fragaria-vesca.html&amp;h=351&amp;w=480&amp;sz=36&amp;tbnid=9b6QEr9KQmeZgM:&amp;tbnh=86&amp;tbnw=118&amp;prev=/search?q=FOTO+di+piantine+di+fragole&amp;tbm=isch&amp;tbo=u&amp;zoom=1&amp;q=FOTO+di+piantine+di+fragole&amp;usg=__acnpLNsqodWCSR9KtTzNbsl9-Gs=&amp;docid=YwfGjB44wnF4wM&amp;hl=it&amp;sa=X&amp;ei=-H9_UZ-7JomctQbv44CgDw&amp;sqi=2&amp;ved=0CFUQ9QEwCw&amp;dur=348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File:Latschenkiefer_01.jpg" TargetMode="External"/><Relationship Id="rId7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it/url?sa=i&amp;rct=j&amp;q=&amp;esrc=s&amp;source=images&amp;cd=&amp;cad=rja&amp;uact=8&amp;ved=0ahUKEwiPgfLro6LKAhWCLhoKHeAPBIYQjRwIBw&amp;url=https://www.fotolia.com/tag/runt&amp;bvm=bv.111396085,d.ZWU&amp;psig=AFQjCNGyY2AqraM5W0ZefzRpPDZS16heXw&amp;ust=1452619588205902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hyperlink" Target="http://www.google.it/url?sa=i&amp;source=images&amp;cd=&amp;cad=rja&amp;docid=ZwluVLlhE6iilM&amp;tbnid=tlmm_FcdcQY3vM:&amp;ved=0CAgQjRwwAA&amp;url=http://capelli.estetica.it/article/stella-alpina-cura-capelli&amp;ei=ypB1UcTHG8qs4ASjwoDYAg&amp;psig=AFQjCNHXDZf6UyL9nD2G3AG9PnbbeJ_Zqg&amp;ust=1366745674492018" TargetMode="External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hyperlink" Target="http://www.google.it/imgres?imgurl=http://www.regione.vda.it/immagine.aspx?pk=16565&amp;imgrefurl=http://www.regione.vda.it/risorsenaturali/risorsenaturali/cdnatura/ambienti_e_flora/fiori_i.asp&amp;h=288&amp;w=352&amp;tbnid=Tc7agKcb0R7gSM:&amp;docid=M7l08NMhQJbV_M&amp;ei=c69NVpylE8SMPpWZkbgE&amp;tbm=isch&amp;ved=0CEkQMygiMCJqFQoTCNyqpZOunMkCFUSGDwodlUwERw" TargetMode="External"/><Relationship Id="rId18" Type="http://schemas.openxmlformats.org/officeDocument/2006/relationships/image" Target="../media/image45.jpeg"/><Relationship Id="rId26" Type="http://schemas.openxmlformats.org/officeDocument/2006/relationships/hyperlink" Target="http://www.google.it/url?sa=i&amp;rct=j&amp;q=&amp;esrc=s&amp;source=images&amp;cd=&amp;cad=rja&amp;uact=8&amp;ved=0ahUKEwjPppzVlKLKAhXKcRQKHW0OB48QjRwIBw&amp;url=http://sciencejunior.fr/ecologie-et-nature/pourquoi-les-feuilles-tombent-elles-a-lautomne/attachment/conifere&amp;psig=AFQjCNEif1oWLoGJiZ29SbcZLLGMbiCSWA&amp;ust=1452615513261198" TargetMode="External"/><Relationship Id="rId3" Type="http://schemas.openxmlformats.org/officeDocument/2006/relationships/image" Target="../media/image34.jpeg"/><Relationship Id="rId21" Type="http://schemas.openxmlformats.org/officeDocument/2006/relationships/hyperlink" Target="http://www.google.it/url?sa=i&amp;rct=j&amp;q=&amp;esrc=s&amp;source=images&amp;cd=&amp;cad=rja&amp;uact=8&amp;ved=0CAcQjRxqFQoTCJ2kwc2rnMkCFcIuGgodvVAGoQ&amp;url=http://www.artefiori.it/easyMagazine/Articolo.asp?NewsID=1122&amp;psig=AFQjCNEY-NpLMePXQH-bHTojBcLG12e9Yw&amp;ust=1448017478543541" TargetMode="External"/><Relationship Id="rId7" Type="http://schemas.openxmlformats.org/officeDocument/2006/relationships/image" Target="../media/image37.jpeg"/><Relationship Id="rId12" Type="http://schemas.openxmlformats.org/officeDocument/2006/relationships/image" Target="../media/image40.jpeg"/><Relationship Id="rId17" Type="http://schemas.openxmlformats.org/officeDocument/2006/relationships/image" Target="../media/image44.jpeg"/><Relationship Id="rId25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jpe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it/url?sa=i&amp;rct=j&amp;q=&amp;esrc=s&amp;source=images&amp;cd=&amp;cad=rja&amp;uact=8&amp;ved=0CAcQjRxqFQoTCNWX6NiznMkCFYW6GgodFl8KRw&amp;url=https://www.nikonschool.it/life/fiocco-neve.php&amp;psig=AFQjCNH2VZZowBttmL2dy6c9QR0wZyga-g&amp;ust=1448018163701593" TargetMode="External"/><Relationship Id="rId11" Type="http://schemas.openxmlformats.org/officeDocument/2006/relationships/hyperlink" Target="http://www.google.it/imgres?imgurl=http://www.montagna.tv/cms/wp-content/gallery/GALLERIE_MONTAGNAORG/giugno2008/Fiori%20di%20montagna2%20(Manuel%20Brancaleon).JPG&amp;imgrefurl=http://www.montagna.tv/cms/25918/giugno-le-foto-del-calendario&amp;h=1200&amp;w=1600&amp;tbnid=gT1yxDsBByjO0M:&amp;docid=e2HzEzDElCgtnM&amp;ei=c69NVpylE8SMPpWZkbgE&amp;tbm=isch&amp;ved=0CEQQMygdMB1qFQoTCNyqpZOunMkCFUSGDwodlUwERw" TargetMode="External"/><Relationship Id="rId24" Type="http://schemas.openxmlformats.org/officeDocument/2006/relationships/image" Target="../media/image49.jpeg"/><Relationship Id="rId5" Type="http://schemas.openxmlformats.org/officeDocument/2006/relationships/image" Target="../media/image36.jpeg"/><Relationship Id="rId15" Type="http://schemas.openxmlformats.org/officeDocument/2006/relationships/image" Target="../media/image42.jpeg"/><Relationship Id="rId23" Type="http://schemas.openxmlformats.org/officeDocument/2006/relationships/hyperlink" Target="http://www.google.it/url?sa=i&amp;rct=j&amp;q=&amp;esrc=s&amp;source=images&amp;cd=&amp;cad=rja&amp;uact=8&amp;ved=0CAcQjRxqFQoTCIrj3fmrnMkCFVCGGgody9QD8A&amp;url=http://montagnanatura.blogspot.com/2012/11/val-comasine-e-cima-boai.html&amp;psig=AFQjCNEpCNXFzAn5OPA_gd81uvBz8UwblQ&amp;ust=1448017570880888" TargetMode="External"/><Relationship Id="rId10" Type="http://schemas.openxmlformats.org/officeDocument/2006/relationships/image" Target="../media/image39.jpeg"/><Relationship Id="rId19" Type="http://schemas.openxmlformats.org/officeDocument/2006/relationships/image" Target="../media/image46.jpeg"/><Relationship Id="rId4" Type="http://schemas.openxmlformats.org/officeDocument/2006/relationships/image" Target="../media/image35.jpeg"/><Relationship Id="rId9" Type="http://schemas.openxmlformats.org/officeDocument/2006/relationships/hyperlink" Target="http://www.google.it/imgres?imgurl=http://us.cdn2.123rf.com/168nwm/pheigin/pheigin1203/pheigin120300016/12839892-composizione-di-cardi-secchi-e-fiori-di-montagna.jpg&amp;imgrefurl=http://it.123rf.com/photo_12839897_composizione-di-cardi-secchi-e-fiori-di-montagna.html&amp;h=112&amp;w=168&amp;sz=12&amp;tbnid=9jfRZntPa-g29M:&amp;tbnh=89&amp;tbnw=133&amp;prev=/search?q=foto+di+cardi+di+montagna&amp;tbm=isch&amp;tbo=u&amp;zoom=1&amp;q=foto+di+cardi+di+montagna&amp;usg=__MDYWnzTCQmEOXaeoqS4dn_Ps2rk=&amp;docid=QpDLMkY4_vQwbM&amp;hl=it&amp;sa=X&amp;ei=rHl-Uf2uDIXf4QTXooHIAw&amp;sqi=2&amp;ved=0CEYQ9QEwBw&amp;dur=52" TargetMode="External"/><Relationship Id="rId14" Type="http://schemas.openxmlformats.org/officeDocument/2006/relationships/image" Target="../media/image41.jpeg"/><Relationship Id="rId22" Type="http://schemas.openxmlformats.org/officeDocument/2006/relationships/image" Target="../media/image48.jpeg"/><Relationship Id="rId27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it/url?sa=i&amp;rct=j&amp;q=&amp;esrc=s&amp;source=images&amp;cd=&amp;cad=rja&amp;uact=8&amp;ved=0ahUKEwih8ryyn5jKAhXBDQ8KHRlCBLkQjRwIBw&amp;url=http://www.laceno.net/bufera-di-neve-sul-monte-raiamagra-02-12-2012-foto-dellutente-simone-del-forum.html&amp;psig=AFQjCNEnVF4vEfct2WEFGnnXgWeqynTxvQ&amp;ust=1452274786857125" TargetMode="External"/><Relationship Id="rId13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4.jpeg"/><Relationship Id="rId12" Type="http://schemas.openxmlformats.org/officeDocument/2006/relationships/hyperlink" Target="http://www.google.it/url?sa=i&amp;rct=j&amp;q=&amp;esrc=s&amp;source=images&amp;cd=&amp;cad=rja&amp;uact=8&amp;ved=0ahUKEwiyyeysoJjKAhUH7g4KHS-yACoQjRwIBw&amp;url=http://it.dreamstime.com/immagine-stock-libera-da-diritti-foresta-dell-abete-di-inverno-una-bufera-di-neve-image12141006&amp;psig=AFQjCNFa4SuJ9W5HoiMKiQ49cx5icOIHQA&amp;ust=1452275041132764" TargetMode="External"/><Relationship Id="rId2" Type="http://schemas.openxmlformats.org/officeDocument/2006/relationships/hyperlink" Target="http://www.google.it/url?sa=i&amp;rct=j&amp;q=&amp;esrc=s&amp;source=images&amp;cd=&amp;cad=rja&amp;uact=8&amp;ved=0ahUKEwi81cr2zJ_JAhWCgBoKHTu1BwEQjRwIBw&amp;url=http://andreaintrip.blogspot.com/2014_12_01_archive.html&amp;psig=AFQjCNEhsFfu9AAluVDO7awHhIZ6aeXIUg&amp;ust=144812948468039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it/url?sa=i&amp;rct=j&amp;q=&amp;esrc=s&amp;source=images&amp;cd=&amp;cad=rja&amp;uact=8&amp;ved=0ahUKEwjR4qPenpjKAhVC-Q4KHdR7AHIQjRwIBw&amp;url=https://ritornoao.wordpress.com/2013/11/24/col-cornier-sotto-una-bufera-di-neve/&amp;psig=AFQjCNF3E42JLqMOac-Ns5t3UwmYgz6vKA&amp;ust=1452274616436520" TargetMode="External"/><Relationship Id="rId11" Type="http://schemas.openxmlformats.org/officeDocument/2006/relationships/image" Target="../media/image56.jpeg"/><Relationship Id="rId5" Type="http://schemas.openxmlformats.org/officeDocument/2006/relationships/image" Target="../media/image53.jpeg"/><Relationship Id="rId10" Type="http://schemas.openxmlformats.org/officeDocument/2006/relationships/hyperlink" Target="http://www.google.it/url?sa=i&amp;rct=j&amp;q=&amp;esrc=s&amp;source=images&amp;cd=&amp;cad=rja&amp;uact=8&amp;ved=0ahUKEwiq8ojRn5jKAhXHvQ8KHdPJABMQjRwIBw&amp;url=http://www.meteoweb.eu/2012/02/bufere-di-neve-in-rotta-su-emiliaromagna-marche-e-abruzzo-sara-un-fine-settimana-di-grandi-nevicate-in-tutto-lappennino-e-sulle-coste-adriatiche/117214/&amp;psig=AFQjCNEnVF4vEfct2WEFGnnXgWeqynTxvQ&amp;ust=1452274786857125" TargetMode="External"/><Relationship Id="rId4" Type="http://schemas.openxmlformats.org/officeDocument/2006/relationships/hyperlink" Target="http://www.google.it/url?sa=i&amp;rct=j&amp;q=&amp;esrc=s&amp;source=images&amp;cd=&amp;cad=rja&amp;uact=8&amp;ved=0ahUKEwjPlNDKzZ_JAhUDLBoKHZu1AYMQjRwIBw&amp;url=http://www.compagniadelgiardinaggio.it/phpBB3/viewtopic.php?p=213244&amp;bvm=bv.108194040,d.ZWU&amp;psig=AFQjCNE99O3H2WslmXkTpx5p65mj6cRHfg&amp;ust=1448129672601143" TargetMode="External"/><Relationship Id="rId9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imalbum.aufeminin.com/album/D20071204/368377_OUEDNCZOF5JCYCRIW4QR25GJDNX7Z4_p2280243_H103825_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060848"/>
            <a:ext cx="2071688" cy="17446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46084" name="Picture 4" descr="https://encrypted-tbn2.gstatic.com/images?q=tbn:ANd9GcTtMKzYTiR3va3VocQQBrh0o9Aoy_7Gr0pRwBNFNqoarl1qgqf6L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188640"/>
            <a:ext cx="2028825" cy="17287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46086" name="Picture 6" descr="http://www.atrieste.eu/Foto/A002/fioriepiante/IMG_5937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188640"/>
            <a:ext cx="2087563" cy="1763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46088" name="Picture 8" descr="https://encrypted-tbn3.gstatic.com/images?q=tbn:ANd9GcQ4xfaMhxlpq0KtMH_WHVtjTugGrJxkHUmbspEEljfpX34GQ9aD4Q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16216" y="2060848"/>
            <a:ext cx="2016125" cy="16557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323528" y="3789039"/>
            <a:ext cx="813690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INCONTRO </a:t>
            </a:r>
            <a:r>
              <a:rPr lang="it-IT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CON LE </a:t>
            </a:r>
            <a:r>
              <a:rPr lang="it-IT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SCUOLE </a:t>
            </a:r>
          </a:p>
          <a:p>
            <a:pPr algn="ctr">
              <a:defRPr/>
            </a:pPr>
            <a:r>
              <a:rPr lang="it-IT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3^-4^-5^</a:t>
            </a:r>
            <a:endParaRPr lang="it-IT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79204" y="4869160"/>
            <a:ext cx="77855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ADATTAMENTO DELLE FLORA</a:t>
            </a:r>
          </a:p>
          <a:p>
            <a:pPr algn="ctr">
              <a:defRPr/>
            </a:pPr>
            <a:r>
              <a:rPr lang="it-IT" sz="40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ALL’AMBIENTE MONTANO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00338" y="115888"/>
            <a:ext cx="3455987" cy="33131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" name="Rettangolo 17"/>
          <p:cNvSpPr/>
          <p:nvPr/>
        </p:nvSpPr>
        <p:spPr bwMode="ltGray">
          <a:xfrm>
            <a:off x="3995936" y="6381328"/>
            <a:ext cx="4752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i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ndalus" pitchFamily="18" charset="-78"/>
                <a:cs typeface="Andalus" pitchFamily="18" charset="-78"/>
              </a:rPr>
              <a:t>M.Manzi</a:t>
            </a:r>
            <a:r>
              <a:rPr lang="it-IT" sz="2000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ndalus" pitchFamily="18" charset="-78"/>
                <a:cs typeface="Andalus" pitchFamily="18" charset="-78"/>
              </a:rPr>
              <a:t>  G. </a:t>
            </a:r>
            <a:r>
              <a:rPr lang="it-IT" sz="2000" i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ndalus" pitchFamily="18" charset="-78"/>
                <a:cs typeface="Andalus" pitchFamily="18" charset="-78"/>
              </a:rPr>
              <a:t>Peirano</a:t>
            </a:r>
            <a:r>
              <a:rPr lang="it-IT" sz="2000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ndalus" pitchFamily="18" charset="-78"/>
                <a:cs typeface="Andalus" pitchFamily="18" charset="-78"/>
              </a:rPr>
              <a:t>,  S. </a:t>
            </a:r>
            <a:r>
              <a:rPr lang="it-IT" sz="2000" i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ndalus" pitchFamily="18" charset="-78"/>
                <a:cs typeface="Andalus" pitchFamily="18" charset="-78"/>
              </a:rPr>
              <a:t>Privitera</a:t>
            </a:r>
            <a:endParaRPr lang="it-IT" sz="2000" i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asellaDiTesto 1"/>
          <p:cNvSpPr txBox="1">
            <a:spLocks noChangeArrowheads="1"/>
          </p:cNvSpPr>
          <p:nvPr/>
        </p:nvSpPr>
        <p:spPr bwMode="auto">
          <a:xfrm>
            <a:off x="0" y="0"/>
            <a:ext cx="9144000" cy="6924973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>
              <a:buFont typeface="Arial" pitchFamily="34" charset="0"/>
              <a:buChar char="•"/>
            </a:pPr>
            <a:endParaRPr lang="it-IT" sz="3200" dirty="0" smtClean="0">
              <a:solidFill>
                <a:srgbClr val="000000"/>
              </a:solidFill>
              <a:latin typeface="Andalus" pitchFamily="18" charset="-78"/>
              <a:ea typeface="Times New Roman" pitchFamily="18" charset="0"/>
              <a:cs typeface="Andalus" pitchFamily="18" charset="-78"/>
            </a:endParaRPr>
          </a:p>
          <a:p>
            <a:pPr lvl="0" algn="just"/>
            <a:r>
              <a:rPr lang="it-IT" sz="3200" dirty="0" smtClean="0">
                <a:solidFill>
                  <a:srgbClr val="000000"/>
                </a:solidFill>
                <a:latin typeface="Andalus" pitchFamily="18" charset="-78"/>
                <a:ea typeface="Times New Roman" pitchFamily="18" charset="0"/>
                <a:cs typeface="Andalus" pitchFamily="18" charset="-78"/>
              </a:rPr>
              <a:t>L’estate alpina è molto breve.</a:t>
            </a:r>
          </a:p>
          <a:p>
            <a:pPr lvl="0" algn="just"/>
            <a:r>
              <a:rPr lang="it-IT" sz="3200" dirty="0" smtClean="0">
                <a:solidFill>
                  <a:srgbClr val="000000"/>
                </a:solidFill>
                <a:latin typeface="Andalus" pitchFamily="18" charset="-78"/>
                <a:ea typeface="Times New Roman" pitchFamily="18" charset="0"/>
                <a:cs typeface="Andalus" pitchFamily="18" charset="-78"/>
              </a:rPr>
              <a:t>La neve può cadere in qualsiasi mese dell’anno anche d’estate.</a:t>
            </a:r>
          </a:p>
          <a:p>
            <a:pPr lvl="0" algn="just">
              <a:buFont typeface="Arial" pitchFamily="34" charset="0"/>
              <a:buChar char="•"/>
            </a:pPr>
            <a:endParaRPr lang="it-IT" sz="2400" dirty="0" smtClean="0">
              <a:solidFill>
                <a:srgbClr val="000000"/>
              </a:solidFill>
              <a:latin typeface="Andalus" pitchFamily="18" charset="-78"/>
              <a:ea typeface="Times New Roman" pitchFamily="18" charset="0"/>
              <a:cs typeface="Andalus" pitchFamily="18" charset="-78"/>
            </a:endParaRPr>
          </a:p>
          <a:p>
            <a:pPr lvl="0" algn="just">
              <a:buFont typeface="Arial" pitchFamily="34" charset="0"/>
              <a:buChar char="•"/>
            </a:pPr>
            <a:endParaRPr lang="it-IT" sz="2400" dirty="0" smtClean="0">
              <a:solidFill>
                <a:srgbClr val="000000"/>
              </a:solidFill>
              <a:latin typeface="Andalus" pitchFamily="18" charset="-78"/>
              <a:ea typeface="Times New Roman" pitchFamily="18" charset="0"/>
              <a:cs typeface="Andalus" pitchFamily="18" charset="-78"/>
            </a:endParaRPr>
          </a:p>
          <a:p>
            <a:pPr lvl="0" algn="just">
              <a:buFont typeface="Arial" pitchFamily="34" charset="0"/>
              <a:buChar char="•"/>
            </a:pPr>
            <a:endParaRPr lang="it-IT" sz="2400" dirty="0" smtClean="0">
              <a:solidFill>
                <a:srgbClr val="000000"/>
              </a:solidFill>
              <a:latin typeface="Andalus" pitchFamily="18" charset="-78"/>
              <a:ea typeface="Times New Roman" pitchFamily="18" charset="0"/>
              <a:cs typeface="Andalus" pitchFamily="18" charset="-78"/>
            </a:endParaRPr>
          </a:p>
          <a:p>
            <a:pPr lvl="0" algn="just">
              <a:buFont typeface="Arial" pitchFamily="34" charset="0"/>
              <a:buChar char="•"/>
            </a:pPr>
            <a:endParaRPr lang="it-IT" sz="2400" dirty="0" smtClean="0">
              <a:solidFill>
                <a:srgbClr val="000000"/>
              </a:solidFill>
              <a:latin typeface="Andalus" pitchFamily="18" charset="-78"/>
              <a:ea typeface="Times New Roman" pitchFamily="18" charset="0"/>
              <a:cs typeface="Andalus" pitchFamily="18" charset="-78"/>
            </a:endParaRPr>
          </a:p>
          <a:p>
            <a:pPr lvl="0" algn="just">
              <a:buFont typeface="Arial" pitchFamily="34" charset="0"/>
              <a:buChar char="•"/>
            </a:pPr>
            <a:endParaRPr lang="it-IT" sz="2400" dirty="0" smtClean="0">
              <a:solidFill>
                <a:srgbClr val="000000"/>
              </a:solidFill>
              <a:latin typeface="Andalus" pitchFamily="18" charset="-78"/>
              <a:ea typeface="Times New Roman" pitchFamily="18" charset="0"/>
              <a:cs typeface="Andalus" pitchFamily="18" charset="-78"/>
            </a:endParaRPr>
          </a:p>
          <a:p>
            <a:pPr lvl="0" algn="just">
              <a:buFont typeface="Arial" pitchFamily="34" charset="0"/>
              <a:buChar char="•"/>
            </a:pPr>
            <a:endParaRPr lang="it-IT" sz="2400" dirty="0" smtClean="0">
              <a:solidFill>
                <a:srgbClr val="000000"/>
              </a:solidFill>
              <a:latin typeface="Andalus" pitchFamily="18" charset="-78"/>
              <a:ea typeface="Times New Roman" pitchFamily="18" charset="0"/>
              <a:cs typeface="Andalus" pitchFamily="18" charset="-78"/>
            </a:endParaRPr>
          </a:p>
          <a:p>
            <a:pPr lvl="0" algn="just">
              <a:buFont typeface="Arial" pitchFamily="34" charset="0"/>
              <a:buChar char="•"/>
            </a:pPr>
            <a:endParaRPr lang="it-IT" sz="2400" dirty="0" smtClean="0">
              <a:solidFill>
                <a:srgbClr val="000000"/>
              </a:solidFill>
              <a:latin typeface="Andalus" pitchFamily="18" charset="-78"/>
              <a:ea typeface="Times New Roman" pitchFamily="18" charset="0"/>
              <a:cs typeface="Andalus" pitchFamily="18" charset="-78"/>
            </a:endParaRPr>
          </a:p>
          <a:p>
            <a:pPr algn="just"/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Le fioriture delle piante sono regolate esclusivamente dalla scomparsa della neve.</a:t>
            </a:r>
          </a:p>
          <a:p>
            <a:pPr lvl="0" algn="just"/>
            <a:r>
              <a:rPr lang="it-IT" sz="3200" dirty="0" smtClean="0">
                <a:solidFill>
                  <a:srgbClr val="000000"/>
                </a:solidFill>
                <a:latin typeface="Andalus" pitchFamily="18" charset="-78"/>
                <a:ea typeface="Times New Roman" pitchFamily="18" charset="0"/>
                <a:cs typeface="Andalus" pitchFamily="18" charset="-78"/>
              </a:rPr>
              <a:t>L’escursione termica (cioè la differenza di temperatura tra il giorno e la notte) si fa sempre più marcata</a:t>
            </a:r>
          </a:p>
          <a:p>
            <a:pPr lvl="0" algn="just">
              <a:buFont typeface="Arial" pitchFamily="34" charset="0"/>
              <a:buChar char="•"/>
            </a:pPr>
            <a:endParaRPr lang="it-IT" sz="2000" dirty="0" smtClean="0">
              <a:solidFill>
                <a:srgbClr val="000000"/>
              </a:solidFill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149" name="AutoShape 16" descr="Risultati immagini per vignette di vento che soffia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50" name="AutoShape 18" descr="Risultati immagini per vignette di vento che soffia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49154" name="Picture 2" descr="http://www.centrometeoitaliano.it/wp-content/uploads/2015/06/18/Neve-destate-fenomeno-raro-ma-non-unico-in-Itali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16832"/>
            <a:ext cx="3240360" cy="2448272"/>
          </a:xfrm>
          <a:prstGeom prst="rect">
            <a:avLst/>
          </a:prstGeom>
          <a:noFill/>
        </p:spPr>
      </p:pic>
      <p:pic>
        <p:nvPicPr>
          <p:cNvPr id="49156" name="Picture 4" descr="http://www.montagna.tv/cms/wp-content/uploads/2011/09/mountain_top_snow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988840"/>
            <a:ext cx="3220910" cy="2448272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3131840" y="2492896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Neve</a:t>
            </a:r>
          </a:p>
          <a:p>
            <a:pPr algn="ctr"/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 estiva</a:t>
            </a:r>
            <a:endParaRPr lang="it-IT" sz="3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.</a:t>
            </a:r>
            <a:fld id="{80299AEF-06E5-47EB-8CF0-3559A1DD175E}" type="slidenum">
              <a:rPr lang="it-IT" smtClean="0"/>
              <a:pPr/>
              <a:t>10</a:t>
            </a:fld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6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83568" y="332657"/>
            <a:ext cx="7848872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it-IT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it-IT" sz="5400" dirty="0" smtClean="0">
                <a:latin typeface="Andalus" pitchFamily="18" charset="-78"/>
                <a:cs typeface="Andalus" pitchFamily="18" charset="-78"/>
              </a:rPr>
              <a:t>Oltre alle intemperie: freddo, vento, neve, sole,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it-IT" sz="5400" dirty="0" smtClean="0">
                <a:latin typeface="Andalus" pitchFamily="18" charset="-78"/>
                <a:cs typeface="Andalus" pitchFamily="18" charset="-78"/>
              </a:rPr>
              <a:t>le piante devono lottare contro altre avversità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it-IT" sz="4400" dirty="0" smtClean="0">
              <a:latin typeface="Andalus" pitchFamily="18" charset="-78"/>
              <a:cs typeface="Andalus" pitchFamily="18" charset="-78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it-IT" sz="4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23528" y="3789040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5400" dirty="0" smtClean="0">
                <a:latin typeface="Andalus" pitchFamily="18" charset="-78"/>
                <a:cs typeface="Andalus" pitchFamily="18" charset="-78"/>
              </a:rPr>
              <a:t>Scopriamo  insieme</a:t>
            </a:r>
          </a:p>
          <a:p>
            <a:pPr algn="ctr"/>
            <a:r>
              <a:rPr lang="it-IT" sz="5400" dirty="0" smtClean="0">
                <a:latin typeface="Andalus" pitchFamily="18" charset="-78"/>
                <a:cs typeface="Andalus" pitchFamily="18" charset="-78"/>
              </a:rPr>
              <a:t>  quali sono</a:t>
            </a:r>
            <a:endParaRPr lang="it-IT" sz="5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ttangolo 7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.</a:t>
            </a:r>
          </a:p>
        </p:txBody>
      </p:sp>
      <p:sp>
        <p:nvSpPr>
          <p:cNvPr id="8196" name="CasellaDiTesto 10"/>
          <p:cNvSpPr txBox="1">
            <a:spLocks noChangeArrowheads="1"/>
          </p:cNvSpPr>
          <p:nvPr/>
        </p:nvSpPr>
        <p:spPr bwMode="auto">
          <a:xfrm>
            <a:off x="250825" y="0"/>
            <a:ext cx="4249738" cy="3385542"/>
          </a:xfrm>
          <a:prstGeom prst="rect">
            <a:avLst/>
          </a:prstGeom>
          <a:ln w="57150"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it-IT" dirty="0"/>
          </a:p>
          <a:p>
            <a:pPr algn="ctr">
              <a:defRPr/>
            </a:pPr>
            <a:r>
              <a:rPr lang="it-IT" sz="2800" dirty="0" smtClean="0">
                <a:latin typeface="Andalus" pitchFamily="18" charset="-78"/>
                <a:cs typeface="Andalus" pitchFamily="18" charset="-78"/>
              </a:rPr>
              <a:t>Un tempo la stella alpina, fiore dai petali lisci, portata dal vento dall’Asia in Europa ha colonizzato in ambienti di alte quote dal freddo pungente a cui non era abituata</a:t>
            </a:r>
            <a:endParaRPr lang="it-IT" sz="28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" name="AutoShape 2" descr="Risultati immagini per foto di stella alpina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8198" name="Picture 3" descr="C:\Users\MILENA\Pictures\SSTELLA AL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861048"/>
            <a:ext cx="3634240" cy="2736304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3" name="AutoShape 8" descr="Risultati immagini per foto albero di salice piangente"/>
          <p:cNvSpPr>
            <a:spLocks noChangeAspect="1" noChangeArrowheads="1"/>
          </p:cNvSpPr>
          <p:nvPr/>
        </p:nvSpPr>
        <p:spPr bwMode="auto">
          <a:xfrm>
            <a:off x="0" y="-136525"/>
            <a:ext cx="11049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8202" name="Picture 2" descr="C:\Users\MILENA\Pictures\adattamento dei fiori alla vita di montagna\salice montan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548680"/>
            <a:ext cx="3456384" cy="3518724"/>
          </a:xfrm>
          <a:prstGeom prst="rect">
            <a:avLst/>
          </a:prstGeom>
          <a:ln w="57150">
            <a:noFill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9" name="Rettangolo 8"/>
          <p:cNvSpPr>
            <a:spLocks noChangeArrowheads="1"/>
          </p:cNvSpPr>
          <p:nvPr/>
        </p:nvSpPr>
        <p:spPr bwMode="auto">
          <a:xfrm>
            <a:off x="4932363" y="4149080"/>
            <a:ext cx="4032250" cy="267765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800" dirty="0" smtClean="0">
                <a:latin typeface="Andalus" pitchFamily="18" charset="-78"/>
                <a:cs typeface="Andalus" pitchFamily="18" charset="-78"/>
              </a:rPr>
              <a:t>Mentre il salice col suo tronco alto in </a:t>
            </a:r>
            <a:r>
              <a:rPr lang="it-IT" sz="2800" dirty="0">
                <a:latin typeface="Andalus" pitchFamily="18" charset="-78"/>
                <a:cs typeface="Andalus" pitchFamily="18" charset="-78"/>
              </a:rPr>
              <a:t>alta </a:t>
            </a:r>
            <a:r>
              <a:rPr lang="it-IT" sz="2800" dirty="0" smtClean="0">
                <a:latin typeface="Andalus" pitchFamily="18" charset="-78"/>
                <a:cs typeface="Andalus" pitchFamily="18" charset="-78"/>
              </a:rPr>
              <a:t>montagna non potrebbe vivere perché si spezzerebbe per la forza </a:t>
            </a:r>
            <a:r>
              <a:rPr lang="it-IT" sz="2800" dirty="0">
                <a:latin typeface="Andalus" pitchFamily="18" charset="-78"/>
                <a:cs typeface="Andalus" pitchFamily="18" charset="-78"/>
              </a:rPr>
              <a:t>del </a:t>
            </a:r>
            <a:r>
              <a:rPr lang="it-IT" sz="2800" dirty="0" smtClean="0">
                <a:latin typeface="Andalus" pitchFamily="18" charset="-78"/>
                <a:cs typeface="Andalus" pitchFamily="18" charset="-78"/>
              </a:rPr>
              <a:t>vento</a:t>
            </a:r>
            <a:endParaRPr lang="it-IT" sz="28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valbrembanaweb.it/valbrembanaweb/gallery/2_flora/genziana_clusiu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3448"/>
          <a:stretch>
            <a:fillRect/>
          </a:stretch>
        </p:blipFill>
        <p:spPr bwMode="auto">
          <a:xfrm>
            <a:off x="179512" y="2420888"/>
            <a:ext cx="2266950" cy="2016224"/>
          </a:xfrm>
          <a:prstGeom prst="rect">
            <a:avLst/>
          </a:prstGeom>
          <a:solidFill>
            <a:srgbClr val="7030A0"/>
          </a:solidFill>
          <a:ln w="38100">
            <a:noFill/>
            <a:miter lim="800000"/>
            <a:headEnd/>
            <a:tailEnd/>
          </a:ln>
        </p:spPr>
      </p:pic>
      <p:pic>
        <p:nvPicPr>
          <p:cNvPr id="5" name="Picture 2" descr="Risultati immagini per foto di croco o bucanev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492896"/>
            <a:ext cx="187325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Risultati immagini per foto di croco o bucanev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365104"/>
            <a:ext cx="1871662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valbrembanaweb.it/valbrembanaweb/gallery/2_flora/genziana_clusiu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6897"/>
          <a:stretch>
            <a:fillRect/>
          </a:stretch>
        </p:blipFill>
        <p:spPr bwMode="auto">
          <a:xfrm>
            <a:off x="2483768" y="4509120"/>
            <a:ext cx="2266950" cy="19442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02402" name="Picture 2" descr="http://www.teleradiopace.tv/wp-content/uploads/2012/07/sol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875" y="2708275"/>
            <a:ext cx="1919288" cy="14414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179388" y="333375"/>
            <a:ext cx="4392612" cy="206210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Così come molte corolle a malapena riescono </a:t>
            </a:r>
            <a:r>
              <a:rPr lang="it-IT" sz="3200" dirty="0">
                <a:latin typeface="Andalus" pitchFamily="18" charset="-78"/>
                <a:cs typeface="Andalus" pitchFamily="18" charset="-78"/>
              </a:rPr>
              <a:t>a sopportare </a:t>
            </a:r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la </a:t>
            </a:r>
            <a:r>
              <a:rPr lang="it-IT" sz="3200" dirty="0">
                <a:latin typeface="Andalus" pitchFamily="18" charset="-78"/>
                <a:cs typeface="Andalus" pitchFamily="18" charset="-78"/>
              </a:rPr>
              <a:t>luce </a:t>
            </a:r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forte </a:t>
            </a:r>
          </a:p>
          <a:p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e intensa del </a:t>
            </a:r>
            <a:r>
              <a:rPr lang="it-IT" sz="3200" dirty="0" err="1" smtClean="0">
                <a:latin typeface="Andalus" pitchFamily="18" charset="-78"/>
                <a:cs typeface="Andalus" pitchFamily="18" charset="-78"/>
              </a:rPr>
              <a:t>sole…</a:t>
            </a:r>
            <a:endParaRPr lang="it-IT" sz="3200" b="1" dirty="0"/>
          </a:p>
        </p:txBody>
      </p:sp>
      <p:sp>
        <p:nvSpPr>
          <p:cNvPr id="14" name="Rettangolo 13"/>
          <p:cNvSpPr>
            <a:spLocks noChangeArrowheads="1"/>
          </p:cNvSpPr>
          <p:nvPr/>
        </p:nvSpPr>
        <p:spPr bwMode="auto">
          <a:xfrm>
            <a:off x="4572000" y="260350"/>
            <a:ext cx="4392613" cy="206210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come pure il freddo pungente delle notti invernali e l’escursione termica</a:t>
            </a:r>
            <a:endParaRPr lang="it-IT" sz="32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02404" name="Picture 4" descr="https://encrypted-tbn2.gstatic.com/images?q=tbn:ANd9GcTNjrXFG5KqRo6Ftbguli9HNTIKte_82wL5oEyC2-2yT_f4cOf0OQ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1725" y="2781300"/>
            <a:ext cx="1439863" cy="1139825"/>
          </a:xfrm>
          <a:prstGeom prst="rect">
            <a:avLst/>
          </a:prstGeom>
          <a:solidFill>
            <a:srgbClr val="7030A0"/>
          </a:solidFill>
          <a:ln w="38100">
            <a:noFill/>
            <a:miter lim="800000"/>
            <a:headEnd/>
            <a:tailEnd/>
          </a:ln>
        </p:spPr>
      </p:pic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3.bp.blogspot.com/-ftWSBspSRMc/Ub22EKDwpgI/AAAAAAAADGc/4q3vdOr0kjo/s1600/DSC_005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852936"/>
            <a:ext cx="3419324" cy="230425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3" name="Picture 2" descr="http://www.sentierinatura.it/easyne2/Archivi/SentieriNatura/All/0022/22372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548680"/>
            <a:ext cx="3453117" cy="230366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4644008" y="548681"/>
            <a:ext cx="42484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3600" dirty="0" smtClean="0">
                <a:latin typeface="Andalus" pitchFamily="18" charset="-78"/>
                <a:cs typeface="Andalus" pitchFamily="18" charset="-78"/>
              </a:rPr>
              <a:t>Anche le rocce che si sgretolano,travolgono sovente le nostre piante</a:t>
            </a:r>
            <a:endParaRPr lang="it-IT" sz="36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71600" y="3645023"/>
            <a:ext cx="38164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it-IT" sz="3600" dirty="0" smtClean="0">
                <a:latin typeface="Andalus" pitchFamily="18" charset="-78"/>
                <a:cs typeface="Andalus" pitchFamily="18" charset="-78"/>
              </a:rPr>
              <a:t>che non possono stare tranquille!</a:t>
            </a:r>
          </a:p>
          <a:p>
            <a:pPr algn="just" eaLnBrk="0" hangingPunct="0"/>
            <a:r>
              <a:rPr lang="it-IT" sz="3600" dirty="0" smtClean="0">
                <a:latin typeface="Andalus" pitchFamily="18" charset="-78"/>
                <a:cs typeface="Andalus" pitchFamily="18" charset="-78"/>
              </a:rPr>
              <a:t>È una continua minaccia alla loro povere corolle</a:t>
            </a:r>
            <a:endParaRPr lang="it-IT" sz="36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>
            <a:spLocks noChangeArrowheads="1"/>
          </p:cNvSpPr>
          <p:nvPr/>
        </p:nvSpPr>
        <p:spPr bwMode="auto">
          <a:xfrm>
            <a:off x="684213" y="1341438"/>
            <a:ext cx="8208267" cy="501675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000" dirty="0">
                <a:latin typeface="Andalus" pitchFamily="18" charset="-78"/>
                <a:cs typeface="Andalus" pitchFamily="18" charset="-78"/>
              </a:rPr>
              <a:t>E così </a:t>
            </a:r>
            <a:r>
              <a:rPr lang="it-IT" sz="4000" dirty="0" smtClean="0">
                <a:latin typeface="Andalus" pitchFamily="18" charset="-78"/>
                <a:cs typeface="Andalus" pitchFamily="18" charset="-78"/>
              </a:rPr>
              <a:t>tutta la flora di montagna nel corso di centinaia di anni ha escogitato delle strategie di sopravvivenza </a:t>
            </a:r>
            <a:r>
              <a:rPr lang="it-IT" sz="4000" smtClean="0">
                <a:latin typeface="Andalus" pitchFamily="18" charset="-78"/>
                <a:cs typeface="Andalus" pitchFamily="18" charset="-78"/>
              </a:rPr>
              <a:t>che hanno </a:t>
            </a:r>
            <a:r>
              <a:rPr lang="it-IT" sz="4000" dirty="0" smtClean="0">
                <a:latin typeface="Andalus" pitchFamily="18" charset="-78"/>
                <a:cs typeface="Andalus" pitchFamily="18" charset="-78"/>
              </a:rPr>
              <a:t>permesso a loro di adattarsi a quelle condizioni così estreme, tipiche dell’alta montagna, lottando</a:t>
            </a:r>
          </a:p>
          <a:p>
            <a:pPr algn="ctr"/>
            <a:r>
              <a:rPr lang="it-IT" sz="4000" b="1" dirty="0" smtClean="0">
                <a:latin typeface="Andalus" pitchFamily="18" charset="-78"/>
                <a:cs typeface="Andalus" pitchFamily="18" charset="-78"/>
              </a:rPr>
              <a:t>CONTRO </a:t>
            </a:r>
            <a:endParaRPr lang="it-IT" sz="40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Risultati immagini per clipart vento"/>
          <p:cNvSpPr>
            <a:spLocks noChangeAspect="1" noChangeArrowheads="1"/>
          </p:cNvSpPr>
          <p:nvPr/>
        </p:nvSpPr>
        <p:spPr bwMode="auto">
          <a:xfrm>
            <a:off x="0" y="-136525"/>
            <a:ext cx="1371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411" name="AutoShape 4" descr="Risultati immagini per clipart vento"/>
          <p:cNvSpPr>
            <a:spLocks noChangeAspect="1" noChangeArrowheads="1"/>
          </p:cNvSpPr>
          <p:nvPr/>
        </p:nvSpPr>
        <p:spPr bwMode="auto">
          <a:xfrm>
            <a:off x="0" y="-136525"/>
            <a:ext cx="1371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412" name="AutoShape 8" descr="Risultati immagini per clipart luce solare"/>
          <p:cNvSpPr>
            <a:spLocks noChangeAspect="1" noChangeArrowheads="1"/>
          </p:cNvSpPr>
          <p:nvPr/>
        </p:nvSpPr>
        <p:spPr bwMode="auto">
          <a:xfrm>
            <a:off x="0" y="-136525"/>
            <a:ext cx="8191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413" name="AutoShape 10" descr="Risultati immagini per clipart luce solare"/>
          <p:cNvSpPr>
            <a:spLocks noChangeAspect="1" noChangeArrowheads="1"/>
          </p:cNvSpPr>
          <p:nvPr/>
        </p:nvSpPr>
        <p:spPr bwMode="auto">
          <a:xfrm>
            <a:off x="0" y="-136525"/>
            <a:ext cx="8191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414" name="AutoShape 12" descr="Risultati immagini per clipart luce sola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415" name="AutoShape 15" descr="Risultati immagini per clipart pioggia con nuvola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66580" name="Picture 20" descr="lupo con osso in gola">
            <a:hlinkClick r:id="rId2" tooltip="Clipart lupo con osso in gola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140352">
            <a:off x="8121164" y="4030554"/>
            <a:ext cx="911594" cy="858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2" name="Picture 22" descr="Risultati immagini per clipart di gruppo fiori di montag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88640"/>
            <a:ext cx="936625" cy="12573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419" name="AutoShape 26" descr="Risultati immagini per clipart di  fiori di montagna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420" name="AutoShape 28" descr="Risultati immagini per clipart di  fiori di montagna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4351" name="Picture 34" descr="Risultati immagini per clipart di  fiori di montagna"/>
          <p:cNvPicPr>
            <a:picLocks noChangeAspect="1" noChangeArrowheads="1"/>
          </p:cNvPicPr>
          <p:nvPr/>
        </p:nvPicPr>
        <p:blipFill>
          <a:blip r:embed="rId5" cstate="print"/>
          <a:srcRect b="5869"/>
          <a:stretch>
            <a:fillRect/>
          </a:stretch>
        </p:blipFill>
        <p:spPr bwMode="auto">
          <a:xfrm>
            <a:off x="7775575" y="2780928"/>
            <a:ext cx="1368425" cy="115212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5" name="Picture 6" descr="http://www.airbenchrest-italy.org/portale/images/National_2014/vento2.jpe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1844824"/>
            <a:ext cx="1289050" cy="971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7425" name="AutoShape 36" descr="Risultati immagini per clipart di fiori nella nev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426" name="AutoShape 38" descr="Risultati immagini per clipart di fiori nella nev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66600" name="Picture 40" descr="C:\Users\MILENA\Pictures\fiori in neve.jpg"/>
          <p:cNvPicPr>
            <a:picLocks noChangeAspect="1" noChangeArrowheads="1"/>
          </p:cNvPicPr>
          <p:nvPr/>
        </p:nvPicPr>
        <p:blipFill>
          <a:blip r:embed="rId8" cstate="print"/>
          <a:srcRect r="6613" b="9"/>
          <a:stretch>
            <a:fillRect/>
          </a:stretch>
        </p:blipFill>
        <p:spPr bwMode="auto">
          <a:xfrm>
            <a:off x="467544" y="188640"/>
            <a:ext cx="1008112" cy="158417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6602" name="Picture 42" descr="C:\Users\MILENA\Pictures\cardi.jpg"/>
          <p:cNvPicPr>
            <a:picLocks noChangeAspect="1" noChangeArrowheads="1"/>
          </p:cNvPicPr>
          <p:nvPr/>
        </p:nvPicPr>
        <p:blipFill>
          <a:blip r:embed="rId9" cstate="print"/>
          <a:srcRect b="5617"/>
          <a:stretch>
            <a:fillRect/>
          </a:stretch>
        </p:blipFill>
        <p:spPr bwMode="auto">
          <a:xfrm>
            <a:off x="6372200" y="4149080"/>
            <a:ext cx="1716088" cy="122413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3" name="Picture 24" descr="Risultati immagini per clipart di gruppo fiori di montagn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5576" y="2564904"/>
            <a:ext cx="576064" cy="57606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6" name="Picture 20" descr="lupo con osso in gola">
            <a:hlinkClick r:id="rId2" tooltip="Clipart lupo con osso in gola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30222">
            <a:off x="8051028" y="4755056"/>
            <a:ext cx="1223962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604" name="Picture 44" descr="Bambino, Azienda Agricola, Anell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4288" y="2780928"/>
            <a:ext cx="792163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CasellaDiTesto 39"/>
          <p:cNvSpPr txBox="1">
            <a:spLocks noChangeArrowheads="1"/>
          </p:cNvSpPr>
          <p:nvPr/>
        </p:nvSpPr>
        <p:spPr bwMode="auto">
          <a:xfrm>
            <a:off x="1835696" y="188342"/>
            <a:ext cx="129614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il freddo</a:t>
            </a:r>
            <a:endParaRPr lang="it-IT" sz="3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2" name="CasellaDiTesto 41"/>
          <p:cNvSpPr txBox="1">
            <a:spLocks noChangeArrowheads="1"/>
          </p:cNvSpPr>
          <p:nvPr/>
        </p:nvSpPr>
        <p:spPr bwMode="auto">
          <a:xfrm>
            <a:off x="0" y="1989138"/>
            <a:ext cx="15478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dirty="0" smtClean="0">
                <a:latin typeface="Andalus" pitchFamily="18" charset="-78"/>
                <a:cs typeface="Andalus" pitchFamily="18" charset="-78"/>
              </a:rPr>
              <a:t>il </a:t>
            </a:r>
            <a:r>
              <a:rPr lang="it-IT" sz="3200" dirty="0">
                <a:latin typeface="Andalus" pitchFamily="18" charset="-78"/>
                <a:cs typeface="Andalus" pitchFamily="18" charset="-78"/>
              </a:rPr>
              <a:t>vento</a:t>
            </a:r>
          </a:p>
        </p:txBody>
      </p:sp>
      <p:sp>
        <p:nvSpPr>
          <p:cNvPr id="45" name="CasellaDiTesto 44"/>
          <p:cNvSpPr txBox="1">
            <a:spLocks noChangeArrowheads="1"/>
          </p:cNvSpPr>
          <p:nvPr/>
        </p:nvSpPr>
        <p:spPr bwMode="auto">
          <a:xfrm>
            <a:off x="2555776" y="4869160"/>
            <a:ext cx="36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la forte luce  </a:t>
            </a:r>
            <a:r>
              <a:rPr lang="it-IT" sz="3200" dirty="0">
                <a:latin typeface="Andalus" pitchFamily="18" charset="-78"/>
                <a:cs typeface="Andalus" pitchFamily="18" charset="-78"/>
              </a:rPr>
              <a:t>del sole</a:t>
            </a:r>
          </a:p>
        </p:txBody>
      </p:sp>
      <p:sp>
        <p:nvSpPr>
          <p:cNvPr id="47" name="CasellaDiTesto 46"/>
          <p:cNvSpPr txBox="1">
            <a:spLocks noChangeArrowheads="1"/>
          </p:cNvSpPr>
          <p:nvPr/>
        </p:nvSpPr>
        <p:spPr bwMode="auto">
          <a:xfrm>
            <a:off x="3203849" y="260648"/>
            <a:ext cx="19442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la mancanza di acqua</a:t>
            </a:r>
            <a:endParaRPr lang="it-IT" sz="3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7438" name="AutoShape 46" descr="Risultati immagini per clipart di luce sola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4" name="CasellaDiTesto 52"/>
          <p:cNvSpPr txBox="1">
            <a:spLocks noChangeArrowheads="1"/>
          </p:cNvSpPr>
          <p:nvPr/>
        </p:nvSpPr>
        <p:spPr bwMode="auto">
          <a:xfrm>
            <a:off x="3131840" y="1700808"/>
            <a:ext cx="2808312" cy="107721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il rotolamento</a:t>
            </a:r>
          </a:p>
          <a:p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 di pietre</a:t>
            </a:r>
            <a:endParaRPr lang="it-IT" sz="32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66590" name="Picture 30" descr="Risultati immagini per clipart di  fiori di montagn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75856" y="5373216"/>
            <a:ext cx="1728788" cy="13160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5" name="Picture 2" descr="Solarizzazione, Raggi Di Sole, Red, Strisce, Sol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-1881913">
            <a:off x="2950516" y="3889965"/>
            <a:ext cx="876655" cy="755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8" name="Picture 2" descr="Solarizzazione, Raggi Di Sole, Red, Strisce, Sol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-1881913">
            <a:off x="3850109" y="3961973"/>
            <a:ext cx="876655" cy="755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9" name="Picture 2" descr="Solarizzazione, Raggi Di Sole, Red, Strisce, Sol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-2131437">
            <a:off x="4724137" y="3829388"/>
            <a:ext cx="876655" cy="755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43" name="CasellaDiTesto 42"/>
          <p:cNvSpPr txBox="1"/>
          <p:nvPr/>
        </p:nvSpPr>
        <p:spPr>
          <a:xfrm>
            <a:off x="5580112" y="5661248"/>
            <a:ext cx="2736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la presenza di pochi insetti</a:t>
            </a:r>
            <a:endParaRPr lang="it-IT" sz="32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3010" name="Picture 2" descr="http://www.giardinocampoimperatore.it/resimage.php?id=14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88024" y="2348880"/>
            <a:ext cx="936104" cy="1392670"/>
          </a:xfrm>
          <a:prstGeom prst="rect">
            <a:avLst/>
          </a:prstGeom>
          <a:noFill/>
        </p:spPr>
      </p:pic>
      <p:pic>
        <p:nvPicPr>
          <p:cNvPr id="43012" name="Picture 4" descr="https://ilravanatore.files.wordpress.com/2015/08/20-papavero-dei-ghiaioni.jpg?w=595&amp;h=397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75856" y="2780928"/>
            <a:ext cx="1402977" cy="936104"/>
          </a:xfrm>
          <a:prstGeom prst="rect">
            <a:avLst/>
          </a:prstGeom>
          <a:noFill/>
        </p:spPr>
      </p:pic>
      <p:pic>
        <p:nvPicPr>
          <p:cNvPr id="46" name="Picture 3" descr="C:\Users\MILENA\Pictures\adattamento dei fiori alla vita di montagna\pianta succulenta.jpg"/>
          <p:cNvPicPr>
            <a:picLocks noChangeAspect="1" noChangeArrowheads="1"/>
          </p:cNvPicPr>
          <p:nvPr/>
        </p:nvPicPr>
        <p:blipFill>
          <a:blip r:embed="rId18" cstate="print"/>
          <a:srcRect b="7692"/>
          <a:stretch>
            <a:fillRect/>
          </a:stretch>
        </p:blipFill>
        <p:spPr bwMode="auto">
          <a:xfrm>
            <a:off x="6804248" y="188640"/>
            <a:ext cx="128190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CasellaDiTesto 47"/>
          <p:cNvSpPr txBox="1"/>
          <p:nvPr/>
        </p:nvSpPr>
        <p:spPr>
          <a:xfrm>
            <a:off x="6228184" y="1124744"/>
            <a:ext cx="2915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gli zoccoli e le fauci degli animali</a:t>
            </a:r>
            <a:endParaRPr lang="it-IT" sz="3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0" y="4941168"/>
            <a:ext cx="1691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la scarsa umidità</a:t>
            </a:r>
            <a:endParaRPr lang="it-IT" sz="32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5058" name="Picture 2" descr="http://s2.dmcdn.net/E-qil/1280x720-B_H.jpg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1531" y="3356992"/>
            <a:ext cx="1535775" cy="1296144"/>
          </a:xfrm>
          <a:prstGeom prst="rect">
            <a:avLst/>
          </a:prstGeom>
          <a:noFill/>
        </p:spPr>
      </p:pic>
      <p:sp>
        <p:nvSpPr>
          <p:cNvPr id="41" name="CasellaDiTesto 40"/>
          <p:cNvSpPr txBox="1"/>
          <p:nvPr/>
        </p:nvSpPr>
        <p:spPr>
          <a:xfrm>
            <a:off x="1619672" y="3356992"/>
            <a:ext cx="1296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la</a:t>
            </a:r>
            <a:r>
              <a:rPr lang="it-IT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neve</a:t>
            </a:r>
            <a:endParaRPr lang="it-IT" sz="3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9" name="Segnaposto numero diapositiva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6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6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6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6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5" grpId="0"/>
      <p:bldP spid="47" grpId="0"/>
      <p:bldP spid="44" grpId="0"/>
      <p:bldP spid="43" grpId="0"/>
      <p:bldP spid="48" grpId="0"/>
      <p:bldP spid="37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55576" y="692696"/>
            <a:ext cx="770485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latin typeface="Andalus" pitchFamily="18" charset="-78"/>
                <a:cs typeface="Andalus" pitchFamily="18" charset="-78"/>
              </a:rPr>
              <a:t>Questa lotta si é protratta </a:t>
            </a:r>
          </a:p>
          <a:p>
            <a:r>
              <a:rPr lang="it-IT" sz="4400" dirty="0" smtClean="0">
                <a:latin typeface="Andalus" pitchFamily="18" charset="-78"/>
                <a:cs typeface="Andalus" pitchFamily="18" charset="-78"/>
              </a:rPr>
              <a:t>giorno dopo giorno, </a:t>
            </a:r>
          </a:p>
          <a:p>
            <a:r>
              <a:rPr lang="it-IT" sz="4400" dirty="0" smtClean="0">
                <a:latin typeface="Andalus" pitchFamily="18" charset="-78"/>
                <a:cs typeface="Andalus" pitchFamily="18" charset="-78"/>
              </a:rPr>
              <a:t>stagione dopo stagione, </a:t>
            </a:r>
          </a:p>
          <a:p>
            <a:r>
              <a:rPr lang="it-IT" sz="4400" dirty="0" smtClean="0">
                <a:latin typeface="Andalus" pitchFamily="18" charset="-78"/>
                <a:cs typeface="Andalus" pitchFamily="18" charset="-78"/>
              </a:rPr>
              <a:t>anno dopo anno, </a:t>
            </a:r>
          </a:p>
          <a:p>
            <a:r>
              <a:rPr lang="it-IT" sz="4400" dirty="0" smtClean="0">
                <a:latin typeface="Andalus" pitchFamily="18" charset="-78"/>
                <a:cs typeface="Andalus" pitchFamily="18" charset="-78"/>
              </a:rPr>
              <a:t>secoli dopo secoli.</a:t>
            </a:r>
          </a:p>
          <a:p>
            <a:r>
              <a:rPr lang="it-IT" sz="4400" dirty="0" smtClean="0">
                <a:latin typeface="Andalus" pitchFamily="18" charset="-78"/>
                <a:cs typeface="Andalus" pitchFamily="18" charset="-78"/>
              </a:rPr>
              <a:t>Finalmente la flora si è adattata a vivere nell’ambiente alpino.</a:t>
            </a:r>
          </a:p>
          <a:p>
            <a:r>
              <a:rPr lang="it-IT" sz="4400" dirty="0" smtClean="0">
                <a:latin typeface="Andalus" pitchFamily="18" charset="-78"/>
                <a:cs typeface="Andalus" pitchFamily="18" charset="-78"/>
              </a:rPr>
              <a:t>Vediamo come ha fatto</a:t>
            </a:r>
            <a:endParaRPr lang="it-IT" sz="4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c_mi" descr="http://capelli.estetica.it/download/2010/novembre_2010/benessere_capelli/cura_capelli/capelli-stella-alpina.jpg">
            <a:hlinkClick r:id="rId2"/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2808312" cy="252028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3347864" y="404665"/>
            <a:ext cx="51845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La stella alpina si è coperta di peluria che la protegge e contribuisce a difenderla dal freddo</a:t>
            </a:r>
            <a:endParaRPr lang="it-IT" sz="3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83568" y="3212976"/>
            <a:ext cx="78488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3200" dirty="0" smtClean="0">
                <a:solidFill>
                  <a:srgbClr val="000000"/>
                </a:solidFill>
                <a:latin typeface="Andalus" pitchFamily="18" charset="-78"/>
                <a:ea typeface="Times New Roman" pitchFamily="18" charset="0"/>
                <a:cs typeface="Andalus" pitchFamily="18" charset="-78"/>
              </a:rPr>
              <a:t>Così fanno altre piante alpine. </a:t>
            </a:r>
          </a:p>
          <a:p>
            <a:pPr lvl="0" algn="just"/>
            <a:r>
              <a:rPr lang="it-IT" sz="3200" dirty="0" smtClean="0">
                <a:solidFill>
                  <a:srgbClr val="000000"/>
                </a:solidFill>
                <a:latin typeface="Andalus" pitchFamily="18" charset="-78"/>
                <a:ea typeface="Times New Roman" pitchFamily="18" charset="0"/>
                <a:cs typeface="Andalus" pitchFamily="18" charset="-78"/>
              </a:rPr>
              <a:t>La fitta lanugine superficiale bianco – argentata ha il doppio effetto:</a:t>
            </a:r>
          </a:p>
          <a:p>
            <a:pPr lvl="0" algn="just">
              <a:buFont typeface="Arial" pitchFamily="34" charset="0"/>
              <a:buChar char="•"/>
            </a:pPr>
            <a:r>
              <a:rPr lang="it-IT" sz="3200" b="1" dirty="0" smtClean="0">
                <a:solidFill>
                  <a:srgbClr val="000000"/>
                </a:solidFill>
                <a:latin typeface="Andalus" pitchFamily="18" charset="-78"/>
                <a:ea typeface="Times New Roman" pitchFamily="18" charset="0"/>
                <a:cs typeface="Andalus" pitchFamily="18" charset="-78"/>
              </a:rPr>
              <a:t>difende la pianta dai rigori</a:t>
            </a:r>
          </a:p>
          <a:p>
            <a:pPr lvl="0" algn="just">
              <a:buFont typeface="Arial" pitchFamily="34" charset="0"/>
              <a:buChar char="•"/>
            </a:pPr>
            <a:r>
              <a:rPr lang="it-IT" sz="3200" b="1" dirty="0" smtClean="0">
                <a:solidFill>
                  <a:srgbClr val="000000"/>
                </a:solidFill>
                <a:latin typeface="Andalus" pitchFamily="18" charset="-78"/>
                <a:ea typeface="Times New Roman" pitchFamily="18" charset="0"/>
                <a:cs typeface="Andalus" pitchFamily="18" charset="-78"/>
              </a:rPr>
              <a:t>impedisce nel tempo stesso la traspirazione dei liquidi.</a:t>
            </a:r>
          </a:p>
        </p:txBody>
      </p:sp>
      <p:pic>
        <p:nvPicPr>
          <p:cNvPr id="6" name="Picture 2" descr="C:\Users\MILENA\Pictures\pulsatilla monta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724128" y="2420888"/>
            <a:ext cx="1212522" cy="1296144"/>
          </a:xfrm>
          <a:prstGeom prst="rect">
            <a:avLst/>
          </a:prstGeom>
        </p:spPr>
      </p:pic>
      <p:pic>
        <p:nvPicPr>
          <p:cNvPr id="7" name="Picture 4" descr="C:\Users\MILENA\Pictures\punsatilla vernali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2492896"/>
            <a:ext cx="171902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maurobarbacci.com/nfp/wp-content/uploads/2013/03/IMGP786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836712"/>
            <a:ext cx="1944215" cy="2937522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827585" y="3789040"/>
            <a:ext cx="23042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dirty="0" smtClean="0">
                <a:latin typeface="Andalus" pitchFamily="18" charset="-78"/>
                <a:cs typeface="Andalus" pitchFamily="18" charset="-78"/>
                <a:hlinkClick r:id="rId4"/>
              </a:rPr>
              <a:t>www.maurobarbacci.com</a:t>
            </a:r>
            <a:endParaRPr lang="it-IT" sz="800" dirty="0" smtClean="0"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it-IT" sz="800" dirty="0" err="1" smtClean="0">
                <a:latin typeface="Andalus" pitchFamily="18" charset="-78"/>
                <a:cs typeface="Andalus" pitchFamily="18" charset="-78"/>
              </a:rPr>
              <a:t>Crocus</a:t>
            </a:r>
            <a:r>
              <a:rPr lang="it-IT" sz="800" dirty="0" smtClean="0">
                <a:latin typeface="Andalus" pitchFamily="18" charset="-78"/>
                <a:cs typeface="Andalus" pitchFamily="18" charset="-78"/>
              </a:rPr>
              <a:t>  </a:t>
            </a:r>
            <a:r>
              <a:rPr lang="it-IT" sz="800" dirty="0" err="1" smtClean="0">
                <a:latin typeface="Andalus" pitchFamily="18" charset="-78"/>
                <a:cs typeface="Andalus" pitchFamily="18" charset="-78"/>
              </a:rPr>
              <a:t>Vernus</a:t>
            </a:r>
            <a:endParaRPr lang="it-IT" sz="8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77828" name="Picture 4" descr="http://static.giardinaggio.it/vspontanea/achillea-clavenae_O1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764704"/>
            <a:ext cx="1656184" cy="1656184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4644008" y="2420888"/>
            <a:ext cx="28083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dirty="0" smtClean="0">
                <a:latin typeface="Andalus" pitchFamily="18" charset="-78"/>
                <a:cs typeface="Andalus" pitchFamily="18" charset="-78"/>
                <a:hlinkClick r:id="rId7"/>
              </a:rPr>
              <a:t>www.giardinaggio.it</a:t>
            </a:r>
            <a:endParaRPr lang="it-IT" sz="8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788024" y="2564904"/>
            <a:ext cx="27363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 smtClean="0">
                <a:latin typeface="Andalus" pitchFamily="18" charset="-78"/>
                <a:cs typeface="Andalus" pitchFamily="18" charset="-78"/>
              </a:rPr>
              <a:t>Achillea </a:t>
            </a:r>
            <a:r>
              <a:rPr lang="it-IT" sz="800" b="1" dirty="0" err="1" smtClean="0">
                <a:latin typeface="Andalus" pitchFamily="18" charset="-78"/>
                <a:cs typeface="Andalus" pitchFamily="18" charset="-78"/>
              </a:rPr>
              <a:t>clavenae</a:t>
            </a:r>
            <a:endParaRPr lang="it-IT" sz="8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77830" name="Picture 6" descr="https://web.infinito.it/utenti/s/sercas/cdl/prato/pulsatilla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880" y="2636911"/>
            <a:ext cx="1800200" cy="2566103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2627784" y="5373216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latin typeface="Andalus" pitchFamily="18" charset="-78"/>
                <a:cs typeface="Andalus" pitchFamily="18" charset="-78"/>
              </a:rPr>
              <a:t>Pianta perenne velenosa alta fino ai 15 cm, coperta di peluria </a:t>
            </a:r>
            <a:endParaRPr lang="it-IT" sz="24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77832" name="Picture 8" descr="http://www.claudiopia.it/reports/L'emozione_della_caccia_alle_fioriture_d'alta_quota/Pulsatilla_alpina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20271" y="2528342"/>
            <a:ext cx="1702803" cy="2556842"/>
          </a:xfrm>
          <a:prstGeom prst="rect">
            <a:avLst/>
          </a:prstGeom>
          <a:noFill/>
        </p:spPr>
      </p:pic>
      <p:sp>
        <p:nvSpPr>
          <p:cNvPr id="12" name="CasellaDiTesto 11"/>
          <p:cNvSpPr txBox="1"/>
          <p:nvPr/>
        </p:nvSpPr>
        <p:spPr>
          <a:xfrm>
            <a:off x="467544" y="18864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latin typeface="Andalus" pitchFamily="18" charset="-78"/>
                <a:cs typeface="Andalus" pitchFamily="18" charset="-78"/>
              </a:rPr>
              <a:t>FIORI CON PELURIA</a:t>
            </a:r>
            <a:endParaRPr lang="it-IT" sz="36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80920" cy="187220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sz="2800" b="1" dirty="0" smtClean="0"/>
              <a:t/>
            </a:r>
            <a:br>
              <a:rPr lang="it-IT" sz="2800" b="1" dirty="0" smtClean="0"/>
            </a:br>
            <a:r>
              <a:rPr lang="it-IT" sz="2800" b="1" dirty="0" smtClean="0"/>
              <a:t/>
            </a:r>
            <a:br>
              <a:rPr lang="it-IT" sz="2800" b="1" dirty="0" smtClean="0"/>
            </a:br>
            <a:r>
              <a:rPr lang="it-IT" sz="2800" b="1" dirty="0" smtClean="0"/>
              <a:t/>
            </a:r>
            <a:br>
              <a:rPr lang="it-IT" sz="2800" b="1" dirty="0" smtClean="0"/>
            </a:br>
            <a:r>
              <a:rPr lang="it-IT" sz="2800" b="1" dirty="0" smtClean="0"/>
              <a:t/>
            </a:r>
            <a:br>
              <a:rPr lang="it-IT" sz="2800" b="1" dirty="0" smtClean="0"/>
            </a:br>
            <a:r>
              <a:rPr lang="it-IT" sz="2800" b="1" dirty="0" smtClean="0"/>
              <a:t/>
            </a:r>
            <a:br>
              <a:rPr lang="it-IT" sz="2800" b="1" dirty="0" smtClean="0"/>
            </a:br>
            <a:r>
              <a:rPr lang="it-IT" sz="2800" b="1" dirty="0" smtClean="0"/>
              <a:t/>
            </a:r>
            <a:br>
              <a:rPr lang="it-IT" sz="2800" b="1" dirty="0" smtClean="0"/>
            </a:br>
            <a:r>
              <a:rPr lang="it-IT" sz="2800" dirty="0" smtClean="0">
                <a:latin typeface="Andalus" pitchFamily="18" charset="-78"/>
                <a:cs typeface="Andalus" pitchFamily="18" charset="-78"/>
              </a:rPr>
              <a:t>La   vegetazione montana  è  varia e dipende  dall’ altitudine. La fascia dai 600 ai 1000 m é caratterizzata  da una grande mescolanza di specie arboree.</a:t>
            </a:r>
            <a:r>
              <a:rPr lang="it-IT" sz="4000" dirty="0" smtClean="0"/>
              <a:t/>
            </a:r>
            <a:br>
              <a:rPr lang="it-IT" sz="4000" dirty="0" smtClean="0"/>
            </a:br>
            <a:r>
              <a:rPr lang="it-IT" sz="4000" dirty="0" smtClean="0">
                <a:hlinkClick r:id="rId2"/>
              </a:rPr>
              <a:t> </a:t>
            </a:r>
            <a:r>
              <a:rPr lang="it-IT" sz="4000" dirty="0" smtClean="0">
                <a:latin typeface="Calibri" pitchFamily="34" charset="0"/>
              </a:rPr>
              <a:t/>
            </a:r>
            <a:br>
              <a:rPr lang="it-IT" sz="4000" dirty="0" smtClean="0">
                <a:latin typeface="Calibri" pitchFamily="34" charset="0"/>
              </a:rPr>
            </a:br>
            <a:r>
              <a:rPr lang="it-IT" sz="4000" dirty="0" smtClean="0">
                <a:latin typeface="Calibri" pitchFamily="34" charset="0"/>
              </a:rPr>
              <a:t/>
            </a:r>
            <a:br>
              <a:rPr lang="it-IT" sz="4000" dirty="0" smtClean="0">
                <a:latin typeface="Calibri" pitchFamily="34" charset="0"/>
              </a:rPr>
            </a:br>
            <a:r>
              <a:rPr lang="it-IT" dirty="0" smtClean="0">
                <a:solidFill>
                  <a:srgbClr val="FFFF00"/>
                </a:solidFill>
              </a:rPr>
              <a:t/>
            </a:r>
            <a:br>
              <a:rPr lang="it-IT" dirty="0" smtClean="0">
                <a:solidFill>
                  <a:srgbClr val="FFFF00"/>
                </a:solidFill>
              </a:rPr>
            </a:br>
            <a:endParaRPr lang="it-IT" dirty="0" smtClean="0"/>
          </a:p>
        </p:txBody>
      </p:sp>
      <p:pic>
        <p:nvPicPr>
          <p:cNvPr id="61446" name="Picture 6" descr="http://image.slidesharecdn.com/floraefaunadellamontagna-140227201501-phpapp02/95/flora-e-fauna-della-montagna-2-638.jpg?cb=139353215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437112"/>
            <a:ext cx="2952328" cy="2216560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3275856" y="6669360"/>
            <a:ext cx="29523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dirty="0" smtClean="0">
                <a:hlinkClick r:id="rId5"/>
              </a:rPr>
              <a:t>www.slideshare.net</a:t>
            </a:r>
            <a:endParaRPr lang="it-IT" sz="800" dirty="0"/>
          </a:p>
        </p:txBody>
      </p:sp>
      <p:pic>
        <p:nvPicPr>
          <p:cNvPr id="40962" name="Picture 2" descr="http://lezionitoscane.it/galleria/foto/grandi/2_castagneto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b="19381"/>
          <a:stretch>
            <a:fillRect/>
          </a:stretch>
        </p:blipFill>
        <p:spPr bwMode="auto">
          <a:xfrm>
            <a:off x="899592" y="2276872"/>
            <a:ext cx="2736304" cy="1656184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899592" y="191683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Andalus" pitchFamily="18" charset="-78"/>
                <a:cs typeface="Andalus" pitchFamily="18" charset="-78"/>
              </a:rPr>
              <a:t>ROVERELLA</a:t>
            </a:r>
            <a:endParaRPr lang="it-IT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0964" name="Picture 4" descr="http://www.carpen.it/wp/wp-content/uploads/2011/07/Foto-carpino4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b="11111"/>
          <a:stretch>
            <a:fillRect/>
          </a:stretch>
        </p:blipFill>
        <p:spPr bwMode="auto">
          <a:xfrm>
            <a:off x="5580112" y="2348880"/>
            <a:ext cx="2736304" cy="1728192"/>
          </a:xfrm>
          <a:prstGeom prst="rect">
            <a:avLst/>
          </a:prstGeom>
          <a:noFill/>
        </p:spPr>
      </p:pic>
      <p:sp>
        <p:nvSpPr>
          <p:cNvPr id="12" name="CasellaDiTesto 11"/>
          <p:cNvSpPr txBox="1"/>
          <p:nvPr/>
        </p:nvSpPr>
        <p:spPr>
          <a:xfrm>
            <a:off x="5580112" y="198884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Andalus" pitchFamily="18" charset="-78"/>
                <a:cs typeface="Andalus" pitchFamily="18" charset="-78"/>
              </a:rPr>
              <a:t>CARPINO</a:t>
            </a:r>
            <a:endParaRPr lang="it-IT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580112" y="3933056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hlinkClick r:id="rId10"/>
              </a:rPr>
              <a:t>www.carpen.it</a:t>
            </a:r>
            <a:endParaRPr lang="it-IT" dirty="0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411760" y="836712"/>
            <a:ext cx="432048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Il salice di alta montagna si fece, piccolo, </a:t>
            </a:r>
            <a:r>
              <a:rPr lang="it-IT" sz="3200" dirty="0" err="1" smtClean="0">
                <a:latin typeface="Andalus" pitchFamily="18" charset="-78"/>
                <a:cs typeface="Andalus" pitchFamily="18" charset="-78"/>
              </a:rPr>
              <a:t>piccolo</a:t>
            </a:r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, così da non essere più esposto alla furia del vento,</a:t>
            </a:r>
          </a:p>
          <a:p>
            <a:pPr lvl="1"/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Ora può ripararsi dietro alle rocce, strisciare su esse e godersi un po’ del tiepido calore del sole</a:t>
            </a:r>
            <a:endParaRPr lang="it-IT" sz="3200" dirty="0"/>
          </a:p>
        </p:txBody>
      </p:sp>
      <p:pic>
        <p:nvPicPr>
          <p:cNvPr id="3" name="Picture 2" descr="C:\Users\MILENA\Pictures\adattamento dei fiori alla vita di montagna\salice monta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404664"/>
            <a:ext cx="201167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MILENA\Pictures\salice nan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070086"/>
            <a:ext cx="1799903" cy="219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ttore 2 5"/>
          <p:cNvCxnSpPr/>
          <p:nvPr/>
        </p:nvCxnSpPr>
        <p:spPr>
          <a:xfrm>
            <a:off x="2123728" y="3068960"/>
            <a:ext cx="4680520" cy="324036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39552" y="260648"/>
            <a:ext cx="8136904" cy="6223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Come il salice altre piante hanno ridotto le loro dimensioni.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sz="3200" dirty="0" smtClean="0">
              <a:latin typeface="Andalus" pitchFamily="18" charset="-78"/>
              <a:cs typeface="Andalus" pitchFamily="18" charset="-7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Per resistere meglio al vento e agli agenti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atmosferici nonché al peso della neve. 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sz="3200" dirty="0" smtClean="0">
              <a:latin typeface="Andalus" pitchFamily="18" charset="-78"/>
              <a:cs typeface="Andalus" pitchFamily="18" charset="-7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Il nanismo permette alla pianta di sfruttare, per insediarsi, ogni minimo spazio offerto dalla roccia o dal terreno. 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sz="3200" dirty="0" smtClean="0">
              <a:latin typeface="Andalus" pitchFamily="18" charset="-78"/>
              <a:cs typeface="Andalus" pitchFamily="18" charset="-7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Il rimpicciolimento può interessare talvolta solo parti della pianta quali, ad esempio, le foglie che possono essere minuscole oppure ridotte a aghi, forma che permette di limitare la perdita d’acqua.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dirty="0" smtClean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s://encrypted-tbn3.gstatic.com/images?q=tbn:ANd9GcSOyku0HsXd6gvSNCYOHCZvc9NVzhYTkID87v7YIodCRA9402v45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3132348" cy="2088232"/>
          </a:xfrm>
          <a:prstGeom prst="rect">
            <a:avLst/>
          </a:prstGeom>
          <a:noFill/>
        </p:spPr>
      </p:pic>
      <p:pic>
        <p:nvPicPr>
          <p:cNvPr id="79876" name="Picture 4" descr="http://thumbs.dreamstime.com/t/paesaggio-di-autunno-della-montagna-con-il-pendio-della-cresta-5776223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556792"/>
            <a:ext cx="3182752" cy="2088232"/>
          </a:xfrm>
          <a:prstGeom prst="rect">
            <a:avLst/>
          </a:prstGeom>
          <a:noFill/>
        </p:spPr>
      </p:pic>
      <p:pic>
        <p:nvPicPr>
          <p:cNvPr id="79878" name="Picture 6" descr="http://us.123rf.com/450wm/xalanx/xalanx1408/xalanx140800173/30751765-foresta-di-pini-macchia-di-montagna-pinus-mugo-sotto-il-cielo-blu.jpg?ver=6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149080"/>
            <a:ext cx="3168352" cy="2016224"/>
          </a:xfrm>
          <a:prstGeom prst="rect">
            <a:avLst/>
          </a:prstGeom>
          <a:noFill/>
        </p:spPr>
      </p:pic>
      <p:pic>
        <p:nvPicPr>
          <p:cNvPr id="79880" name="Picture 8" descr="http://thumbs.dreamstime.com/z/lucci-della-montagna-con-il-pino-mugo-42464193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b="9677"/>
          <a:stretch>
            <a:fillRect/>
          </a:stretch>
        </p:blipFill>
        <p:spPr bwMode="auto">
          <a:xfrm>
            <a:off x="5652120" y="4149080"/>
            <a:ext cx="3168352" cy="2016224"/>
          </a:xfrm>
          <a:prstGeom prst="rect">
            <a:avLst/>
          </a:prstGeom>
          <a:noFill/>
        </p:spPr>
      </p:pic>
      <p:sp>
        <p:nvSpPr>
          <p:cNvPr id="8" name="Rettangolo 7"/>
          <p:cNvSpPr/>
          <p:nvPr/>
        </p:nvSpPr>
        <p:spPr>
          <a:xfrm>
            <a:off x="6012160" y="6597351"/>
            <a:ext cx="25922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 smtClean="0">
                <a:hlinkClick r:id="rId10"/>
              </a:rPr>
              <a:t>Pino Nano...</a:t>
            </a:r>
            <a:r>
              <a:rPr lang="it-IT" sz="800" dirty="0" err="1" smtClean="0">
                <a:hlinkClick r:id="rId11"/>
              </a:rPr>
              <a:t>it.dreamstime.com</a:t>
            </a:r>
            <a:endParaRPr lang="it-IT" sz="8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23528" y="0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È davvero notevole come, grazie a questa forma di adattamento, si possano trovare arbusti contorti anche a quote notevoli.</a:t>
            </a:r>
            <a:endParaRPr lang="it-IT" sz="3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 descr="Risultati immagini per foto di fiori di montagna coperti di nev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724" name="AutoShape 4" descr="Risultati immagini per foto di fiori di montagna coperti di nev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726" name="AutoShape 6" descr="Risultati immagini per foto di fiori di montagna coperti di nev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7892" name="Picture 4" descr="http://previews.123rf.com/images/terriana/terriana1211/terriana121100332/16229440-Fiocchi-di-neve-senza-soluzione-di-modello-neve-sfondo-Archivio-Fotografic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653136"/>
          </a:xfrm>
          <a:prstGeom prst="rect">
            <a:avLst/>
          </a:prstGeom>
          <a:noFill/>
        </p:spPr>
      </p:pic>
      <p:sp>
        <p:nvSpPr>
          <p:cNvPr id="46" name="Rettangolo 45"/>
          <p:cNvSpPr/>
          <p:nvPr/>
        </p:nvSpPr>
        <p:spPr>
          <a:xfrm>
            <a:off x="1043608" y="1340768"/>
            <a:ext cx="71287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5400" dirty="0" smtClean="0">
                <a:latin typeface="Andalus" pitchFamily="18" charset="-78"/>
                <a:cs typeface="Andalus" pitchFamily="18" charset="-78"/>
              </a:rPr>
              <a:t>E per quei fiori che devono lottare con vento e neve</a:t>
            </a:r>
            <a:endParaRPr lang="it-IT" sz="54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8" name="Picture 4" descr="http://previews.123rf.com/images/terriana/terriana1211/terriana121100332/16229440-Fiocchi-di-neve-senza-soluzione-di-modello-neve-sfondo-Archivio-Fotografic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53136"/>
            <a:ext cx="9144000" cy="2340051"/>
          </a:xfrm>
          <a:prstGeom prst="rect">
            <a:avLst/>
          </a:prstGeom>
          <a:noFill/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2" descr="data:image/jpeg;base64,/9j/4AAQSkZJRgABAQAAAQABAAD/2wCEAAkGBxQTEhUUExQWFhUXGBoaGRgXGR8YHhwgHxwZGBchGhgcHiggGRslHxgXITEiJSkrLi4vGh8zODMsNygtLisBCgoKDg0OGxAQGiwkICQsLCwsLywsLCwsLCwsLCwsLCwsLCwsLCwsLCwsLCwsLCwsLCwsLCwsLCwsLCwsLCwsLP/AABEIAMIBAwMBIgACEQEDEQH/xAAcAAACAgMBAQAAAAAAAAAAAAAEBQMGAAECBwj/xABBEAACAQMCBAQEBAQFAgUFAQABAhEAAyESMQQFQVEiYXGBBhMykaGxwfBCUtHhBxQjcvEzYhVzkrLCQ6Kjw9IW/8QAGAEAAwEBAAAAAAAAAAAAAAAAAAECAwT/xAAkEQACAgIDAAICAwEAAAAAAAAAAQIRITEDEkEyUSJhE1KBkf/aAAwDAQACEQMRAD8A9XQ13UNs1Mm1bGJhNamsauWNIDsGupqJTXU0DJVNEKaEQ0QG2pAEKK6qNHrYNSUdTWxXNctQB0WqN67NRO2d6aEQEwc1reurpkRQ5uRvTEZcauVNYXFczTAlU1KBQwfpXP8AmYwaACg1YbsCaFF0feuPn+4ooAgPInauAa51VhoAnU0RbNBIKLBgUAdmprRoXVU9topDJHaonbFcXWrh36UARE1sNXNbimIk1VqsArKAAbD0UpxS3ll/WoeIkCmIpsRstUZrfWtGgDCa7FQmuw9AEqVPbaoVFSWxSGTmu1qPVW1akBNWjXGquhSGacUMbeZmibooZyBg0Acg0O5LAzipGftionYCmAHcbTkVqzxMjOD2qS4MmfahLgiqEH236/ahOIUs+DHnUa3SDG1SJck+W80AEaYU9CKrf/iZVm1LCoZJnEdSPIVYGAaY2ilnNOTWeItmy+UIhokHvuNs0AH27oeGVgQRIIMgg7QRg0dbINLuE4QoiopmAB6AYFHWRG+aAO0UzJokCoNO5qVGpAS9Kya3bGPOtBR70gObjVCzVu62aj1TTQEqtWVEGrpTQBLqNbrjVWUAK+UJCgDYARTEmqp8B8x+baMsSQxBBMx79atDGnscl1dG5rbNUJbNcPcoESo8muxE1DaXFSIaACVNTKaF1VMjUgO9VdCo+9aRqQycGuw1Dh67V6AJblDNv6109zFJb/EQxoAYzBxQfGtG+1crxVL+P44KviwJAyf31o0CVhgvgihm4oZ/Sqlzv4i+UsoykGABqEsfIdt89qoPMvjO6zoyu6acMmIJBGDA8t6n+ReGj4pJ0z2VrsxW0PXp+5qhJ/iDw4IUuzEkAlV8InqWPQfuc0Zzj4oVPlxBDXApIIcLka5IM6gJgVXZEdWXduJEQNql4L6Z260i4K8rpKuGQ7MD+fUGndhoAGAKpEtBtoT70QqgChEOcUUpoAxFJaandTj8q1ZYVKWpAZbB3itNmpB5VkY86QAl4RQ7tFF3j5UDxZj3poDpLk13roJGipdfWmAVqrKF+b51lAFA/wAMLgX5gB8DMxQQZEQDLbdoG9ejFsV5F/hlxGj5qlsh5j2zjz/SvUOH4sNsaUdFT22EXsCgy+cUXefFC2O/WqJGFn6azrUPzQBE1LNICQtUqPFDA96kDUmAQO/SuZmtIRH6VyT2pDM2rh+IiKiuPS/mHHrbHiMScUDCeO42Bg5pJxnHASZE+Zj/AJpNz34jQLqDadMz5+ledc9+IrvFHSjaUI8R7jGD2Gdus+tS5JFKLZbeK/xDt23a2oLaASzqRHnp/m/e9VS/z25xwZ7jf9NiFQCAATux/iaOv9ar/LeFBclhIEyOh7BYPpVp+GHR71q2tu2yBpKEkAwpnxbEjs28R1rDkk2qRpD8ZJoh4n4auGbjgW/l6QxONM/TBJhgR2pBzS3p8GGIltUbyBB+1epHiUuJ4hm74RadQyrpB0nSwj6hgk+g7Ujn3Lous1xYJ+pAcCMyCMQZ26VCbTybc3G07vZU3UkDTue2BP8Ab9acfDHA2xdH+YTVsFUCZMiPKK2eVFrJhoRNXYmTkEiPp3k964vcQhCKsKRAMnHQS2SRBkyeh8q0Ur0ZvjqVSPYuBAQQANGGXpIPcUzt8RMaR++tULlHMlxYa784qAbZD5xvBH8J1YEmNG+asF/nVqysXLmjIIkE6u4wDMYkiuhM52slxt3hHrUtlj7VSPhz4ge+zaUL2wdK3CIn+bIiekdYImrhwtyZ/c007CUWhiLnQ13evaelDO4ETWxckCD7d6BB1i7MedSo0b0lPF6WiMRvP2NMLd7UAR1pAd8QxIxS6+Sd96Mcz69aHvWpMkx+FNCFty8BXVriZoTnli4i/Mtr8yNxtjqfPHSq+nxGoiQZbYAR7yQBFDaWx0W8HyrKq6fEBI/6bexn8ayiwopfL+JPB8UyXEBW4wGrOB0YGMjOa9E5MdbeGce2OlbHLlN0Ow1EfTI+n0+9EcOUt3SqrBILHoN/t1ojGi5OxrdmIqBTFY92c0BxDk7UyA2xck9MYpjY86rnLuJ8ZUzIJ36eVNxf/GgKDpAIrYbOKgroUCCLZzWXcZA2rVuguaccLYknpt6Z/SkNC/nPMBbSXIUZMkwABuSeleHfEHxLe4i45+aRak6QMDTqxPU/wyaefGfN7txW1lWUxCSMjPQbkYP3qvcvv8OOHNplPzHIkjeJwM4AwDWTlZv0oZcl5W3F2Wd7j21RlNtmBKMJIuAN/MoA60q+IeBNm81rZBJQfUdJ+kt/KTTP4Z5g1i6BBuIMG0xI17kGNtWBE96c/EPN7TIyu4uEsrIqqTpAkhbhPUARA6981naNPxcW/SlcCVaNTbfSi7sfP8KIuXAFwCAR4goJicnwkwIMZxSs2gzNo3yd9+uBtUt3iQbWJVwApyc9z79qTWTEsvJud3LbpovB18KstweHAKrDbgAM0bATUPFWzIB1tKjSIyT5zETE4nelXK+HDIrJkxBGogBh1xuOu9d8bxEE2y7gpEQZUnrP4iahq3SKbZ3w98q+kAXPnDQUiQPEsHuGDRn1rq/wgUW0YCCzGQTsPqE7zkVrl/E3FCtkROkxG/Y0QeBe7bZpLsgLafpOTLHVORAj2oeGVOL6qTexGb7Lm22E2b+x6Y6014QXOM4kfOYFipyB2WQAB5CIpVxnClW0gEeEGJnBE7/f7U1+GLBZw2kwBBaCYJwMj6SYInPpWyMz1L4d4deHsogGlQZ1Y8RzJPnT6zfOqQRHrM9815FfK2Lqut5iuoyHYwy5DQDHiEdu21ej8h463dXVZZWQbaTnM7jefXtWqZMixJdLTO849KkbiGGxkef6f2pd84wykAYEHcT1z0j9RSX4mNw8MQl0W3JGiWA1RkgHp3kbRTbJSDefcQzNbWQniLdc6cAETlT1z2qy8u4sNbDAgxv9zXzpb55eW4bgvOTP8TG4GjByScdRGKsXKvju/ZtlIRsbnGehPQdOmfeaz75NlHtGvo9xXiVbY/aomvQpnb9xXiHwv8c3LRZbn+ossyyYIO/1HofTFek8t+IrLC2lwxcvLqVN5HTxRHuYq1JGXR7G/FccFBzivKuYTdvm5bfSqvAgQYwTEnSw3xHTzq3fF3H/ACbRIEz4QdwCcS0Z2nvmK85S1cI+Y4AJYZJgN0ggRGPwFRyq1gIof8M9911G9kz3HUispVYe3pGpWU9QFEfjWqwfHL+xZ7Nct9dqG+X42I3I/r/WjLi9qjCTJIzXcYg9y8QDOIpFxHGurB0II89vb7UH8X84t2gbd1mUXDplQd4n6hkbdJqrcPzO1p0cPLIuQMnuBqkCATmAe/SokzfhS7ZDP/8ARi3euG7LM+lsHr16Z7zNXnl3GhxvIgEEeYkV4/x3xEHDApDbah4htBzErTb/AA+54EYI7hVZvCCdp6Sds7etRGRXMot2j2fhDiP3/wAUUtzFJ7N8gACTO/fvR/D35SfXetTnoKV687/xi47Tw6W9J/1bgUsBtHjidskDHaas97myJdS27qrPqIk7hcsfICaoX+JvNlvWvlqNS6wxMHAExE7ZO+59KiTwaw429FHvccWUK0NEDPb2oO3eCNATwlhJgnHWJwP0qwL8It8nWbiAsARkFSgTVqEZ1dIMUnN4SoUR0YTjBg77CsGU0/SXj7aKF0AyxljMTB2juc+f3qC/xOgHSSBJBWI09oI2M/lU3CXFLEqSQZX0nzP51w+pHSMpMExBzJMn0qUvBaA7VxBbByS0H3nMn0oe09uZYGAo6xmd6Y8VZL3IUATOnbPY4/e9RfD11bPEozhhBIMH6dwZEHUIJBAgmd6tOxDDl96PEpkAhhI6gjr96k5ly03SbshSG0/L0xJI1Y2mZJmrFzbh7GhnVVuysSAQCCFC9RDDSIIGQfKKU82vBbkqSAERSSysZ05M58WSDWS/sdfJCo9PrNig8Ze+UVC+CMgbz9MkdYGMd/KuOCvFLgLN4gQSCSVCn6wVB205gdRRqvrCa4/mWcEz+GaH4tWBU6ZMBgTEMCZkE4Ipp3g52rh2byTcv4s/MIECGIVmMCM7+oxRd7jTC6GK9CqxpAiZ3kHb+1AGDLKGWdx09Qen96Is34OMSI2nHWOpoVJ2VDi7R7CXmHBkOWP8Rn+vtTT4e53e4IXFthP9TTOsExE5EGDuabJxlp7ZD2lC7IUUavKYyal4vgbKgKxAIGMHPXfYVcZk8kerpgln444yywLFblvPhIABk4kr1jA9aQ/EHPrnGXQ7AiAAlsEsoO0gHqfIUTxChTD2mX1UgfjQ/GWvluGSVYQRB2/f61XZ6J6oE4nhGRoLDYEkHAnp6+lbkt9IKY64BHT1phbRrr2wyrAI1HA1EmMnAE/1NHDlLXr0fLItISGuaokbgSZE9MA+dJWVJR2OvhX4RW4ouX5aRItAlCQQdJZo8InPsM5q7cu+FbVkyoOwiGbGQcmZPTypZ8Ocaf8AMnhniRaV1aZ1ACCCRgkALkTNWuxfLHOw7VrFIiU34Uj/ABFvFBBRmUxD6iAG81G/lVU5bfOkAtLSWAYSB0mrb/ifw+u3bfPhaD2yMSPaPevOl4IscGDuZxFTLYLQ8XjbS4eyjNJkwTme5OaykJ4R+hNbqRn0R8zPnUwUR+dK+L4oLJ3o3hboa2CpkESDXQYlN+NuSLfXVpBe2CVnE4nSSMwa8v8AhhrYvob3hQasH0PcbzXs/wAQcfatgi4wXBMHeBvivHviTibJuObAgZgjAJO5zmNzWU9mkUwLnNyyLjC1q+XMAUOoUwwJJEGF94wOsxRHLbwtrlVMyCzCdP3wOlWflfw8r8P8xxoZwIyIkfSQynAMwQag16uWj1Dk3FakRh/Eikk75AO3TemxcQADXlHwjz9kufIuyAIVD/KwOnTPY+fUedeh2uMQI11mn5aFyBn6ZJx3xWsZWjBqjzX4q4b/ADPEBlP1HSunJ0DcgfxA+IiPOhOdylkJCSsqdKaJAKgdcCCs9ZHTas5XxVx9NsxnUAchlEwcrJUiQNgBNE/ElpAPEGLSATMxM4kicwD1/Ws2dcMp0Q/+LKbaASujDLPbMDeEM/2NVbi7nhiBBJOqNxv0oji+DZAutSqyVlhBnGM7GO/eoeA5eWDMEe4o7DA8z5enao/ZPJyOdJ+E/J+ENy5at+EDWpOptAIEErPntV25z8NIbTi1bbULwHmFKmQoP8MkZzg9hVBbiCk22QyJiQRBnEgxjr716C/xCjIju903bKqCuof6g1QYMYA+5/Et0HGou0ymc15S9u6Slu4oTDEhoX+XxbQZHXrQA5beZGvMCEUjUxxlvpx54+4r0Ti7lvi1a2bz3MG9CeEgAkaXUycSuB5npNc8y5qbaozrcOq2wRCgddSQELkkHOIkTg0LBUuJZaeCgXOJlBbEtH0gHA6z61PZUFIdoYTAKyp8ifvXfAWfn3QigS7IrRgzqEkAeRzHY9qafE3CJYa2iFyYAyJVgGbSxbpckRAG34w2roXWUo9v8Ncr5iNKkorIEIMAEeIrjOwgRS3mKMXkRbAJNtT0WcR0j0wKn4Qi3ZLzu2kAjE7mcx+FSWbguAoQmoBYaJOfD2x0/WoSp4FLqopf9OeAuAuDdMicyCZ9h0rVzhdXiyJgHpkiRH3GKmPK3Uypi4hLYfxAAMRAJz/CNpkda74LhlIyCu/XTIyBDbfcx7xQ8DnydkuuKOOC4AvgMpIOIM6juNX8s+9POWoSFtsojOoEagTv9J8oMz+lDW+CFm4XTUwIBUKBgjMjJlcge56Ufb4sldQQpgksw3AAiDAkDPbp7T27eWjBtyyyLmvCuWVbcFIiD7TBiJAOxPat2+S2mLM5xbgRhREDr2EjHpJFEC8Si3l0xLa1B6Tj8DNLeZ8Gb10Oki2SoZjIG+kkTk1cb7U1gGb4n4ZIkWnBB+obEex/KesUHZ5awOlplTIglSPPScL+96Z8udCQNTEsGBZu46wSSNvxzRVwXLwI0kuggPvPXOc56f8AFN3HbHZDwfENbdC3juiSGJggHBDRGoETnO/kDTb4c5s6i6brs6tkDMK20CRKrHYbrS1brqwDjA6xGevocxFEG2RlVVoGTMN3zjPfr7U/5Ggqzfxlxj3LI+SVa25hgsEyP4Z8iPKqd8h8AqVI6H94pk3BIrT4gDMgt4ZO7AdD3qdkkFdQDdiVJ7ghs42xTfLbGo0K/nAY+W59JrKL+Z/2H3eso7h1X2Xv4h4lUtuTsAT+BpN/hh8T/O12XMFRKDrEkn229J3qpfEXMuJNxrbuRqxBUQQR07CKTcJxT2HF60QrgQDH3mdwdq275IlGsHoH+KnChltuDFwNoA/mBBY+4ifvXl+s4B6SCetWHm3xXd4n5YuW1IWZiYJxuBsMdD1pMsEjYESTpHfff86lvI0qR1wNrGpsgHbvkRVxX4ssoLSXA2dOv/TWBifCoPU6R6ZikHF8u0W0cPqQhTsREnYiO+N6G4bgvmy7dMepG/oOlSpemi7RHPxPaS2ZEa2OoC1kaehOfrmdsHJxUg+InvcKtgNpuuTbdhuUw042MDSe+aUJahtIOnHhnr3z71Dym2V4pCoIk5O2k5DelNOiZ5dljbl1pY0Seu8yRkbZM5Bx38jRFvmaNKvKMCpgksCF/hWYAnOcY6isvWhpnIO4gRHbGcUp4m7rJYytuScZI2/h7n7Vnxpr20UuRxwi18YVKspVQxMsHJaFI6vGnaeuMZ2lDb4gWg1prTIGOq29shmZZOjW0xpAnIGI27mcNzuQT4CNEKrYUjwqCe5DaceWN6d8PwxdQX027hKklBEjTCktvBM+GfWruzpbUqaK3zLg7LM1y6ARrLLobNwDBGskjAjt286b3uBS8txYS5o0KgRpZVyPEyySq+HBnI670k+M+GK+KVCnIQEhhOJAIyDifSp/gzjbYsm0w+WXuAi4J8QIbVqyIAKqAB3J702sGcZpTyjXMOQfIYXrcn5bJc+WoLECRq1M3bOPPYCu+cfEVprd02GuBmcKdazqQzqImQD0G1S815gbwYadOgqSwMMPDB1H+IeUdK44TlyNaHWTMjIEd+sR360nSM5zWepWOWcQ1oq4MMphWAyOimdsH8q2nLbl9itvUxEszEwJknLHqT5705vcBNljH0gnaJIMiT0GK1y7iE+UflXGsXChBJZRJzIAPSBAIzMdxUO1kfEou0xHwPD+DRrIySEOPFtvsPepuHZIMyuNwAJyMbfuKWA3LdyCzHcgyc7kwZwTTXlxdZKAsTsVzHqT329vOrRMmnihxyThi4knUCAI6kidJPYbfhTfhOJtfMZVKC0y6inWSPDHcR2+3SlD3mXxaQpcAFd5yJx0mG3/ACohLLi8m5NqDtpJyGgEg49u9KLM2T8WyqyKCVk5MDVJ2EnYeX5bUU1nRaYKSRJnyz0z1/WpuZqrmQo0NE9dJG0noYJ+xobiXOkhR08Qx06xEg4I9x3qPirH8hhyLisFZwJgRGBM4gSetCPxJW4YkGFHeIyBHYHOPOZpLw/FsSGB8Y2HeJ3AifKKfcEhfxGNYMknAIkYwYmJgiqUrE1Qq49ArhxbI1NGoE9vF4ZwMzPej+XXLnzhESSDEaZiem8eYjNRcby5muQrrIRhpgyJBPUb9PYZoDg0a2Vc5VCQSJ6HM9RuNqUlayHhJzi4bV827jNH1KRtEdWn1GR03qOxx7DZ/Dvk9PM035hye3xSrdko53KnVMYgzjaNuvelPMuQMpCoWKASZO0fVGI9Mdc1C5IaYJjzg7C3besoYyC2ABHmM+fvUa8qRiGBJXoRuO/rNDfC/HEI6FiSV8A2MgErmeu0R2prbvKTqQRr6HGczA9quNMbbQov8uQMQXJg/vpWU/HKNQBm2cDJYzjGaylUB2zzbnvFJduhw3ghRIGBO4AMZE96cDjOERVW3pYqjKbhQyfDBG0ye+wNVbm3AtbdpZShbwgZkGcgRHT8ah4OyxaASMTA74gZrTwtSqX5Il5pdTa2qAhhsCCRHmdpjzrLayjthAygHruZA/8AtrOKslGK3FKvvnz2I6RXVlRsIwNz3mk9ENOxny+7c+V4iSkDwsZHh2wdgKg5PfA1oTmdU/08v60f8rQqKZLaQxGevf70o5lZKPqUaZ7jYnf2qVmyr0T8VxErEiZMdCNvwP8AWt8GrgFgDK50/wAwP1ZoUOxYK2GHU7EfwxjHl3pzwKarIaSpVmUsOmQCSNzEjzyKp4ROwi266SVZgTETGPJp/SpLdxXQWwF1nqMztEimDcpB8WuTpEqgkzETmZkT0rd7liNBKiQJwIx1EH1mhfoTFtnlIB+UzA6gQdMSsxPUyJjB8qb3RxHD2kFm4W+WSzSupmWIAgnIGIHb2pLzr5qXka2pbvPoJEnP6bdqsXD8ehUGSDEkHxEHEjr5x7RXLyvl42nH/RJlU4xr7suvUwCz4olQc+JtjEd+mI2oXirIKf6fhub6QSQfFjSOhEzGaccwmy7E3Q4cTDxqjClRBiRqG24BoO3bGslfEBGSJIz267b/AJbV1Ql2imBnILxbSrltQlRq6rjB6mM77Yppypzw5LMCyEDVg+enT0E7E+tZe+WPpEyQzAGDqnr3ETIPYUSx+cgVVhgcHOwK7qMwdLDaMTiKtq0IOuWfnWLhIVsEhe4naN4kgV57xKaS2kEgFjn9+m9XvlXE3LJe04hlJBkSCIBGlo6yD0+oUl47gFd7mmSrCRAB/PeTPWsW+mxtidLlu9ZII8YEoR5fn/T0ofh+YFW0kjTESAZgnBn8citcVypgHZQRp3AntLZ6iKVWCa1SC7LtwfFXGa2GKaVJl2j+LYue36kU45pouN4IJQIC0jxAgMdOIOGI/Yql8JfMEQYJBM5/vPbvT3gLjBdKmQCYYQcdRnYbbdz3pUwDbDv9NwQh6nI/9USd6I43iHQ22CShWQPqJAIPT+XGetCOtx3VfqkQFIxkknPcDr02zE1K3LWQrqDCNhInzjTtUtAjjm3LwG+akkMNZjEQBHkBP50XydHQtqB3kwM5/MY/OpGe5blvqkQ2ofUCJifacg+tcrfRLZYDsojpMyMQTiRn8Io6qLC3JUF8R4SLmYEDwyZO2/lnfOa0SxVvllVlo2kHMnH4b1BcLKokEowwYkA9ZnP78qE4biWR2EDSACDgCCf5sZn9PWrlF+EDXl/EfLMMulQSRJEef3M4E0DzfiW1BkcohBmCQJ+rGsaSd9jXXBcWrs9sxBwpU46E52BmP60SEAt/LPjG2RPfOnP39PIVzy4U5dqKTE3L1NttQG0kdOhGD/ejBzgG4p0Ars2oajBPSNj61rheDJZgrk6RgbHaCI7R7dKX855Z8mXtamRomAcHczvjHtV8cmsMuSTyi43eRsSTbusinZQJj71qlNjngZQf8wy4HhhTHfJzWV04MslS+IeVMqJdLuxiDJUgFhqIGkQI7CknBuqnU0v3Awf+3ykRtUli+yh7byskErHl2PfFdcl4cl130gkkT5SJ+1ZPRvesDJeOtG22q2xvMpln8X8UKAdlAWSdsjrNA8DwZVdRBknA+5FEXuXMSxDZDbeW/v1+1MgZ0iPpgk/cfrUN/Q236FOpY6/CWCgEDtEEz0qTiuAW5azvsAep8SiPuDtQ1oyp6yVke+RTHh70XNJEAHpjv9vWs4unkUs5RRH4djcVScsQAWMx0+wq1cp5b4EBafqZ+gbufyHsKU/FXLWtMGzpHWPQZ96cJb+XYt5goqz3nTLfmftWzVk2G8u40ybeGyQH31AEqI6HqP3nl74F8WijDVInpPST5kR9qF5SUtXCoIIdeo2YkadPsYPoasV1dS6laIERgmZjb701sliXjeHgzJYyQF3wRO2wOKi4C0GYKuGH8QP/AKgR1j+nemLWZuEiIGdpx09wI/CkXDMLV7/TYMfqHWfcHtih7BaCOZcOsnQRqJYvj6sKImMkR17GguHvFWA0wy7kHJGDsR2pjxNxCxl5LGTiIn03xFb4nhmRdf1ARDdRvGodpqXKnRSWAbmXFqWZEYT9cZOreYI2x26g7b0w4K8CjsH8WykA7kEAqTEbCeuD5k1zn1gobLK0H5erHScYHSYOKY/DnNxLB8GQdvDO7GNt8+laWTQw5xzu07ix4vmbNMqJlZEmGDCDGIMihxYLGbbsQAsKrHrgY6CY/pik3xOQeKe5bLFp1GRGk9YnddoPp2ou3zGPl3Xcyw0zHQQPFG58z0HuU1YUOzwjoNJhwwgA404AgaR2ERFV7i/hcfLLWcsuSm5I38PXH47Vbf8AxBLqAhZaP4euwz2wd/SsttpOFiehj9f3ms9PAzzsPGmMELPl+ePWm/J+PCqQepjPf/j9al5jycl9VtcNkgdDJ1eUTSVLJ1aQDOdskRgyPI1exFt5dxZZxBB0bE4yRGMQDEjNMr11nZUICuOoBiIzB6Edvf0pvKb8kgnwxBNWEceLFy1ddZEHSAd8acRtE/gKWdDG/F2vBoJg6hqnMHsc4HXG0jcZrVvggSSMARuPYHNRcVzhLg1W+gE/jIjtmi+EvErJnpKx+zFUpJ6JcWgq2gMKQSpmVOc+U7ddunag7/LQZCzB3AGGBOfejLwDSxB/L7Gd/SuLLsLpUkFGgwB9M5Az+81ZIkXg1V1VdYIBJmQB+hkj3qPhQyMWLNDfxGIk7Df8aOtcsK/NwSCZDZ2mCGB6eY/45vWmVAQVYSAW3aRgiDOkg9fP0qZulY4q3RBa4pANR8VwDEGDjoT1/tT/AIXizcCtGSYOMD+HI6VReL4Z0dXUznEZII7mJ2qz8lujRcY6hpBk7KcZ0xJnPbtWfH+STLmqZC/A2EJUtEE4hcSZ65jNZRaX1gaSkdMz+efvWVfb9Mmjz7nnENdclk0FdxsSY3PXYU0+EOGkM0biBNLuYEl31dZb6Yp5yQ6LSyY/Yz+lTJ4NXsP4hILFVGR036bCPWPWuk5czqJYjUpOAM9wSRjfp2qG/dIbcZg/mRn7URwvGi4GtwUefqnEkZievtScfUR28Km1m4kqFMrmFMjcdug/Wnd59KLfUgnA9cH8d6K4u+ir4lAcMAGXOxyT1GB+NB8c2oFVkJIMxie8+kUrtZKo64vixd4W4bmnpA2MkCMb4Mn261Hw/FW7/DgaiLgHiU9RGmR3kCd6S8ZaiQJK4EkbUJwHFaGVwMowJHcdR7iataJaLTw1lnAZyRpAAdcZEBDPsPejL3HrbfRd8paN8R/X71lm4gTUh8JAjTuNjuMGM429KF4tluEscH039adpC2MeU35uEqD4gZkjSfpgiJg+W8UNzTlxbitYXShQaoGBmBt/FigeH425aPQrkKdvIZ64wJ2p6/MUK6gfFB8MwSR09POpoYi5lgnVAIJGMzsc/eoLbkWykwrDbvmQY3+1Pblhb8M4AaACB6Ej3yfsO9V645RjaeAYgbevr13oaBMcct4dI1QpcAwCdhgSScdFG3fzpVzPhAuprZkq0MABA8/JpxArpeIxtgbkGD64/Py86l4TjGd9JVXEZEZJXYrJ+qAOhnGKE7wFVkVWLy/Mm7JnEmTiDI3wdo6D2pq9uz8ogKxEzpA1amYKp09MZ7H16ZxfJgGKtILAlO+xMHpiO+2c0Ry7hhbC6xpuSVVVJJbw6ioJaJO84AxTQOvBMLD2nUC1cVRg5kkj+KD0/v6Cxcp44Mx1kT0bv0Ejv3oy3wYcFWbUcMWIIZdziNzBAjaZ70su2Ut5BiAJPeSfLMEqCR3HeqcfSbHtsggFDCgHG584H3j2qpfG/K2tN/mLUYgPp67EEg58iPSrI1p7aqwGQQRmQQZBWJ3jr/epuN4lL9o9V0ksIwDAInr3HqKgDzTgeK1OpaBrkN7956/0p5ctXkUHDIragFXAI6/Yd6qy21DtJIUMcjfExVk5BzRoNkmDEKd/Ueu9abDQ/wCHstcLXl0DV0UnxCYDHcAk/rNG8C+mGAMNjMSG/iDAbH88eyvgXCqQEAUzKrJJIEz+HTet8K7quGClx4lw3XT4hHhMnbfftWTXWV/ZadqhonGs7mQCurSs7gYyc7Z/4o5HI13MgxBJg4wVJz6jvS7hboQCQCQTkDqex/Q96l4O/JZJBEbYkd4M9fc+1aqjNmzzC3eUKpIYEf8AbMmME5849qisWGtG4juHDZQgZYqBJjB98ieu9BcTyR91+lTvJzH8sYn36ijG5roRRqPzGw0iIEAECCJWROO9KceyoE6yGcPwWoBlBPiGoREQOgG3X1jpUPOLQQI2qGU47xOAT16nNE/57SLbRCkwZ6dNWfqXG/vSnnnMLV1mU3FVVOliSCRMaW0nMDyIiksKgbyBcTx9kMdSLPWQw/IRWUBxB4RGK3H8QwcH9DWU+qCzq/dByQs7Y/rXHEWyxWNjG8GD5+VKuX8SzFg2+nBI6yIx3zVq4fgyo1EZ2Godv0rFqjWzXBWWRIYdcE4GRiO3964u8OBJBneSfbJkY3NMrVstGo5Jz29fWl3PLMBgkn23kSfyNUmyTvh3+YRrA8IOQM5gCD+MeVQoWQ6XEgDwkEQQcDykRSrh7pEkkhSYOYPb1H2pty7iAV+WdMrlJOSnYR12OadAKOb8QSCCNJ3APUbCPtSXlVzTdkqGiSVOx9f30pvzpDqySQo+04+0kfc0v5PZVrrAmIGCO8iN9s01hAMeT8QVbQVI1MSAAevQD02pzcUG2CBDdh9pJ/MUuucPrXw7gfjmQPcn8KGs8dcQzckp/MNwR3MZ7ZoqwZaOJ4cBBIgRkdBmQf8Ab+lL+H4QswCgTJH2yD6fpUac4NwpDLkAFdhkxAH456famfB3VRmndRq7mBkRHUAn70SEiLh7Qb5gMh9QYMTHiH/t2j3pfzDxGSDIM6jnMdD16f8ANOeICXCtxV1Ftz5jy6jBkedC3+GElyGkDw7zE7wJkY8tvSiryFiZyQRI0kjUAOoIgEfas4ZVV7ZIEAjYkek/YUanCm9CIfpAicFsagIgQfEcVLwVmcETkzG8iNuv2pDsP8d0kloYREAnTAaTB36Zz1rYdGhbluRJgkljqLACGzGQexyPOdrb0BfrAJ9JBPi85EEzvk1PfbSSY1blSseIGYj3kH9itEQB3HUl0XDKwOphMZLAwT10nPXG21Tcrsu6+MggS2nBU7qMDsTqImZHcUGt4wWgBhgkbkCSomCCDgVHeQNcW4hbUVII847znYbjzpgMea8G0ORLQRp2hcbGFB/Q5oHjP9NGbCi4hWDMkkkyAN4jPr509bmmDjUJ8Wkf+4dCD26fek/MrACXFtnwQPTYk52k6TA6+1c8tlLR53Z4ctrIIhRJkx16D1NT8E0HHTPnQnFeF28MSx/r1ojhWU4O5nPtW4Fm4C9qhliCcrORHbyO9Hc0CuFgqDkAltGxEiDlhI2/Gqzw1kKYY/b97Uyuq0aiQwB65j26de1KTEkHtrSGT+KTByGHWQdvTypjY4sG0WKnSTEAfkex2pIOHuFdaIROPLzwYgUctq2iKxLRkjxHSNjBWI85iM5rLtSyWyXjeZHQQjlRIEAz6fl+Pagvn6lCDSHmJbA6QdRM5n7ipRYW7eRBpUswMKZ75BGBO8GiVVVYAq1sKYc/UpGynzB+9aW1HBFWxN8Q8ZdFtLTalUeLMj2HlJqvMI6yCAfvVm5zydnEoxKiFGqeuV6bHb1gdaQXeWXAwTTP+3P3NCkNEa2HYSAT57+VZVv4XlV9UAVoAG2B69K1TFYl5GJ+YTkgL+dXo5tJOfD1rKyp9H4RWTlPU0TxyD5TmBt+tZWVKBlVdR8y5/tP60BxR/6Z66a1WVXo/Anmubt2ezfkKU8IIAjEpmP94rKymtCLLGLh6x/T+poPjx9X/ln/AONbrKn6H6xVxeHEY9PaiuSsShkz9W+aysqvAHfJT/0x08X5tTq4ce1arKIaJlsS8GYu8TGN9vQ0VwKjShjMtn3xWqyhAxnxh8Y9F/IVBZUFGkfzf/rrKym/BAvGf/W/8tj/APkNRWNrX+7/APisrKHpjWwkn/VP76Gp+L/6qDodUjvvvWVlYc3xZUPkVDj0HyuJwMFI8sdO1VrhRNxf9wrKytePSB7HYUdv41H4JT/lJ8AHTS2PvWVlOehR2MOAYloJkQP0/qaD5qPCB0+U3/y/oPtW6ys5aD0j+DlH+YiMG1kdD4TuKl5z9aHqwIJ7+Hr3rVZWi+InssPIWPyx6D8zVSW4QzkEg95z0G/pisrKwfyHHTLHwzHQuegrKysrrMz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6038" y="-2217738"/>
            <a:ext cx="6162675" cy="4619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7828" name="Picture 4" descr="http://www.naturamediterraneo.com/Public/data9/Pezzo%20da%20Gaeta/Loiseleuria%20Valdidentro%20Pezzo%20da%20Gaeta%2024giu13.jpg_201381017282_Loiseleuria%20Valdidentro%20Pezzo%20da%20Gaeta%2024giu1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80728"/>
            <a:ext cx="2520280" cy="1600178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683568" y="2996952"/>
            <a:ext cx="23042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 smtClean="0">
                <a:hlinkClick r:id="rId4"/>
              </a:rPr>
              <a:t>www.naturamediterraneo.com</a:t>
            </a:r>
            <a:endParaRPr lang="it-IT" sz="800" dirty="0"/>
          </a:p>
        </p:txBody>
      </p:sp>
      <p:pic>
        <p:nvPicPr>
          <p:cNvPr id="77830" name="Picture 6" descr="http://thumbs.dreamstime.com/t/fiori-dell-erica-porpora-coperti-di-neve-52033928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980728"/>
            <a:ext cx="2592286" cy="1728192"/>
          </a:xfrm>
          <a:prstGeom prst="rect">
            <a:avLst/>
          </a:prstGeom>
          <a:noFill/>
        </p:spPr>
      </p:pic>
      <p:pic>
        <p:nvPicPr>
          <p:cNvPr id="77832" name="Picture 8" descr="http://files.fiori-forchette.webnode.it/200017153-b4d8ab5d1a/Briganti%20di%20Cerreto.jpe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980728"/>
            <a:ext cx="2520280" cy="1728192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539552" y="260648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>
                <a:latin typeface="Andalus" pitchFamily="18" charset="-78"/>
                <a:cs typeface="Andalus" pitchFamily="18" charset="-78"/>
              </a:rPr>
              <a:t>Fiori sotto la neve</a:t>
            </a:r>
            <a:endParaRPr lang="it-IT" sz="48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95536" y="3068960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sz="2800" b="1" dirty="0" smtClean="0">
                <a:latin typeface="Andalus" pitchFamily="18" charset="-78"/>
                <a:cs typeface="Andalus" pitchFamily="18" charset="-78"/>
              </a:rPr>
              <a:t>Per  difendersi  dal vento e dal  peso  della neve  i  fiori  si  raggruppano  a cuscinetto  annullando  il danno  che  sarebbe provocato  avendo  rami o steli;    questi sarebbero infatti facilmente spezzati.  Sono piante che spesso vegetano nelle fessure delle rupi e sono capaci di penetrare profondamente nelle rocce.</a:t>
            </a:r>
          </a:p>
        </p:txBody>
      </p:sp>
      <p:pic>
        <p:nvPicPr>
          <p:cNvPr id="11" name="Picture 5" descr="Silene acaulis, fiori di montagna, alpini, fotografia, foto, alpine flower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5229199"/>
            <a:ext cx="2035494" cy="142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ttp://www.clubaquilerampanti.it/images/fiori%20aggiunti%20in%20seguito/silene%20acaulis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4459"/>
          <a:stretch>
            <a:fillRect/>
          </a:stretch>
        </p:blipFill>
        <p:spPr bwMode="auto">
          <a:xfrm>
            <a:off x="0" y="3717032"/>
            <a:ext cx="2677583" cy="1584176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85" name="Picture 4" descr="Geum reptans, fiori di montagna, alpini, fotografia, foto, alpine flowers, monvi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3717032"/>
            <a:ext cx="2555875" cy="1582737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86" name="Picture 5" descr="gentiana verna, fiori di montagna, alpini, fotografia, foto, alpine flowers, Gran paradis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0688"/>
            <a:ext cx="2555875" cy="15128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87" name="Picture 6" descr="cerastium latifolium, fiori di montagna, alpini, fotografia, foto, alpine flowers, dolomit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5345113"/>
            <a:ext cx="2555875" cy="1512887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88" name="Picture 7" descr="erisimum rhaeticum, fiori di montagna, alpini, fotografia, foto, alpine flowers, Gran paradis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672" y="2132856"/>
            <a:ext cx="2592388" cy="1595437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89" name="Picture 2" descr="saxifraga aizoides, fiori di montagna, alpini, fotografia, foto, alpine flowers, dolomit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3050" y="548680"/>
            <a:ext cx="2520950" cy="155733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91" name="Picture 11" descr="campanula morettiana, fiori di montagna, alpini, fotografia, foto, alpine flowers, dolomit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8064" y="2132856"/>
            <a:ext cx="2576512" cy="15779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92" name="Picture 12" descr="Androsace helvetica, fiori di montagna, alpini, fotografia, foto, alpine flowers, dolomiti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56176" y="5373216"/>
            <a:ext cx="2519362" cy="1484784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93" name="Picture 13" descr="cerastium latifolium, fiori di montagna, alpini, fotografia, foto, alpine flowers, dolomiti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19872" y="620688"/>
            <a:ext cx="2376488" cy="155733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94" name="Picture 14" descr="Leucantemopsis alpina, fiori di montagna, alpini, fotografia, foto, alpine flower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19872" y="3717032"/>
            <a:ext cx="2592388" cy="314096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251520" y="0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latin typeface="Algerian" pitchFamily="82" charset="0"/>
              </a:rPr>
              <a:t>Carrellata fiori a cuscinetto</a:t>
            </a:r>
            <a:endParaRPr lang="it-IT" sz="2800" dirty="0">
              <a:latin typeface="Algerian" pitchFamily="82" charset="0"/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>
          <a:xfrm>
            <a:off x="6516216" y="6309320"/>
            <a:ext cx="2133600" cy="365125"/>
          </a:xfrm>
        </p:spPr>
        <p:txBody>
          <a:bodyPr/>
          <a:lstStyle/>
          <a:p>
            <a:fld id="{80299AEF-06E5-47EB-8CF0-3559A1DD175E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rc_mi" descr="http://www.casertaweb.com/foto/specchi-montagna-rjuka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4508500"/>
            <a:ext cx="3776662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 descr="C:\Users\MILENA\Pictures\pianta succulen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188913"/>
            <a:ext cx="1584325" cy="12303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1508" name="Rettangolo 3"/>
          <p:cNvSpPr>
            <a:spLocks noChangeArrowheads="1"/>
          </p:cNvSpPr>
          <p:nvPr/>
        </p:nvSpPr>
        <p:spPr bwMode="auto">
          <a:xfrm>
            <a:off x="1547664" y="1412776"/>
            <a:ext cx="2448272" cy="1938992"/>
          </a:xfrm>
          <a:prstGeom prst="rect">
            <a:avLst/>
          </a:prstGeom>
          <a:noFill/>
          <a:ln w="38100">
            <a:solidFill>
              <a:srgbClr val="FF66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atin typeface="Andalus" pitchFamily="18" charset="-78"/>
                <a:cs typeface="Andalus" pitchFamily="18" charset="-78"/>
              </a:rPr>
              <a:t>E </a:t>
            </a:r>
            <a:r>
              <a:rPr lang="it-IT" sz="2000" dirty="0" smtClean="0">
                <a:latin typeface="Andalus" pitchFamily="18" charset="-78"/>
                <a:cs typeface="Andalus" pitchFamily="18" charset="-78"/>
              </a:rPr>
              <a:t>le piantine </a:t>
            </a:r>
            <a:r>
              <a:rPr lang="it-IT" sz="2000" dirty="0">
                <a:latin typeface="Andalus" pitchFamily="18" charset="-78"/>
                <a:cs typeface="Andalus" pitchFamily="18" charset="-78"/>
              </a:rPr>
              <a:t>che </a:t>
            </a:r>
            <a:r>
              <a:rPr lang="it-IT" sz="2000" dirty="0" smtClean="0">
                <a:latin typeface="Andalus" pitchFamily="18" charset="-78"/>
                <a:cs typeface="Andalus" pitchFamily="18" charset="-78"/>
              </a:rPr>
              <a:t>soffrono </a:t>
            </a:r>
            <a:r>
              <a:rPr lang="it-IT" sz="2000" dirty="0">
                <a:latin typeface="Andalus" pitchFamily="18" charset="-78"/>
                <a:cs typeface="Andalus" pitchFamily="18" charset="-78"/>
              </a:rPr>
              <a:t>la </a:t>
            </a:r>
            <a:r>
              <a:rPr lang="it-IT" sz="2000" dirty="0" smtClean="0">
                <a:latin typeface="Andalus" pitchFamily="18" charset="-78"/>
                <a:cs typeface="Andalus" pitchFamily="18" charset="-78"/>
              </a:rPr>
              <a:t>sete per mancanza di acqua essendosi questa trasformata in neve o ghiaccio</a:t>
            </a:r>
            <a:endParaRPr lang="it-IT" sz="20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1509" name="Picture 8" descr="http://www.reider.it/cache/img-gartenjahr-2010-1012-immergruen-700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9700" y="115888"/>
            <a:ext cx="1655763" cy="12414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21510" name="Picture 10" descr="http://www.funghiitaliani.it/uploads/post-4699-1143997574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952164">
            <a:off x="7575618" y="314222"/>
            <a:ext cx="1363662" cy="11652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21511" name="Picture 2" descr="http://www.verdeepaesaggio.it/Materiali/Altro/Image/oldImg/081550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475261">
            <a:off x="445054" y="268423"/>
            <a:ext cx="1301750" cy="1295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30728" name="Rettangolo 7"/>
          <p:cNvSpPr>
            <a:spLocks noChangeArrowheads="1"/>
          </p:cNvSpPr>
          <p:nvPr/>
        </p:nvSpPr>
        <p:spPr bwMode="auto">
          <a:xfrm>
            <a:off x="250825" y="3356992"/>
            <a:ext cx="3025775" cy="1323439"/>
          </a:xfrm>
          <a:prstGeom prst="rect">
            <a:avLst/>
          </a:prstGeom>
          <a:noFill/>
          <a:ln w="38100">
            <a:solidFill>
              <a:srgbClr val="FF66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latin typeface="Andalus" pitchFamily="18" charset="-78"/>
                <a:cs typeface="Andalus" pitchFamily="18" charset="-78"/>
              </a:rPr>
              <a:t>Hanno sviluppato foglie </a:t>
            </a:r>
            <a:r>
              <a:rPr lang="it-IT" sz="2000" dirty="0">
                <a:latin typeface="Andalus" pitchFamily="18" charset="-78"/>
                <a:cs typeface="Andalus" pitchFamily="18" charset="-78"/>
              </a:rPr>
              <a:t>in grado di trattenere all’interno acqua, un po’ come fanno </a:t>
            </a:r>
            <a:r>
              <a:rPr lang="it-IT" sz="2000" dirty="0" smtClean="0">
                <a:latin typeface="Andalus" pitchFamily="18" charset="-78"/>
                <a:cs typeface="Andalus" pitchFamily="18" charset="-78"/>
              </a:rPr>
              <a:t>i cammelli </a:t>
            </a:r>
            <a:endParaRPr lang="it-IT" sz="20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1513" name="Picture 2" descr="http://cerquetoinforma.altervista.org/blog/wp-content/uploads/2012/08/Foto-M-1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92725" y="4508500"/>
            <a:ext cx="14398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6" descr="http://bressanini-lescienze.blogautore.espresso.repubblica.it/files/2008/08/fiore5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92725" y="5534025"/>
            <a:ext cx="13684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Rettangolo 12"/>
          <p:cNvSpPr>
            <a:spLocks noChangeArrowheads="1"/>
          </p:cNvSpPr>
          <p:nvPr/>
        </p:nvSpPr>
        <p:spPr bwMode="auto">
          <a:xfrm>
            <a:off x="4211960" y="2564904"/>
            <a:ext cx="3240360" cy="1631216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Andalus" pitchFamily="18" charset="-78"/>
                <a:cs typeface="Andalus" pitchFamily="18" charset="-78"/>
              </a:rPr>
              <a:t>Sono diventate talmente spesse, lucide da </a:t>
            </a:r>
            <a:r>
              <a:rPr lang="it-IT" sz="2000" dirty="0">
                <a:latin typeface="Andalus" pitchFamily="18" charset="-78"/>
                <a:cs typeface="Andalus" pitchFamily="18" charset="-78"/>
              </a:rPr>
              <a:t>riflettere, come uno specchio, </a:t>
            </a:r>
            <a:r>
              <a:rPr lang="it-IT" sz="2000" dirty="0" smtClean="0">
                <a:latin typeface="Andalus" pitchFamily="18" charset="-78"/>
                <a:cs typeface="Andalus" pitchFamily="18" charset="-78"/>
              </a:rPr>
              <a:t>le radiazioni solari </a:t>
            </a:r>
            <a:r>
              <a:rPr lang="it-IT" sz="2000" dirty="0">
                <a:latin typeface="Andalus" pitchFamily="18" charset="-78"/>
                <a:cs typeface="Andalus" pitchFamily="18" charset="-78"/>
              </a:rPr>
              <a:t>più forti e nocivi; </a:t>
            </a:r>
          </a:p>
        </p:txBody>
      </p:sp>
      <p:pic>
        <p:nvPicPr>
          <p:cNvPr id="21517" name="Picture 2" descr="http://3.bp.blogspot.com/-iJjONzFmhsk/VSq6MXhEDXI/AAAAAAAAE5Q/f5yNSMRf6jk/s1600/Tulipa%2Borange%2B%2B%2B-%2BPerennial%2Bplants%2Bflower%2Bbed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732588" y="5778500"/>
            <a:ext cx="111601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6" descr="https://fiorievecchiepezze.files.wordpress.com/2012/09/estate-07-172carlina2.jpg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83568" y="4941168"/>
            <a:ext cx="2209800" cy="1655763"/>
          </a:xfrm>
          <a:prstGeom prst="rect">
            <a:avLst/>
          </a:prstGeom>
          <a:ln w="57150"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21514" name="Picture 4" descr="http://bressanini-lescienze.blogautore.espresso.repubblica.it/files/2008/08/fiore2.jpg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659563" y="4508500"/>
            <a:ext cx="115252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http://3.bp.blogspot.com/-iJjONzFmhsk/VSq6MXhEDXI/AAAAAAAAE5Q/f5yNSMRf6jk/s1600/Tulipa%2Borange%2B%2B%2B-%2BPerennial%2Bplants%2Bflower%2Bbed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140200" y="6021388"/>
            <a:ext cx="111601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asellaDiTesto 18"/>
          <p:cNvSpPr txBox="1"/>
          <p:nvPr/>
        </p:nvSpPr>
        <p:spPr>
          <a:xfrm>
            <a:off x="5076056" y="1628800"/>
            <a:ext cx="2880320" cy="9233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E quelle corolle  che facilmente erano bruciate dai raggi ultravioletti</a:t>
            </a:r>
            <a:endParaRPr lang="it-IT" dirty="0"/>
          </a:p>
        </p:txBody>
      </p:sp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26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6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9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7" dur="1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1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1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1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30728" grpId="0" animBg="1"/>
      <p:bldP spid="21516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ttangolo 5"/>
          <p:cNvSpPr>
            <a:spLocks noChangeArrowheads="1"/>
          </p:cNvSpPr>
          <p:nvPr/>
        </p:nvSpPr>
        <p:spPr bwMode="auto">
          <a:xfrm>
            <a:off x="0" y="4725144"/>
            <a:ext cx="9144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2800" dirty="0" err="1" smtClean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…e</a:t>
            </a:r>
            <a:r>
              <a:rPr lang="it-IT" sz="2800" dirty="0" smtClean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quelle che sono continuamente minacciate </a:t>
            </a:r>
            <a:r>
              <a:rPr lang="it-IT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dal rotolamento di pietre, </a:t>
            </a:r>
            <a:r>
              <a:rPr lang="it-IT" sz="2800" dirty="0" smtClean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hanno sviluppato delle radici </a:t>
            </a:r>
            <a:r>
              <a:rPr lang="it-IT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molto corte, </a:t>
            </a:r>
            <a:r>
              <a:rPr lang="it-IT" sz="2800" dirty="0" smtClean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capaci </a:t>
            </a:r>
            <a:r>
              <a:rPr lang="it-IT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 spostarsi, di farsi trascinare a valle senza opporre resistenza, ma subito pronte a rigenerare e ad attecchire al suolo. </a:t>
            </a:r>
            <a:endParaRPr lang="it-IT" sz="28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2532" name="Segnaposto contenuto 4" descr="C:\Users\Paolo\Pictures\linaria_alpina_gran_paradiso_montagna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23728" y="260350"/>
            <a:ext cx="4896544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it-IT" dirty="0" smtClean="0"/>
              <a:t> </a:t>
            </a:r>
            <a:r>
              <a:rPr lang="it-IT" sz="2400" dirty="0" smtClean="0"/>
              <a:t> </a:t>
            </a:r>
            <a:r>
              <a:rPr lang="it-IT" sz="2400" dirty="0">
                <a:latin typeface="Andalus" pitchFamily="18" charset="-78"/>
                <a:cs typeface="Andalus" pitchFamily="18" charset="-78"/>
              </a:rPr>
              <a:t>E </a:t>
            </a:r>
            <a:r>
              <a:rPr lang="it-IT" sz="2400" dirty="0" smtClean="0">
                <a:latin typeface="Andalus" pitchFamily="18" charset="-78"/>
                <a:cs typeface="Andalus" pitchFamily="18" charset="-78"/>
              </a:rPr>
              <a:t>per difendersi dalle fauci degli animali?</a:t>
            </a:r>
            <a:endParaRPr lang="it-IT" sz="24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3555" name="Picture 2" descr="http://www.latelanera.com/images_bank/ilpozzo/2011/03/orso-grizzly-bear-killer-0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1656184" cy="12239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23557" name="Picture 6" descr="http://i.guim.co.uk/static/w-620/h--/q-95/sys-images/Guardian/Pix/pictures/2015/1/5/1420461111455/Heck-cattle--01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052736"/>
            <a:ext cx="2400300" cy="14398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7092950" y="3284538"/>
            <a:ext cx="1871663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sz="2400" dirty="0" smtClean="0">
                <a:latin typeface="Andalus" pitchFamily="18" charset="-78"/>
                <a:cs typeface="Andalus" pitchFamily="18" charset="-78"/>
              </a:rPr>
              <a:t>Le foglioline si sono trasformate in spine</a:t>
            </a:r>
            <a:endParaRPr lang="it-IT" sz="24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3559" name="rg_hi" descr="http://t1.gstatic.com/images?q=tbn:ANd9GcQzQoIhPn0naSHZ1cYFl3J35wQ1xjl1utNE07tiRzavQDEWNET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1700808"/>
            <a:ext cx="1728788" cy="13684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" name="Picture 14" descr="https://web.infinito.it/utenti/s/sercas/cdl/prato/carlina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5825" y="5229225"/>
            <a:ext cx="1728788" cy="15636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3" name="Rettangolo 12"/>
          <p:cNvSpPr/>
          <p:nvPr/>
        </p:nvSpPr>
        <p:spPr>
          <a:xfrm>
            <a:off x="179388" y="1628800"/>
            <a:ext cx="2520950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it-IT" sz="2400" dirty="0" smtClean="0">
                <a:latin typeface="Andalus" pitchFamily="18" charset="-78"/>
                <a:cs typeface="Andalus" pitchFamily="18" charset="-78"/>
              </a:rPr>
              <a:t>oppure sono diventate così amare </a:t>
            </a:r>
            <a:r>
              <a:rPr lang="it-IT" sz="2400" dirty="0">
                <a:latin typeface="Andalus" pitchFamily="18" charset="-78"/>
                <a:cs typeface="Andalus" pitchFamily="18" charset="-78"/>
              </a:rPr>
              <a:t>o velenose </a:t>
            </a:r>
            <a:r>
              <a:rPr lang="it-IT" sz="2400" dirty="0" smtClean="0">
                <a:latin typeface="Andalus" pitchFamily="18" charset="-78"/>
                <a:cs typeface="Andalus" pitchFamily="18" charset="-78"/>
              </a:rPr>
              <a:t>che  </a:t>
            </a:r>
            <a:r>
              <a:rPr lang="it-IT" sz="2400" dirty="0">
                <a:latin typeface="Andalus" pitchFamily="18" charset="-78"/>
                <a:cs typeface="Andalus" pitchFamily="18" charset="-78"/>
              </a:rPr>
              <a:t>gli </a:t>
            </a:r>
            <a:r>
              <a:rPr lang="it-IT" sz="2400" dirty="0" smtClean="0">
                <a:latin typeface="Andalus" pitchFamily="18" charset="-78"/>
                <a:cs typeface="Andalus" pitchFamily="18" charset="-78"/>
              </a:rPr>
              <a:t>animali le evitano</a:t>
            </a:r>
            <a:endParaRPr lang="it-IT" sz="24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3565" name="Segnaposto contenuto 6" descr="Aconitum napellus 230705.jpg">
            <a:hlinkClick r:id="rId10"/>
          </p:cNvPr>
          <p:cNvPicPr>
            <a:picLocks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3644900"/>
            <a:ext cx="1441450" cy="12239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6" name="Rettangolo 15"/>
          <p:cNvSpPr/>
          <p:nvPr/>
        </p:nvSpPr>
        <p:spPr>
          <a:xfrm>
            <a:off x="3132138" y="3501008"/>
            <a:ext cx="2159941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dirty="0">
                <a:latin typeface="Andalus" pitchFamily="18" charset="-78"/>
                <a:cs typeface="Andalus" pitchFamily="18" charset="-78"/>
              </a:rPr>
              <a:t>mentre le </a:t>
            </a:r>
            <a:r>
              <a:rPr lang="it-IT" sz="2400" dirty="0" smtClean="0">
                <a:latin typeface="Andalus" pitchFamily="18" charset="-78"/>
                <a:cs typeface="Andalus" pitchFamily="18" charset="-78"/>
              </a:rPr>
              <a:t>radici si sono fatte talmente </a:t>
            </a:r>
            <a:r>
              <a:rPr lang="it-IT" sz="2400" dirty="0">
                <a:latin typeface="Andalus" pitchFamily="18" charset="-78"/>
                <a:cs typeface="Andalus" pitchFamily="18" charset="-78"/>
              </a:rPr>
              <a:t>solide da resistere a qualsiasi zoccolo.</a:t>
            </a:r>
          </a:p>
        </p:txBody>
      </p:sp>
      <p:pic>
        <p:nvPicPr>
          <p:cNvPr id="23569" name="Picture 22" descr="http://www.cristalfarma.it/static/upload/aco/aconito-napellus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9388" y="4938713"/>
            <a:ext cx="1439862" cy="19192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3564" name="irc_mi" descr="http://www.paretiverticali.it/FOTO%20FIORI/LUPARIA_particolare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91680" y="3645024"/>
            <a:ext cx="1258887" cy="15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3562" name="Picture 16" descr="http://3.bp.blogspot.com/-f5GbYHPY1Ww/VByV3ZkrS9I/AAAAAAAALQo/fP5IO7BxHY0/s1600/cardo-rosa-fiore-con-le-spine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436096" y="3140968"/>
            <a:ext cx="1657350" cy="22542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3568" name="Picture 20" descr="http://www.parconaturalevaltroncea.it/FLORA-FAUNA/IMG-FLO_FAU/s-stellaalpina.jp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92080" y="5445224"/>
            <a:ext cx="1584325" cy="1270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5627" name="Picture 27" descr="http://www.lamontagnadeiragazzi.it/Immagini/Animali/Stambecco_maschio.JPG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164288" y="188640"/>
            <a:ext cx="1643063" cy="12509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5629" name="Picture 29" descr="http://us.123rf.com/450wm/kateleigh/kateleigh0802/kateleigh080200006/2475754-polvere-di-zoccoli--la-zoccoli-dei-cavalli-in-esecuzione-superficiale-focus--focus--sui-pi-gambe.jpg?ver=6">
            <a:hlinkClick r:id="rId22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275856" y="5733256"/>
            <a:ext cx="2016224" cy="11247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28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25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0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3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372475" cy="1143000"/>
          </a:xfrm>
          <a:noFill/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>
                <a:latin typeface="Andalus" pitchFamily="18" charset="-78"/>
                <a:cs typeface="Andalus" pitchFamily="18" charset="-78"/>
              </a:rPr>
              <a:t>… ma dove l’estate è breve come fare a crescere in così poco tempo?</a:t>
            </a:r>
          </a:p>
        </p:txBody>
      </p:sp>
      <p:sp>
        <p:nvSpPr>
          <p:cNvPr id="27652" name="CasellaDiTesto 4"/>
          <p:cNvSpPr txBox="1">
            <a:spLocks noChangeArrowheads="1"/>
          </p:cNvSpPr>
          <p:nvPr/>
        </p:nvSpPr>
        <p:spPr bwMode="auto">
          <a:xfrm>
            <a:off x="3276600" y="2565400"/>
            <a:ext cx="50403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 </a:t>
            </a:r>
          </a:p>
        </p:txBody>
      </p:sp>
      <p:sp>
        <p:nvSpPr>
          <p:cNvPr id="53253" name="Rettangolo 5"/>
          <p:cNvSpPr>
            <a:spLocks noChangeArrowheads="1"/>
          </p:cNvSpPr>
          <p:nvPr/>
        </p:nvSpPr>
        <p:spPr bwMode="auto">
          <a:xfrm>
            <a:off x="755577" y="1484785"/>
            <a:ext cx="2736304" cy="22467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it-IT" sz="2800" dirty="0" smtClean="0">
                <a:latin typeface="Andalus" pitchFamily="18" charset="-78"/>
                <a:cs typeface="Andalus" pitchFamily="18" charset="-78"/>
              </a:rPr>
              <a:t>Per </a:t>
            </a:r>
            <a:endParaRPr lang="it-IT" sz="2800" dirty="0">
              <a:latin typeface="Andalus" pitchFamily="18" charset="-78"/>
              <a:cs typeface="Andalus" pitchFamily="18" charset="-78"/>
            </a:endParaRPr>
          </a:p>
          <a:p>
            <a:pPr>
              <a:buFont typeface="Arial" charset="0"/>
              <a:buNone/>
              <a:defRPr/>
            </a:pPr>
            <a:r>
              <a:rPr lang="it-IT" sz="2800" dirty="0">
                <a:latin typeface="Andalus" pitchFamily="18" charset="-78"/>
                <a:cs typeface="Andalus" pitchFamily="18" charset="-78"/>
              </a:rPr>
              <a:t>crescere, </a:t>
            </a:r>
            <a:endParaRPr lang="it-IT" sz="2800" dirty="0" smtClean="0">
              <a:latin typeface="Andalus" pitchFamily="18" charset="-78"/>
              <a:cs typeface="Andalus" pitchFamily="18" charset="-78"/>
            </a:endParaRPr>
          </a:p>
          <a:p>
            <a:pPr>
              <a:buFont typeface="Arial" charset="0"/>
              <a:buNone/>
              <a:defRPr/>
            </a:pPr>
            <a:r>
              <a:rPr lang="it-IT" sz="2800" dirty="0" smtClean="0">
                <a:latin typeface="Andalus" pitchFamily="18" charset="-78"/>
                <a:cs typeface="Andalus" pitchFamily="18" charset="-78"/>
              </a:rPr>
              <a:t>fiorire</a:t>
            </a:r>
            <a:r>
              <a:rPr lang="it-IT" sz="2800" dirty="0">
                <a:latin typeface="Andalus" pitchFamily="18" charset="-78"/>
                <a:cs typeface="Andalus" pitchFamily="18" charset="-78"/>
              </a:rPr>
              <a:t>,</a:t>
            </a:r>
          </a:p>
          <a:p>
            <a:pPr>
              <a:buFont typeface="Arial" charset="0"/>
              <a:buNone/>
              <a:defRPr/>
            </a:pPr>
            <a:r>
              <a:rPr lang="it-IT" sz="2800" dirty="0">
                <a:latin typeface="Andalus" pitchFamily="18" charset="-78"/>
                <a:cs typeface="Andalus" pitchFamily="18" charset="-78"/>
              </a:rPr>
              <a:t>fare i semi,</a:t>
            </a:r>
          </a:p>
          <a:p>
            <a:pPr>
              <a:buFont typeface="Arial" charset="0"/>
              <a:buNone/>
              <a:defRPr/>
            </a:pPr>
            <a:r>
              <a:rPr lang="it-IT" sz="2800" dirty="0">
                <a:latin typeface="Andalus" pitchFamily="18" charset="-78"/>
                <a:cs typeface="Andalus" pitchFamily="18" charset="-78"/>
              </a:rPr>
              <a:t> </a:t>
            </a:r>
          </a:p>
        </p:txBody>
      </p:sp>
      <p:pic>
        <p:nvPicPr>
          <p:cNvPr id="6" name="rg_hi" descr="http://t1.gstatic.com/images?q=tbn:ANd9GcRepeWsKHRjmSM4MmkAH_lKZZhvRPWCD4BCMP3yKKBjJvtmlkWxJQ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4149725"/>
            <a:ext cx="2735262" cy="182403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irc_mi" descr="http://infinitylive.files.wordpress.com/2009/08/falcioni-bucaneve2.jpg">
            <a:hlinkClick r:id="rId4"/>
          </p:cNvPr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413" y="5157788"/>
            <a:ext cx="1368425" cy="143986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4586" name="Picture 7" descr="http://i61.tinypic.com/2m5l7r6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3789040"/>
            <a:ext cx="1512168" cy="1296987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4587" name="Picture 9" descr="http://4.bp.blogspot.com/_eX3I582ASts/TS9XDDKeKtI/AAAAAAAAM50/nRhzj5XF6Tw/s1600/bucaneve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750" y="4868863"/>
            <a:ext cx="1511300" cy="1525587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4588" name="Picture 11" descr="http://st.depositphotos.com/1664950/2128/i/450/depositphotos_21289543-Snowdrops-and-crocuses-on-snow-in-a-sunny-day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6296" y="5157192"/>
            <a:ext cx="1525588" cy="15176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4211638" y="6092825"/>
            <a:ext cx="2663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i="1">
                <a:latin typeface="Andalus" pitchFamily="18" charset="-78"/>
                <a:cs typeface="Andalus" pitchFamily="18" charset="-78"/>
              </a:rPr>
              <a:t>“Bucaneve”</a:t>
            </a:r>
          </a:p>
        </p:txBody>
      </p:sp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3707904" y="1484785"/>
            <a:ext cx="5112246" cy="22467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800" dirty="0" smtClean="0">
                <a:latin typeface="Andalus" pitchFamily="18" charset="-78"/>
                <a:cs typeface="Andalus" pitchFamily="18" charset="-78"/>
              </a:rPr>
              <a:t>hanno  </a:t>
            </a:r>
            <a:r>
              <a:rPr lang="it-IT" sz="2800" dirty="0">
                <a:latin typeface="Andalus" pitchFamily="18" charset="-78"/>
                <a:cs typeface="Andalus" pitchFamily="18" charset="-78"/>
              </a:rPr>
              <a:t>bisogno di tempo, </a:t>
            </a:r>
            <a:r>
              <a:rPr lang="it-IT" sz="2800" dirty="0" smtClean="0">
                <a:latin typeface="Andalus" pitchFamily="18" charset="-78"/>
                <a:cs typeface="Andalus" pitchFamily="18" charset="-78"/>
              </a:rPr>
              <a:t>così alcune piantine  spuntano </a:t>
            </a:r>
            <a:r>
              <a:rPr lang="it-IT" sz="2800" dirty="0">
                <a:latin typeface="Andalus" pitchFamily="18" charset="-78"/>
                <a:cs typeface="Andalus" pitchFamily="18" charset="-78"/>
              </a:rPr>
              <a:t>molto </a:t>
            </a:r>
            <a:r>
              <a:rPr lang="it-IT" sz="2800" dirty="0" smtClean="0">
                <a:latin typeface="Andalus" pitchFamily="18" charset="-78"/>
                <a:cs typeface="Andalus" pitchFamily="18" charset="-78"/>
              </a:rPr>
              <a:t>prima, rispetto agli altri fiori, </a:t>
            </a:r>
            <a:r>
              <a:rPr lang="it-IT" sz="2800" dirty="0">
                <a:latin typeface="Andalus" pitchFamily="18" charset="-78"/>
                <a:cs typeface="Andalus" pitchFamily="18" charset="-78"/>
              </a:rPr>
              <a:t>quando </a:t>
            </a:r>
            <a:r>
              <a:rPr lang="it-IT" sz="2800" dirty="0" smtClean="0">
                <a:latin typeface="Andalus" pitchFamily="18" charset="-78"/>
                <a:cs typeface="Andalus" pitchFamily="18" charset="-78"/>
              </a:rPr>
              <a:t>ancora c’è </a:t>
            </a:r>
            <a:r>
              <a:rPr lang="it-IT" sz="2800" dirty="0">
                <a:latin typeface="Andalus" pitchFamily="18" charset="-78"/>
                <a:cs typeface="Andalus" pitchFamily="18" charset="-78"/>
              </a:rPr>
              <a:t>la neve … per questo </a:t>
            </a:r>
            <a:r>
              <a:rPr lang="it-IT" sz="2800" dirty="0" smtClean="0">
                <a:latin typeface="Andalus" pitchFamily="18" charset="-78"/>
                <a:cs typeface="Andalus" pitchFamily="18" charset="-78"/>
              </a:rPr>
              <a:t>vengono chiamate</a:t>
            </a:r>
            <a:endParaRPr lang="it-IT" sz="28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29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3253" grpId="0" animBg="1"/>
      <p:bldP spid="11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4046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latin typeface="Andalus" pitchFamily="18" charset="-78"/>
                <a:cs typeface="Andalus" pitchFamily="18" charset="-78"/>
              </a:rPr>
              <a:t>Tipi di alberi che troviamo da noi</a:t>
            </a:r>
            <a:endParaRPr lang="it-IT" sz="40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3" name="Picture 2" descr="http://t3.gstatic.com/images?q=tbn:ANd9GcQJuKFuWrJf9M1dnHSJUJ-ac5OWaeqR784Y-4sE7it6_R7jgva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26479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g_hi" descr="http://t1.gstatic.com/images?q=tbn:ANd9GcQwj_qznUE9FDjACBjrI61JwTFbNooSrLCZgIjH_-eLWEy_3RY5S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916832"/>
            <a:ext cx="2592288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sr.photos2.fotosearch.com/bthumb/CSP/CSP109/k10923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556792"/>
            <a:ext cx="158432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://t0.gstatic.com/images?q=tbn:ANd9GcTosapFGFtpyFv8mxc27LjbBuyMLU78dmUl5mG3gvKQAa0XDXO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4149080"/>
            <a:ext cx="184785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http://t3.gstatic.com/images?q=tbn:ANd9GcQct3jNQlUvUAFOOf1Wa5uVJnhFXiVJJB0YlvL_sj5GgXFrG00m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4149080"/>
            <a:ext cx="180022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 descr="http://t2.gstatic.com/images?q=tbn:ANd9GcT3z7LPVbEihD-VSYO5FUNTw5oMBxAJ8tPkYEdoRa7V9VckV2z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8264" y="4221088"/>
            <a:ext cx="1584176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467544" y="155679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ndalus" pitchFamily="18" charset="-78"/>
                <a:cs typeface="Andalus" pitchFamily="18" charset="-78"/>
              </a:rPr>
              <a:t>CASTAGNO</a:t>
            </a:r>
            <a:endParaRPr lang="it-IT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635896" y="155679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ndalus" pitchFamily="18" charset="-78"/>
                <a:cs typeface="Andalus" pitchFamily="18" charset="-78"/>
              </a:rPr>
              <a:t>FAGGIO</a:t>
            </a:r>
            <a:endParaRPr lang="it-IT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876256" y="119675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ndalus" pitchFamily="18" charset="-78"/>
                <a:cs typeface="Andalus" pitchFamily="18" charset="-78"/>
              </a:rPr>
              <a:t>NOCE</a:t>
            </a:r>
            <a:endParaRPr lang="it-IT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99592" y="378904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ndalus" pitchFamily="18" charset="-78"/>
                <a:cs typeface="Andalus" pitchFamily="18" charset="-78"/>
              </a:rPr>
              <a:t>BETULLA</a:t>
            </a:r>
            <a:endParaRPr lang="it-IT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067944" y="386104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ndalus" pitchFamily="18" charset="-78"/>
                <a:cs typeface="Andalus" pitchFamily="18" charset="-78"/>
              </a:rPr>
              <a:t>ONTANO</a:t>
            </a:r>
            <a:endParaRPr lang="it-IT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948264" y="386104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Andalus" pitchFamily="18" charset="-78"/>
                <a:cs typeface="Andalus" pitchFamily="18" charset="-78"/>
              </a:rPr>
              <a:t>FRASSINO</a:t>
            </a:r>
            <a:endParaRPr lang="it-IT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images.fotocommunity.it/foto/paesaggi/montagna/guardando-il-monte-bianco-668d01c0-669f-4ad8-a8ad-54048c0c61d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ttangolo 2"/>
          <p:cNvSpPr>
            <a:spLocks noChangeArrowheads="1"/>
          </p:cNvSpPr>
          <p:nvPr/>
        </p:nvSpPr>
        <p:spPr bwMode="auto">
          <a:xfrm>
            <a:off x="1187624" y="188913"/>
            <a:ext cx="7344816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it-IT" sz="2400" b="1" dirty="0" smtClean="0">
                <a:latin typeface="Andalus" pitchFamily="18" charset="-78"/>
                <a:cs typeface="Andalus" pitchFamily="18" charset="-78"/>
              </a:rPr>
              <a:t>Nessuna occasione deve andare perduta per riprodursi. Poiché in alta montagna gli insetti impollinatori sono pochi, le piante generano  fiori particolarmente colorati e quindi visibili con maggiore facilità, per attirare gli insetti.</a:t>
            </a:r>
            <a:endParaRPr lang="it-IT" sz="2400" dirty="0" smtClean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images.fotocommunity.it/foto/paesaggi/montagna/guardando-il-monte-bianco-668d01c0-669f-4ad8-a8ad-54048c0c61d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2" descr="https://encrypted-tbn1.gstatic.com/images?q=tbn:ANd9GcT98aKrz0U9pIQouC8APvXrZOjQPUf_JX1pi5pVUc7ub4FobZo9NVJFfbcp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4300" y="1412875"/>
            <a:ext cx="7143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http://media.clickblog.it/l/le-/le-macro-di-linden-gledhill/vwmgi3l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5463" y="1916113"/>
            <a:ext cx="6461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 descr="http://img593.imageshack.us/img593/3517/apismellifera68r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6600" y="2420938"/>
            <a:ext cx="7556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8" descr="https://images.nital.it/life/gallery/vicino/big/11-episyrphus-balteatus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01013" y="1268413"/>
            <a:ext cx="7207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0" descr="https://encrypted-tbn3.gstatic.com/images?q=tbn:ANd9GcRLqxKW-COwI6sTPd899wuEHJOlqyitBD6weBxlJCRe70gOnrq6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80063" y="2205038"/>
            <a:ext cx="5048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2" descr="https://encrypted-tbn3.gstatic.com/images?q=tbn:ANd9GcTD8A8IpthHPzoavA2pXTjE1wnhuJqDyRPwnk6yJQXFYt7_RKBs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08625" y="1196975"/>
            <a:ext cx="792163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4" descr="http://www.palermomania.it/public/news2012/news_51881_Polyommatus%20icarus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39975" y="1557338"/>
            <a:ext cx="75565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12" descr="https://encrypted-tbn1.gstatic.com/images?q=tbn:ANd9GcTTe_oM0Jk1RVLQiH4Dz1D6PgQWDkdTxmjkGCfB_TnVKPbPJivjkzICDf2Xu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716463" y="2205038"/>
            <a:ext cx="50323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https://encrypted-tbn1.gstatic.com/images?q=tbn:ANd9GcTTe_oM0Jk1RVLQiH4Dz1D6PgQWDkdTxmjkGCfB_TnVKPbPJivjkzICDf2Xu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331913" y="1341438"/>
            <a:ext cx="4318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9" name="AutoShape 14" descr="data:image/jpeg;base64,/9j/4AAQSkZJRgABAQAAAQABAAD/2wCEAAkGBxMTEhUUExQWFhUXGRcYGBgYGBgaHBkYGhgXFxgYGBkZHCggGBolHBcWITEhJSkrLy4uGCAzODMsNygtLiwBCgoKDg0OGxAQGywkICYsLCwsLCwsLCwsLCwsLCwsLCwsLCwsLCwsLCwsLCwsLCwsLCwsLCwsLCwsLCwsLCw3LP/AABEIALcBEwMBIgACEQEDEQH/xAAcAAACAgMBAQAAAAAAAAAAAAAFBgMEAAIHAQj/xAA8EAABAgQEBAQDBwQCAgMBAAABAhEAAyExBAUSQQYiUWEycYGRE6GxI0JSwdHh8AcUFWJy8RYzgpKyNP/EABoBAAIDAQEAAAAAAAAAAAAAAAMEAQIFAAb/xAApEQACAgEEAgICAgIDAAAAAAABAgADEQQSITETURRBBSIyYXGxIzNC/9oADAMBAAIRAxEAPwBWx/BgQHIHpFTA5KJarR1BUsHvGvwpbVQn2EeWT8pZjDczbbTLniJSuVNoVs7xpDtHTpmHC0KeSxqwBD/SFjM+C1T0uklBrQt+sPabVVg5s4lLK26WcznTDGsswcn8HY1LvKJrspP6xWVw/PQRqlrHo/0jXFtZ6IiJSzOSDK6Jx6RkzGHpEmJw0xIcy1gDcvA71ggIPUqxxNxPPUxPLxqhYxWDx5TpFwPcpuMvf3qjcwQy3MKgGActJJoINZTlSlKBUGEDsCheYVGJMd8snuBBDXA/CytCREGIx7GMVk3NxNVGCjmGUTotyMRCxJx7wRkYuBWacwq3KYfGKiKbNEDDixGqsWIAKIbyLLZU5jyZOKbQOOMDxsrFPBPD7ECzA9QinElUeSZXNWIsKsRbSpoA4K9SfHmFMOgARVxk1omlTw0CcdODuSw7wpVUWfkQbDbLsnEPeNlS9VoHSCtVEIJPVVPYXPyvG2IATyzV6lfgSphuGZBL1B3hn4jZznEp5x0Jk/QCzur8KXUov/qKxTxEpe0tm/GoJP8A9Q5i6MUpmQlMsbaQB9K+6oimJe5UfLlH6/ODgKncjLNzKEyasbo9j+oiAnU4UxHVIJ/OJsSEjYetfqYgSt9/lB09wL+oJzPh4LU6JgB/2BHm7O1YX1ZRNQpiK+49DD6hAo7m38HeLGGweo1sP12HrDHyiqwPg5ilh8GWqIqY3AKFQI6EjLQI8xGTgiAL+RUHmc2kzOZp1taMh0Vkoe0ew385IL4hjz5RsqYAI8FI9WEm4jySYzzNgEYgWRnJVNnSiAPhkBLA+Eh6+piQ5g0RzZWHTiW0q+KpGrU5YgFmIeJFplbj5mNMrXkEA9SlROCCZWxGPSzkwuZnxOhNACryhoCZYfSPz+sUp81CXoPYQ1QVH0ZawMR3iIeO4lMxJToZJu94FD4R+6mH5eJR0T7CMQuWdk+wjTW8KOFiLIG7M56ZifwCL2WYQzjoShL3qIeVfDAfSn2ERysYkWAESdSSOBJFKfZnmWcMy0ioD7wTm5WlNhA//LgG8XE5kFCErDaeTGFWv6grMZxQ8LM3ElRh8m4RMxLGFTNciUhymGNPanR7grkPcgwi2i5/dNC3MxC0liIxONO8NGrdzF8n6jJ/kO8aLx0LM3EHYxH/AHpiBQJxdhDy8eXi1hse7QsDFRtKnKegftFmpGJAsM6BhMTBBWLADksOsKODmKABU3zYU3Iuewg7hJ0tISrSqbNu66S0dkoT4z3LdhvCL6ZfuMrqiBgCXpU9cysspQin2kxwK9E3Jj3DLAKjyzFO3xFhVWbwpChpDv8AoIrzpkxZJWVH2A7s5+kaDpszVLgdqUPdz9YH/HhROOWOWhGbidSqzlIH4ZelIsOz7dYjVNlpDIR/90HuL26bRXC0ijP5lgK30inv1j2RPZYJCb1YADvQCnpHA5GDIKjsSWapJUSwD1ogNXpS0S4pSUhPwzMV+LWkJALDwuokivSKeJxhUSd9h2At7D5REmakeIXqdie/lt6RGw+pZsccyDFzCdo8kH+X+kTHSr+fr+sSypCT7fNqX2eLAYEFg5zLuCk6i3UgDzNoLT5SZY0i48R79PQU949wMkSk66FRcJHcNzULMIprXCGpb/yIwiljn6nqprRujFRV11rFmSUwo6gDOIQLPCgmsZFwTkx5AfM/qE2S+gVjTEqaK4xBeJZk0ERK04MIRiK3FaFSzKxSQ+hWhYvyqcv7g+4i4shSQpJcKAI9YNGUlaChQdKgQR1BoYUMkCpU2dhF/d55T7pLmnox941qjvTH2v8AqJf9dn9GZisdoesK2a56SSBEnFmIKVlNv+zCoFuY1tPp1wGit1x3YhmVmZ3jdWYlnBgQDGFUN+JZTcITObrjdGZHrAcGsWZCaxGxZ2cwkcSTvBDAYwg1gCt3FTG6Z56GKNWCJIMe8LmNoJomJXcRznDY1T2LC9LVavS8NWS4oqUBGdqNNtGYyl2eDL+aZAhSXAhOx+QLSeX2jq4kggCNxlaCKhzCdf5E1d8y5pUziisrm/hjz/CTjXTHVMcmUkshPxCLsQEpP+yzQHsHPaIJWCXOLD7Un7suksCjuo+I+Z22jSXVs3JGIq9Q9znuB4fURqWrSOzHYb+tg5pB/C5elKeROlLhOpRDkuA1e6rObi0PCcplSn1BBWKairU16BAYAeR2vFFCEq53UqYQQVKBDXBCUAkJAtTa5MQ2p3Sq1QDh5JSlYYEKADsKDYhSg4NrdomlSlIBejPYNejEmv03aC6ZaRUlRPk3n0+ZitisOwGkKS2+lIbyIVAfNuMJsKwWqY9OU2FTb1NvePCpSWDpFGqtJtymqX3Bp5bR7iJl9RCrM/w2t7n3pEpEhYSko0KCQAZRUStT3KClQB00umte0GRQZR3M1TpYkzLHYbC+/fcCxi5MRJQkPqUrlcEqGl6sdNCWoR/sKUIFBU2VLLIIVMqx1pWlJFiNABK/MULQPxIIc6gSDcu5u5rtTfrBQoBlMky3iJqDUAAgmgBpZuY1Jct6HqIjnzJgTpJLFixAU3cbpp8j3iHA4zQXLgixYVs6TSxDeT77Mc+bLnIQSQlLVFyH0sAAGICuZi1E1akEVAYJrCOIAl6khKiRzAkAGtHFegsGv2g/lUyWhHxJtdkpBDroCWOwTue7VtFPF4iVhZfx1pCZig0pOtzNUHBWSGaW4qoXsKGE6ZnsybNMyarUo3NGarAAUAGwEVeoY4l6rCZ0OVmpUpzToBYDoO0TrnAwoYDGarQdlrLVjHvow2ZrUuCMCXHeJJUkwOE9ouycWBAGrYCFwJb/ALcx7EH+QjIDsaXxKqc2HWNxnAG8J5mm8UcVi1WeNgaJTM35ZnQ5ObjrAbi2afssTLbXJVU2dJI+QL+ijChKx607wRwmfA8q2INGNQfOLLpPG24SGvFilTDed5SnFIC0i4dPZ6iEHE5cuUspUKx0LhvG6U/BUrUpL6epRs9L19m6QWOVJmnUU+v89IulzUttPUo9a2KH+5zrBZBMWagi21alvkaHpEU/IpiZgQaOpKHNAkkpHN0HMKx1RGhAoAdPlUWKf06MIAZ/mrEuk+FSSerJZjT7yQkf/Ew0t5Y8RUxTw+QpBGtRHMQr/UUAp11EBv1Eby8lPxCBViB7pB+RpF7AYxM9dXBULH7zNetS6QfSGnJ8A6lKUDWjjqAK9vrSKWXFe5IgbDcNkgOG1DsRQijjY0Z6uIJ4PhoBQIALaakDY/tbeGdCQkCzVt1pUex9oxeOCdqfQ/z8+kIPqbD1CgCUpfBsl1EJABanYsX9FAH12gzlvDkuSqgs160CnHycRBLzcabWoagNFiXm+oNvCVl1xHMKAPqR5pK+GSwKjUgAXYOK7P8ApATGmYpJ1qOm2mW7neqvSzekMkyYFb7EN7RvhsKlqMzv8u/aApcEGcQxib/YlhymXYMHUoUqm4ahALEXN4ty5s5A0pdAqPEEEpvUUJ9DvDlPw4YA/wAr/wB/wQu4zLwFPVzW1rMGFhtDaajyQPXcpYeTu2pQPKX1M168wF92PeL6ZEwjnCQL11GpF/EOzA2jbCSQzBntapDEeYLOe3eCxk8pB08zEtV3AFi7Ua3TZ4Ma0PZlWswYHRlALfamvkn/APAc/wArHs3LJR+6Ae3N68xce7H6mcNgAbF9y4Bcmtj9POkaTMqUKwlfYwGEENUwJ/YxQzHI03AJ8zT2DHrvChncieKDlTvoo46Eu5HYmOtzMGSKj5QDzbDICS4rF9LrXU7WEJbUjDKmchQggxKrGrRVKlAioYmG6flSFFwI2TkCFHwxqHVIBkxUUuYoS+IlUC5UqYN6FCth4pZFWF2MWlcVAD7LDISqvMtcyZdhQFhtu8Nn/isq5SImk8NSRsPlED8jVIOkZpzPFrnz1FcwrmKN1KJJ8q2A6CkSSMpmlqNHUk5KjYCNDlws0Ub8ip6krpCIr5LlpRUwZxk8JEWcTgymoEAM4K2oDAVbytmMrmtcSOdjukZJzA9YBDEEXj1eMaHPDmLtccxlGYjrGQmqxqnj2I+MJXytLysUYH4rFubwRwWSYiadOhn3NIL5b/T2fMmaVkJHWGDdVXyxg9jEZAierEHrGsmbWH/H/wBMVy1Dn1J8onk8AoSxUSfWK/OpxkGSlFhME8OylGehVdKktq7gIJ9g0dBnY0S0M7Fms70+V/UHqA4TFYISxLlpoQvWwH3VI+GQ53+zTT/aIMZO0uVVAuPL6fttAbMWMGEpygKn3CODUFMVAE3DgHzB6nzvej0WuLkpSCQTV2e7WYnsXHkYjxvEICCQXLk161cU2qRC8nEomoJWtfxDr5WGigTo7/iB6MnvB66TnMCXEK8M4YFQBFase1/ejR07ASk6S3Mz7EKdhUtUiniH5RzLATGlgp8dyzeQ/OHLhuctYqrYFN6Hz2Y+X0gF4zyZYQtrV4wKC7s4STsRQgEOSA9GVcGIFyNRZxqFChk81S4Cnr7OK+nmKUWAJ5i9UnrTr5b3DhnMB5muoNUk3Z2bzse0C25lwYX/ALcgKDkg6as1qaS4dKmp16F3iXC4ZiH1As4dqki1a9q1cekUpeJmGhFRQvuBZ61oBcfrFtMxRDWepZyCXILV6jy3YVgbo2JZXGcQnh2dwXT07WjTKpCkFYl6igTH7MSSanpS0U1TtIcFIv5ODXYV7N1i0cwVLlpYMSNTUuTXpGcyNyMRsHIzDeAxOs6VUUDXvt7X9or40OSRY6je5FbC9mgdgswM1ZYGgqfWg79Y2zifpQSAQGIVMUwSkC9TUmwASC5uzRaqo7tuIK33BuIzA1+GpgCxLfPyDgkekUOKM3xBw8xSHD8zAF0y9RSNW7rSHJ2cn71PcDJufE9huQS7AbW+kSZmrkXL5gCQKUJKqEkEEMHp6GzRqacANti9o4zBXCnExEt1TUgswqphWqm/J9uoD9IwpWtD6VAhm1A6vNQYAfO9to4lw5PnSll//WhqqBASkOXSWoa9y9o7PwxnCJj6tWpHKsV06qb2cWpasE1VYHIEChkGbpmU0q0k0fXV+yTe52/KFTGZkUuD9qgEuSFADrzkO1qltoes8xsojUZitNmH0Nm6VPk+3POJp2ktVib6QSaWA1VJ/wBnbvHUIjryJzMVPBjFkUnC4uUVYcnUmig7sWo9KuQekTJwmk7EjpCvwLMCcSdBlJCglxqJVSwO2o/hdq2hp4qk8r82oEVBZupNW2Nu8I6rRqX25xmNU6plE1xclwwijNwxEBsFxGqWrTPJKA/2gqodHG4FTZ/KGadhllAWnnSoakkbg2PtCDaS2jg8j3HK9UrwWtKxYxoieU3EbGYomxiGepQiRzwYQk9wp8VBFooYnBIVFRClO0XpCSIrs8RyDLJlhzFjM+H0KJYMYU8dkcxCiwcR1c4cEEmA65LkvGhptY2IOzTic2/xs38MZHQjhRGQ78uD+N/cLpnbhosYXGKCgXtHPlZ1PUGDJjTRMUXXNPkIWOgyP2M46wdATs8rO8MUNMWkEBzWwpU9BUQAzLO8GSyMQgkGzt7PSEXBqTLCgHOsFKnJOpJKSQezpHtG0zB4WeyZiRLIfnQySf8AlsrzMQmirU9mB8tnYxHCV9qoBtiAfZxbo0L/ABBg5hdKOY2DO58mvBHhdC8OCha9ctDlL6QQGbTerNYPeI+JMxGGQtbD+4mpARcfDQWBUAahSg/Rh0hipdtmBAW2bhkxBz/KzhiETiFLUArSkvo1V0qP4huIrZRMlhK9QLsWLE7OAWZnLVjpHA/AiJ8r+6xairWNQBO1ypRL3jfhPKcunYOaJp0zErxE2W19MpNHLM3Zw7UjWxgcxEPmJkib9ibByWFS1bPexuXh64Vf4Dpq1nF7BmFXq3rCZLlakTA1AoEMBQ+V/UdocuGZoEk+IbtpdnZwKvSM7URpORCnwkvVwKAvVj+/5RWny06tKaElid3BZQPX/qKmKxP4WbyNW2INR6iB07MSAC7N1JY2Fh9aQNQSJbqMMmSEEAMGD/Vqk0Iba8W04yWAHIcsFM4qWq9vypCB/mVLUEvMXsw3B+ZLwXk4U6ULQpEwrIGgKqgsCoLoG6dPOIZSO5KoGhvCz0qmklTczMWd2YGlwwt27RtmfMkhJKlU1LAJSlNkJ5QeZVRR/YQJXlyQp/ilWo109LX6Q3ZfjES0aUJAFyS5JLNZL2FL2hN3VDnsxjxuRNcnyoy5QK2Qk15qEjuC0LXFGcykkCQjXNJ8ZDBOzjW5UWJsw84PY2dMnuEBOmxWooTWtOZb7XakKq+GClZ1TsM4Lj7V7h6MD5QXT1kneYNvWZbyiaOUqUXYB6lyxfUd3ofSLZnalLTt4iCz8ocNqY9K9n7QCxklUsgIWhRYVSpdPVhtFKdNWTUN3qfleCopD5nOAVxB+MyqclXxGBKiWLhRdwSu4AUfzptDZwsVIosKGneYluUCjaGY3uDcwpTUH7pr5tBPDzSEl2fal+5rDVhLLFgoBjdm+PBSAklx+FSwAKFjalBQEb0hIzWcVEMkOSaMLb+Kgr3JO5jbF4pRJHzFPWKcklag9atHUgqJzgSLJihWNk8hWoqYJcjQBvXlu5uR1BeOt8QLeSSpwbs6RpTQB6tdq2aOY5TLHxwRRYPKe/aHbFYnEaXKtQbd39e94FqTl1M5BwYi5vOY84p2NSC1HJIb9vRi/o/nBPx8MskpBSpDmz6gRfsKdz0hezPCkqNak9Sfqbxc/p5IVIxUxS1AIUABUua/WDW4eoiUUEGOnEE04eYNQ5VfeqyfMtaKpmBQCgxHUWghxmtKpBKWWkCgBdnq4b+VhR4ZxqRNMlZASvwn8K9iexrGSdLvr3jsR6vUbGw3UMKLmJUOBGmKlGWopIr/ABjHiZzphNkJ4msjrjiZiJ0DZuJCbxpmGOCReEnNs3K1MDQG8PafSkxe28fUbv8AJJj2EtOPV1EZDfw4v5zKKsWdouYXGGBaMHNNkLP/AMT+kTBC5fiQR5giNMhSIgGPqFVZg14sZLM+JOAqdy37CApUDcQT4bCfjJ1FnPzekDZVCmXDTqeXSJaUpmTWKTUgi9BQk3/WEXjvEKmqEwk8xfy6AdKCGsYtPxJUgEnkYi1a2NzQevWkUc34dUuTQErTY3cX6ks3/UII4RwTJKZEWP8AyvEqlJw4UES2CCQ9qCrV9oPYDKfg4EKJGqaSSCfugcjPVyCS3TuKVeEuClYidpmOJaarNa18II3PawPv0HF5KZ01KNJCEMaeEslOlOk0BIf52hm/UgYAMXFeIkYLBGXLJLEKNerUoK3qdths5FvATQhtKi23StKnyEM2bZMEyFANRiHrvSm70HqO8J0qYqXNHKCgtS7E71hbyeQZhwMQkrArNEgv5Urav8tBjEcLapSUOBMIp0CjcPFrA4hIAKZZLNs57FzTrBzFYgJQFGhDGlfYxn2ah1IxGhUCJzrL8uxOFmFa0KSmXq50AFTLSUkvXlGp6VuRaB8zHGU0xASol0VWUkgWUoA1Fj6x0PF4hS1BCkn7RKiQTYABnPl9YWcLlo+OEhLsKvulmTfahaHE1W4HeOoMV7eou4LOZpU2hKSdyCX2pzM0HZCcaocoA8wgfVcMaeHJJW6kBgxFAD1NQxO1DfvBtOXy9LCgZgpNWPRQII9wYXs1CEjasJkgcmczzOVjE/8AsPsEl/8AiAo6vSAnxJqiwUp+jJf2BeOnZhKmpSUK0qY0LJ0rHkqgP8paFVGCKlrZKQwPS7coofM+8M13ccgQJOTFacZwXo1K1GwYRNNRigEgigYBwBe1ene0Xc/yxcsagHOvQCDciij1IB7bxrkuYLUoy2FQmrN4uV6Vud/lDSkMMwTEiDJ0jEP4C43AN/ziZC5wHPLV56TBheIXKZQGpk8yXIqlwQ43FdjTaD+Oz6UtDpllAIGlwHJZy5S4v0/OL8FYMuQYgKxbqYAgj8UEctUpKgpOlxUWjbMZoKzqQUlTlIBBN3YhqdoK8GIk/H+1QCli6VglhSxZifT1iCOOJJbPcF4OVpmhe4NNoZ5mYhQbSx6u8QZRl8uY6tLpegfZ227/AEhuy7hrDKugi71LMO7+UAdQzgGSGGOJzjMMPVxuYt5Dg6l/mIc+Jsmw6ESBLHPMmoS/N4CeYkE9x7GCkrhGTL2Jfdz8xv5fw3uPjQkyinLRDzbDsktbtC2pAUWKQYfuJ8vkykEgVALV6Am3WloQshWudjJctQGkqdQ6pFTaKUHcmZdzgxqzHM1LSjWBqSG1C5Hd7+cUpM+h7w28UZYiXhVKSgamoAHL/l5mObox3KCNrwBVFikrGK7drbTBnE0xSXFW6wsvDliMSicCk7wAzHJFIGpNU/MQ5QwA2tLWAjkQXqjIiMZDeIv5DOzzMCJewALU39WpEpkS6E6TYlJS47eYg/jMC4cuQ9Bav/cUJ2EkS2CyJeokAqIABAdjsHb+b+WTUFx95mwVQCCMRhpKydSUm5bSKHyaBc/CSU+AJBFRpABBhhxWFl/cKSrZmOobEF4CLwM1RUUoCgLkHbt9Idpc+zF7Av0IHkAmSmZLSVTZa1Ajqk8wo+yir5dodsjVNWAVi/lcvt6CFREhQchhV9JcU6vbpesSf+XfDQEJ5lB6vRzWrUNYbes2jgRM/p3OpYPDy5SVFStKeZSrAByXf9e0QDi/BtplTElVKOzsQ7ar0Ecxk4xM2SZ2KxExUwq+zw8uoAu6nFBsBFfiXJJy5EucJYA5tWlSSKsz8xILCrtEDSKv82gvIT0I58ScQA8orVYajFKtJT7KS/pCJmefIRM310DPb/l0hWxOWzGdva3ytEuFyyZNA5KpLBXU0LK6mt4ZXTonZkBy3QnbOF5+uTq8VAxJPp7v8oI41Djm2Y+ULX9PllCfgqIKioEBrO5I79fUx0M4EKuLgiMTUqFs4jSsQMGDMxASkK+8sBNvxN9AYDY2QtImzJbK0lyBcJ0+FqbuX6GHJGBDBJsHb+eUbpy5LkkbEF9wdjEVkj6lGMB5hiUpCmUkKcAORcigrQKraFzF56oUSFAnxpZmV+JA9yxNQzG8EuJMOhCVaqiY0sjqFE/MB2O0cvzHEKVZyATe46+Yp6EQ5p60b6lGz3GocQKWpQK9jSvX7wLBmcWgPmWdTBM+yOiqCssNjyl27n3hcw08gkpTQ3o592eCMqUyVqbUqgZJcMbppc0TSG/EqHMgE45jwhc9SArFSJugAqTNRKCksWLqFC7pdw0VZGUpCkT0BKkAE607lypLjZi3tC2lOMwwTiZKlshioA1BbSSAQyk1PWle8X8t4wlTCqZ//Piql0AmVPH4Fof7NRDgEUqTeJakkZQwecHmbZjKC1LAUEboU5CgpLkFJrsT5uYCYfAzZCi4bUfCwNASCztZTC48Q6wzpw8ueFTJA0zAdSpThwq7ofxByKCI5ktSgUkljo9CAUu/kQ/kOkUS0r+plmXPIi45US+lJDsDUGpJ0E2NnSel4s4RBBLEEq5Eg2dQYkWYVs8WMVJAAs7MqjilApiLEA26DrB7hzAES0swIVWgUkkgA0LECj0NzFnswMzgkNZfgEykkdtSiSdhc6q+3aAmbcQKQNMq9C51CnuzdxWDnEGLCU/ZEFVlEOweh1M9LhyCB2hAxqCCx1MS40tR9+u9hQuLiBUDcdzSHwBgQpw/j1T8RKM1a9INtTkKqAp/ukksKNHUMTjgJeqrd2+Z/M9DHPeDcuDhSlalGml2PoBcUeCvE2efBGlnLsAG2F1MQTtUROoYuQglUGBmLfHOcJCWCQpSgzqq1h4WCfWsRf0pysrmmeQBpBbrWiW78prSnnAWfhlz1pBU6lGh+VS+3SOscO4BODwwCgHFSf01MRYe0Wtbx1bB3OUZOYP/AKk4sIw5S7agR0FOvzjkGXOUqBGw/naGLjviE4maQnwgEAXe9v2gAhpaQmxNz33ME01eyvBnMctAGImGXMOk2hiyjOdbJV4vrCrjFusnvF/hqUVT0NsXPlB7UUpkwlVjb9pjYeHkq5vhXrHkNaMECAR9YyMX5b+5o/HEMDOFrmLlEBQblIYMwd7s9jfaAuY4dUxGqaoKSRTS4DOHFaKI+TQ1f4YVAHiLksKmhp1/jRLi8uKpZSrYNZ6Wb2+bQlXqa0OUk4z3Of4bArYJlB2JJAPMAHqUkj0Uki7VLxYxExaEjTKWo1urSLuHS7g1ba0NEnhsISSFBRHh2apuHrcRVMqvKkAvQqBIVXqKBq+8PjWqx45gjX6MV8Lk+JxMqb8PVqRRcol1KSS5KXFaMD1gBJydQOnSdQLMRU/8ntHWcJhJidCwAkhgyQrUB6Xq+20S4nLlLcrcnrXre/SJH5Pb2OII6cMe5z2RliJIKpg1LH3WDJ6v1VD1w5JlfDQgsdeokM400f0tAnM8g3FQSAnv5xXwWKXKnLWRaUpITUVpbzMS1ouGQYTwFBxDea8J4UOoIalQLEOQTpFzzV97iF/MJSEEJu1i1C1i20Fs14hokpSaVAPQ8pHzEA52KEy5qOvR9+8cm8/yMqFx9SHBY4ypkuYPuqfz7P5H5x0KdxTL06km9G6Gjg/zeEDD4AVJYAVcmjXMTZJlKsbrCFKlYUFpi2qUpGq7XOye9oOKRccQd36cmMuZf1ElSwQgGYuzJPK/dXl0eFrH5pi8QP7mbNVIliiEy5hSXZwEpCtRJep9djAfP/hCd8HCpdIKUhVytRZyWceLp0G8MuRcPzU6Zk5XxFaOVKnISlgQmvqCNoK1dNC/3F1LOYJl51MmlcmedSk1Sqjkbu1za0UpmDJU4ZoKzMiWmaqao7KZ7mr1fdvciJVKQlOzn+ekLNaBykcSvdA8mUlIJKQ9qbwdyrBYYpOoKAfqGB1Evbt84Ea0v3L27xphVLGoAGt3oPnV6D+PHElhyZLV4jXh5ksLSEEJCApwHbSEl3FjQO9QWHZubcT5EpM0rkSyCSrVLDUIAKtIBtV22JaCn9xNCjYnSpNLsoMpNLuKXi1iZappZQ5SEg7sFMVilwkqX6Jhio+PnMXZCeIsyM7mhnUSUjSHJBDUZwygbwzZJxEie6VAIWN7aqtXoagOIXc74emSVBaUH4cyqQHVpPQ71qxN4GYXCEqeo8oYdEsGZQZSdMxUhJAKUuQAxLkUb1dqxay62m12uGJoQ4t09oXOH82MvTLmGh8Kms1werwzTPxW+Tu37Rl2syHBjaAWCe42QFJIalFA11MXfm3qDQ+kUMPg0pJIKiA3KWVV9x+E3ZvpF1RoAFfiP894oTZ6kjSVAh3dmKf9kv2i9dsq+nl6UhaJZ0ULA/ZuC17s7dnsYC47L1LUalZUNQrVQVU3vX6CCeGxjAV+l6s/bw7xHLUKlYBIKmahvUPt+sHWzBzANSZrkmFTL5zqoU1S5szpqKWvb2jOIczxM86EJZF7Go6E7bRZk5ondNXq4IbveI8djlqA0i1iOnT6RG8bsmQKWxFGfghLcK8X08oA5liAjxXNfbaGrFZVPmHVqF+/zpAbG8JLUXVNAu1KN7wwl6Z5M46d/oROWoqU7VJsO+0P3C+SiSNav/YoeekXb6RDg+GESSFKSZhFjt2LdIO5dLLuaXbu8B1ep3IQkPpdOQ2WhiWCwofaPIIoC2FSO1IyPO+WauDHaQXb5xZVJ7RQwSiO47QQlqMKHuZdmQeJRxWHA6ARQxOHlgAFr2bxU6Dem/SDran6fl9Ii+AncQVTjqStnuBVTKAlyAPL8/MRcC+V223ajbxPNSB4RRtm/OKi16knlo1agVGwPn84uoJGITI7lTFgEAkJ6g/y1toXsToVqUBfbo7u7ehgji8ZqSAk1VVt3uBC/i8XpJlpAKx4goinRwkvWvT0h7S0MTxGS6VpljPcUABUAAO5JoLCpNL/ADgLOxUlFX1GwCWIdhR336fwk52TTpgKpx6ABwEuxYDdJY30183imrhqaUkpZKQ+tayZaAGYnVdhyl9P3i9o3E0uBzMuzV5P6wxh8nXj8PLVKVoQSX10CtJ0jc2Y0pfeIMwz9UqQcBhpRJJCVTASrUoNqKKBku1TaKuC4mODUmXI1GSANSVh9aqlSkA1QC5oOgO8Zj+KgSv4MoIB8LBi1XqH2NrXiq+SslQOJG3y8tCHDWQCQROnEGdcJflSCfu1OpTO6v3MM2GxAA0vUhye9Ov8rHL53EqirUVFiwdrcxr7H3i9hOJkuwUFUZ605SAKirUhe2mxzkw6BQMCOGPxYWC1SH+V/oX7Qtz5JAqFAA3b84L8PY5EwB2JJa79+tj26M0E8QBzAMHJLh236+thGf5SjYxG1XbxFdCQNv51eLgwpmFmZwN6s3VrxcGGSLaT6d+n5RsEtUbCrBqdGPnFXsJ/jGVUYliRkCSl3uO3mKkUiRORS0g9fxelKCnXrFuVmaQkBugA37N/N4kJTQAmtwDTZ/y94UL3Z7izD6MxeDTpQlgQoEM7eBKbbp9LNHM864emYddCVJJ5VEAW+6SSzj9/LoiMIoTXJclyBYMQRRzdixiLFolzEKQpBUHUSCDXmcadurEHaHqNUaz/AEe4uaczmunmQCQ4LVPattqfMQ5YHEycTpRILGWhIZSnJCSU6gPJIcjrC1n+QoRN5SrQscqSRVQZwTdqwIXKVLW7abEaaMNgNwzNGk1a318QYc1PzH9WHOp1Hs9d+oini8KBcOfqLR5wtxF8RIlTSSsOQWLkd61Negi/mSmBVQp6vXdwRfb5Rlbba32maSWo4zBPwQB6CnURTnYxLsVMH6bfz6QJzfiYoGiWxJuqtOjHtAnD4lSi5u25v3jSrofGTFrGGeI4S5yVCqg/cfpFmVidNUzEgHc/vWFNGLIB5TSlLRaTmF9Q5QAbfvWKvSxkC0D6jJgM1SknnVW7M3sQxEeYuemhISQSbClKv/qTCdNzFJckX9IHqxtDoUXBsCWr8ogaIk5lvkD1Oh4LFpLP82b9YvyctCkrUGLCj3B3bvZtvKOW4TPlJYEv1JD/ALw55JxJTSk0Na7t0LuPIwK/S2ICVhEsRjxGx5gp5RkUf8wTUh4yMzwn1HY/4aYGsP3ieaq2/tCxl2NQpIWpBCy9CDQuQCHDA94tLnKSDpZ7FyT6uYE9Y6mV4STDP9xR+mz/AC841VjQRTZ/y39RAb4pUzu5FWdn7RoJypYZLNcu7vufKOCiW8Et47EhuV3ajPXs+0Jk7G5hNJ+Av4SAdIDANpcFypOp3DMB7Vg7jc4lpB51PdLBZdujUjzJZomKK2U5FlOygNykm7m+/ejaFH/GhZl/xmcycRUEmelRM/EFQZSq6qg08JIF2LMQGN4gl5rKBSqWpPKXSCApzq1F03CdQLJJBPUUhm42ypM9I0MFBwdgRQs7Xf8AOOC4mYtKlJJNy4ctQkWjU0TC5d33FdQQv1OscR8cTFoEtRlhgCdKRVlEBOkEpIBuLULuBChmXEalBtZKQ/LZLswISKCw9oUxPLANaIysm8aQX+4nuX6EKzs2JXr1Fyas9Inl50Uh3q9iK+ZMA1gPSNVGJ2iSLWEKYnN1KL09KenlFWVj1pU4Le24b6GKojyOwJXyNGTJOIZkkgAsl0k0FdLM/UfqY6dkHEKZyAbFzUWqNg2x8z3jiUowbyrNzLoSwJc0foIR1WjFi5Hcf09+f5TtczCq8RO5SbUN2NXHnEFbO38/YwN4R4oQtKZagDU+JQAIpUOGp0v7wZUNXh8I6daXpWzOYwXRkbawmhXZnieYVAVch/EgsCQA1dTGjhNP9e8azcU2qW9BQhy5DWrZz5bbxJKKQVApSoGhahbdj0c/vEMlFS6UuQWJD3sxAu/XbrHdymP25luRPYh7BLdC4Y0dgNommALVpU4p+Jg9KUHV/aBsoMCnoSKbvbyd4lkFKgbv7MKOSCWsaA2JMUZZYrjme5xkSZqFS1KSHYipKksCQQ9D0PX2Ec7zTDzZRMiYBqTY9RsQdwY6hImpTq52NSkliw+7pBIA6U8iIgx+CkztHxAVcyXWQHAYOCatVgQ532ENabUtVweolau/ucglqUC6aKFfLq8OqcWrEYYpQSPiBjRIFPu/8tQAf9YKYngaSSv4RmAlynUQxb7oFO97MOrQBxmTrwMy5VLU5fSCkWYmhSbhLszw956rcY7gkJU4idjsJoUpBABBqT1gZiJhehIbp/LQf41w5StCykJChUhGgE7EaSUGg2byhVVN9nh+sZAMlmxCBxBYDU7gj57xhxyiSFqcMw9IFzJjxoIIEzAl4SlTGJeoNXjXETUlLg16WikqaWuYh1GJCzmtAmy1xewGNUguCfLY9jA4iJEKpFioI5lEsIbMf8PmiCkFSC7VYloyFOTms1IACyALBh+kZCnxF9R3zn3Po34c0llITps4IdtrxEZbHSq+l9PUAiri0ZGR556VCZhVsJbE8OMUXBASwJBFSD2pGKxqbFJJpWlzasZGQtGCgmmaEzAAplaVgB9qgOC7v3iw80g6kgBiQQavtHsZB1y6/sYFv1wAJD8ZHNrJuARWhZ/zEBs44YwWJAMyU9SQrUpKqXDipHn0EZGRUWNW36HEsyBhgzhnE2Vqw2JmSlJ0sXSH1ciqor/xIgXGRkevrOUBPqYjDBMyMjIyLysyPQIyMjp03YpJFiC3qI9USIyMiSJYHiEsqx6pagoOWI5XoR0MdryGYJuFQvc6qNXlJKq9Ax94yMjH/KIAgaadDmXEYQuHDhQAHYkEjzoO0SKwwYGvP5F2Djej/r1jIyMUmMliSJUXhyFFJBrZjv8AlFubhWAc1vV3KTQOYyMjiTLMx4lczkbjYgN0oL3Z1WreMlygmlHvuAS5DMLuxvGRkWliJL/cFIuqml69H+tu0X086Qkh9el+4AChW93N6O94yMip45EFaowIp8SYFapWI+E6kJSrUnWwo4J0KSUqZn2cEbvHIc6yebhlhE1LFSQtLEEFBsqhp5Gsexkei0JJr5mfeMYg+PI9jIdgJjRhEZGR06bSklRCQKqIA8yRDhlX9O8Uuq9MtPUqCj6BLvXuI8jIV1l7VV5WG09a2N+0PJ4Bkiipsx92CAPQMYyMjIxfn3+5r/Fr9T//2Q==">
            <a:hlinkClick r:id="rId20"/>
          </p:cNvPr>
          <p:cNvSpPr>
            <a:spLocks noChangeAspect="1" noChangeArrowheads="1"/>
          </p:cNvSpPr>
          <p:nvPr/>
        </p:nvSpPr>
        <p:spPr bwMode="auto">
          <a:xfrm>
            <a:off x="46038" y="-1309688"/>
            <a:ext cx="4114800" cy="2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9710" name="AutoShape 16" descr="data:image/jpeg;base64,/9j/4AAQSkZJRgABAQAAAQABAAD/2wCEAAkGBxMTEhUUExQWFhUXGRcYGBgYGBgaHBkYGhgXFxgYGBkZHCggGBolHBcWITEhJSkrLy4uGCAzODMsNygtLiwBCgoKDg0OGxAQGywkICYsLCwsLCwsLCwsLCwsLCwsLCwsLCwsLCwsLCwsLCwsLCwsLCwsLCwsLCwsLCwsLCw3LP/AABEIALcBEwMBIgACEQEDEQH/xAAcAAACAgMBAQAAAAAAAAAAAAAFBgMEAAIHAQj/xAA8EAABAgQEBAQDBwQCAgMBAAABAhEAAyExBAUSQQYiUWEycYGRE6GxI0JSwdHh8AcUFWJy8RYzgpKyNP/EABoBAAIDAQEAAAAAAAAAAAAAAAMEAQIFAAb/xAApEQACAgEEAgICAgIDAAAAAAABAgADEQQSITETURRBBSIyYXGxIzNC/9oADAMBAAIRAxEAPwBWx/BgQHIHpFTA5KJarR1BUsHvGvwpbVQn2EeWT8pZjDczbbTLniJSuVNoVs7xpDtHTpmHC0KeSxqwBD/SFjM+C1T0uklBrQt+sPabVVg5s4lLK26WcznTDGsswcn8HY1LvKJrspP6xWVw/PQRqlrHo/0jXFtZ6IiJSzOSDK6Jx6RkzGHpEmJw0xIcy1gDcvA71ggIPUqxxNxPPUxPLxqhYxWDx5TpFwPcpuMvf3qjcwQy3MKgGActJJoINZTlSlKBUGEDsCheYVGJMd8snuBBDXA/CytCREGIx7GMVk3NxNVGCjmGUTotyMRCxJx7wRkYuBWacwq3KYfGKiKbNEDDixGqsWIAKIbyLLZU5jyZOKbQOOMDxsrFPBPD7ECzA9QinElUeSZXNWIsKsRbSpoA4K9SfHmFMOgARVxk1omlTw0CcdODuSw7wpVUWfkQbDbLsnEPeNlS9VoHSCtVEIJPVVPYXPyvG2IATyzV6lfgSphuGZBL1B3hn4jZznEp5x0Jk/QCzur8KXUov/qKxTxEpe0tm/GoJP8A9Q5i6MUpmQlMsbaQB9K+6oimJe5UfLlH6/ODgKncjLNzKEyasbo9j+oiAnU4UxHVIJ/OJsSEjYetfqYgSt9/lB09wL+oJzPh4LU6JgB/2BHm7O1YX1ZRNQpiK+49DD6hAo7m38HeLGGweo1sP12HrDHyiqwPg5ilh8GWqIqY3AKFQI6EjLQI8xGTgiAL+RUHmc2kzOZp1taMh0Vkoe0ew385IL4hjz5RsqYAI8FI9WEm4jySYzzNgEYgWRnJVNnSiAPhkBLA+Eh6+piQ5g0RzZWHTiW0q+KpGrU5YgFmIeJFplbj5mNMrXkEA9SlROCCZWxGPSzkwuZnxOhNACryhoCZYfSPz+sUp81CXoPYQ1QVH0ZawMR3iIeO4lMxJToZJu94FD4R+6mH5eJR0T7CMQuWdk+wjTW8KOFiLIG7M56ZifwCL2WYQzjoShL3qIeVfDAfSn2ERysYkWAESdSSOBJFKfZnmWcMy0ioD7wTm5WlNhA//LgG8XE5kFCErDaeTGFWv6grMZxQ8LM3ElRh8m4RMxLGFTNciUhymGNPanR7grkPcgwi2i5/dNC3MxC0liIxONO8NGrdzF8n6jJ/kO8aLx0LM3EHYxH/AHpiBQJxdhDy8eXi1hse7QsDFRtKnKegftFmpGJAsM6BhMTBBWLADksOsKODmKABU3zYU3Iuewg7hJ0tISrSqbNu66S0dkoT4z3LdhvCL6ZfuMrqiBgCXpU9cysspQin2kxwK9E3Jj3DLAKjyzFO3xFhVWbwpChpDv8AoIrzpkxZJWVH2A7s5+kaDpszVLgdqUPdz9YH/HhROOWOWhGbidSqzlIH4ZelIsOz7dYjVNlpDIR/90HuL26bRXC0ijP5lgK30inv1j2RPZYJCb1YADvQCnpHA5GDIKjsSWapJUSwD1ogNXpS0S4pSUhPwzMV+LWkJALDwuokivSKeJxhUSd9h2At7D5REmakeIXqdie/lt6RGw+pZsccyDFzCdo8kH+X+kTHSr+fr+sSypCT7fNqX2eLAYEFg5zLuCk6i3UgDzNoLT5SZY0i48R79PQU949wMkSk66FRcJHcNzULMIprXCGpb/yIwiljn6nqprRujFRV11rFmSUwo6gDOIQLPCgmsZFwTkx5AfM/qE2S+gVjTEqaK4xBeJZk0ERK04MIRiK3FaFSzKxSQ+hWhYvyqcv7g+4i4shSQpJcKAI9YNGUlaChQdKgQR1BoYUMkCpU2dhF/d55T7pLmnox941qjvTH2v8AqJf9dn9GZisdoesK2a56SSBEnFmIKVlNv+zCoFuY1tPp1wGit1x3YhmVmZ3jdWYlnBgQDGFUN+JZTcITObrjdGZHrAcGsWZCaxGxZ2cwkcSTvBDAYwg1gCt3FTG6Z56GKNWCJIMe8LmNoJomJXcRznDY1T2LC9LVavS8NWS4oqUBGdqNNtGYyl2eDL+aZAhSXAhOx+QLSeX2jq4kggCNxlaCKhzCdf5E1d8y5pUziisrm/hjz/CTjXTHVMcmUkshPxCLsQEpP+yzQHsHPaIJWCXOLD7Un7suksCjuo+I+Z22jSXVs3JGIq9Q9znuB4fURqWrSOzHYb+tg5pB/C5elKeROlLhOpRDkuA1e6rObi0PCcplSn1BBWKairU16BAYAeR2vFFCEq53UqYQQVKBDXBCUAkJAtTa5MQ2p3Sq1QDh5JSlYYEKADsKDYhSg4NrdomlSlIBejPYNejEmv03aC6ZaRUlRPk3n0+ZitisOwGkKS2+lIbyIVAfNuMJsKwWqY9OU2FTb1NvePCpSWDpFGqtJtymqX3Bp5bR7iJl9RCrM/w2t7n3pEpEhYSko0KCQAZRUStT3KClQB00umte0GRQZR3M1TpYkzLHYbC+/fcCxi5MRJQkPqUrlcEqGl6sdNCWoR/sKUIFBU2VLLIIVMqx1pWlJFiNABK/MULQPxIIc6gSDcu5u5rtTfrBQoBlMky3iJqDUAAgmgBpZuY1Jct6HqIjnzJgTpJLFixAU3cbpp8j3iHA4zQXLgixYVs6TSxDeT77Mc+bLnIQSQlLVFyH0sAAGICuZi1E1akEVAYJrCOIAl6khKiRzAkAGtHFegsGv2g/lUyWhHxJtdkpBDroCWOwTue7VtFPF4iVhZfx1pCZig0pOtzNUHBWSGaW4qoXsKGE6ZnsybNMyarUo3NGarAAUAGwEVeoY4l6rCZ0OVmpUpzToBYDoO0TrnAwoYDGarQdlrLVjHvow2ZrUuCMCXHeJJUkwOE9ouycWBAGrYCFwJb/ALcx7EH+QjIDsaXxKqc2HWNxnAG8J5mm8UcVi1WeNgaJTM35ZnQ5ObjrAbi2afssTLbXJVU2dJI+QL+ijChKx607wRwmfA8q2INGNQfOLLpPG24SGvFilTDed5SnFIC0i4dPZ6iEHE5cuUspUKx0LhvG6U/BUrUpL6epRs9L19m6QWOVJmnUU+v89IulzUttPUo9a2KH+5zrBZBMWagi21alvkaHpEU/IpiZgQaOpKHNAkkpHN0HMKx1RGhAoAdPlUWKf06MIAZ/mrEuk+FSSerJZjT7yQkf/Ew0t5Y8RUxTw+QpBGtRHMQr/UUAp11EBv1Eby8lPxCBViB7pB+RpF7AYxM9dXBULH7zNetS6QfSGnJ8A6lKUDWjjqAK9vrSKWXFe5IgbDcNkgOG1DsRQijjY0Z6uIJ4PhoBQIALaakDY/tbeGdCQkCzVt1pUex9oxeOCdqfQ/z8+kIPqbD1CgCUpfBsl1EJABanYsX9FAH12gzlvDkuSqgs160CnHycRBLzcabWoagNFiXm+oNvCVl1xHMKAPqR5pK+GSwKjUgAXYOK7P8ApATGmYpJ1qOm2mW7neqvSzekMkyYFb7EN7RvhsKlqMzv8u/aApcEGcQxib/YlhymXYMHUoUqm4ahALEXN4ty5s5A0pdAqPEEEpvUUJ9DvDlPw4YA/wAr/wB/wQu4zLwFPVzW1rMGFhtDaajyQPXcpYeTu2pQPKX1M168wF92PeL6ZEwjnCQL11GpF/EOzA2jbCSQzBntapDEeYLOe3eCxk8pB08zEtV3AFi7Ua3TZ4Ma0PZlWswYHRlALfamvkn/APAc/wArHs3LJR+6Ae3N68xce7H6mcNgAbF9y4Bcmtj9POkaTMqUKwlfYwGEENUwJ/YxQzHI03AJ8zT2DHrvChncieKDlTvoo46Eu5HYmOtzMGSKj5QDzbDICS4rF9LrXU7WEJbUjDKmchQggxKrGrRVKlAioYmG6flSFFwI2TkCFHwxqHVIBkxUUuYoS+IlUC5UqYN6FCth4pZFWF2MWlcVAD7LDISqvMtcyZdhQFhtu8Nn/isq5SImk8NSRsPlED8jVIOkZpzPFrnz1FcwrmKN1KJJ8q2A6CkSSMpmlqNHUk5KjYCNDlws0Ub8ip6krpCIr5LlpRUwZxk8JEWcTgymoEAM4K2oDAVbytmMrmtcSOdjukZJzA9YBDEEXj1eMaHPDmLtccxlGYjrGQmqxqnj2I+MJXytLysUYH4rFubwRwWSYiadOhn3NIL5b/T2fMmaVkJHWGDdVXyxg9jEZAierEHrGsmbWH/H/wBMVy1Dn1J8onk8AoSxUSfWK/OpxkGSlFhME8OylGehVdKktq7gIJ9g0dBnY0S0M7Fms70+V/UHqA4TFYISxLlpoQvWwH3VI+GQ53+zTT/aIMZO0uVVAuPL6fttAbMWMGEpygKn3CODUFMVAE3DgHzB6nzvej0WuLkpSCQTV2e7WYnsXHkYjxvEICCQXLk161cU2qRC8nEomoJWtfxDr5WGigTo7/iB6MnvB66TnMCXEK8M4YFQBFase1/ejR07ASk6S3Mz7EKdhUtUiniH5RzLATGlgp8dyzeQ/OHLhuctYqrYFN6Hz2Y+X0gF4zyZYQtrV4wKC7s4STsRQgEOSA9GVcGIFyNRZxqFChk81S4Cnr7OK+nmKUWAJ5i9UnrTr5b3DhnMB5muoNUk3Z2bzse0C25lwYX/ALcgKDkg6as1qaS4dKmp16F3iXC4ZiH1As4dqki1a9q1cekUpeJmGhFRQvuBZ61oBcfrFtMxRDWepZyCXILV6jy3YVgbo2JZXGcQnh2dwXT07WjTKpCkFYl6igTH7MSSanpS0U1TtIcFIv5ODXYV7N1i0cwVLlpYMSNTUuTXpGcyNyMRsHIzDeAxOs6VUUDXvt7X9or40OSRY6je5FbC9mgdgswM1ZYGgqfWg79Y2zifpQSAQGIVMUwSkC9TUmwASC5uzRaqo7tuIK33BuIzA1+GpgCxLfPyDgkekUOKM3xBw8xSHD8zAF0y9RSNW7rSHJ2cn71PcDJufE9huQS7AbW+kSZmrkXL5gCQKUJKqEkEEMHp6GzRqacANti9o4zBXCnExEt1TUgswqphWqm/J9uoD9IwpWtD6VAhm1A6vNQYAfO9to4lw5PnSll//WhqqBASkOXSWoa9y9o7PwxnCJj6tWpHKsV06qb2cWpasE1VYHIEChkGbpmU0q0k0fXV+yTe52/KFTGZkUuD9qgEuSFADrzkO1qltoes8xsojUZitNmH0Nm6VPk+3POJp2ktVib6QSaWA1VJ/wBnbvHUIjryJzMVPBjFkUnC4uUVYcnUmig7sWo9KuQekTJwmk7EjpCvwLMCcSdBlJCglxqJVSwO2o/hdq2hp4qk8r82oEVBZupNW2Nu8I6rRqX25xmNU6plE1xclwwijNwxEBsFxGqWrTPJKA/2gqodHG4FTZ/KGadhllAWnnSoakkbg2PtCDaS2jg8j3HK9UrwWtKxYxoieU3EbGYomxiGepQiRzwYQk9wp8VBFooYnBIVFRClO0XpCSIrs8RyDLJlhzFjM+H0KJYMYU8dkcxCiwcR1c4cEEmA65LkvGhptY2IOzTic2/xs38MZHQjhRGQ78uD+N/cLpnbhosYXGKCgXtHPlZ1PUGDJjTRMUXXNPkIWOgyP2M46wdATs8rO8MUNMWkEBzWwpU9BUQAzLO8GSyMQgkGzt7PSEXBqTLCgHOsFKnJOpJKSQezpHtG0zB4WeyZiRLIfnQySf8AlsrzMQmirU9mB8tnYxHCV9qoBtiAfZxbo0L/ABBg5hdKOY2DO58mvBHhdC8OCha9ctDlL6QQGbTerNYPeI+JMxGGQtbD+4mpARcfDQWBUAahSg/Rh0hipdtmBAW2bhkxBz/KzhiETiFLUArSkvo1V0qP4huIrZRMlhK9QLsWLE7OAWZnLVjpHA/AiJ8r+6xairWNQBO1ypRL3jfhPKcunYOaJp0zErxE2W19MpNHLM3Zw7UjWxgcxEPmJkib9ibByWFS1bPexuXh64Vf4Dpq1nF7BmFXq3rCZLlakTA1AoEMBQ+V/UdocuGZoEk+IbtpdnZwKvSM7URpORCnwkvVwKAvVj+/5RWny06tKaElid3BZQPX/qKmKxP4WbyNW2INR6iB07MSAC7N1JY2Fh9aQNQSJbqMMmSEEAMGD/Vqk0Iba8W04yWAHIcsFM4qWq9vypCB/mVLUEvMXsw3B+ZLwXk4U6ULQpEwrIGgKqgsCoLoG6dPOIZSO5KoGhvCz0qmklTczMWd2YGlwwt27RtmfMkhJKlU1LAJSlNkJ5QeZVRR/YQJXlyQp/ilWo109LX6Q3ZfjES0aUJAFyS5JLNZL2FL2hN3VDnsxjxuRNcnyoy5QK2Qk15qEjuC0LXFGcykkCQjXNJ8ZDBOzjW5UWJsw84PY2dMnuEBOmxWooTWtOZb7XakKq+GClZ1TsM4Lj7V7h6MD5QXT1kneYNvWZbyiaOUqUXYB6lyxfUd3ofSLZnalLTt4iCz8ocNqY9K9n7QCxklUsgIWhRYVSpdPVhtFKdNWTUN3qfleCopD5nOAVxB+MyqclXxGBKiWLhRdwSu4AUfzptDZwsVIosKGneYluUCjaGY3uDcwpTUH7pr5tBPDzSEl2fal+5rDVhLLFgoBjdm+PBSAklx+FSwAKFjalBQEb0hIzWcVEMkOSaMLb+Kgr3JO5jbF4pRJHzFPWKcklag9atHUgqJzgSLJihWNk8hWoqYJcjQBvXlu5uR1BeOt8QLeSSpwbs6RpTQB6tdq2aOY5TLHxwRRYPKe/aHbFYnEaXKtQbd39e94FqTl1M5BwYi5vOY84p2NSC1HJIb9vRi/o/nBPx8MskpBSpDmz6gRfsKdz0hezPCkqNak9Sfqbxc/p5IVIxUxS1AIUABUua/WDW4eoiUUEGOnEE04eYNQ5VfeqyfMtaKpmBQCgxHUWghxmtKpBKWWkCgBdnq4b+VhR4ZxqRNMlZASvwn8K9iexrGSdLvr3jsR6vUbGw3UMKLmJUOBGmKlGWopIr/ABjHiZzphNkJ4msjrjiZiJ0DZuJCbxpmGOCReEnNs3K1MDQG8PafSkxe28fUbv8AJJj2EtOPV1EZDfw4v5zKKsWdouYXGGBaMHNNkLP/AMT+kTBC5fiQR5giNMhSIgGPqFVZg14sZLM+JOAqdy37CApUDcQT4bCfjJ1FnPzekDZVCmXDTqeXSJaUpmTWKTUgi9BQk3/WEXjvEKmqEwk8xfy6AdKCGsYtPxJUgEnkYi1a2NzQevWkUc34dUuTQErTY3cX6ks3/UII4RwTJKZEWP8AyvEqlJw4UES2CCQ9qCrV9oPYDKfg4EKJGqaSSCfugcjPVyCS3TuKVeEuClYidpmOJaarNa18II3PawPv0HF5KZ01KNJCEMaeEslOlOk0BIf52hm/UgYAMXFeIkYLBGXLJLEKNerUoK3qdths5FvATQhtKi23StKnyEM2bZMEyFANRiHrvSm70HqO8J0qYqXNHKCgtS7E71hbyeQZhwMQkrArNEgv5Urav8tBjEcLapSUOBMIp0CjcPFrA4hIAKZZLNs57FzTrBzFYgJQFGhDGlfYxn2ah1IxGhUCJzrL8uxOFmFa0KSmXq50AFTLSUkvXlGp6VuRaB8zHGU0xASol0VWUkgWUoA1Fj6x0PF4hS1BCkn7RKiQTYABnPl9YWcLlo+OEhLsKvulmTfahaHE1W4HeOoMV7eou4LOZpU2hKSdyCX2pzM0HZCcaocoA8wgfVcMaeHJJW6kBgxFAD1NQxO1DfvBtOXy9LCgZgpNWPRQII9wYXs1CEjasJkgcmczzOVjE/8AsPsEl/8AiAo6vSAnxJqiwUp+jJf2BeOnZhKmpSUK0qY0LJ0rHkqgP8paFVGCKlrZKQwPS7coofM+8M13ccgQJOTFacZwXo1K1GwYRNNRigEgigYBwBe1ene0Xc/yxcsagHOvQCDciij1IB7bxrkuYLUoy2FQmrN4uV6Vud/lDSkMMwTEiDJ0jEP4C43AN/ziZC5wHPLV56TBheIXKZQGpk8yXIqlwQ43FdjTaD+Oz6UtDpllAIGlwHJZy5S4v0/OL8FYMuQYgKxbqYAgj8UEctUpKgpOlxUWjbMZoKzqQUlTlIBBN3YhqdoK8GIk/H+1QCli6VglhSxZifT1iCOOJJbPcF4OVpmhe4NNoZ5mYhQbSx6u8QZRl8uY6tLpegfZ227/AEhuy7hrDKugi71LMO7+UAdQzgGSGGOJzjMMPVxuYt5Dg6l/mIc+Jsmw6ESBLHPMmoS/N4CeYkE9x7GCkrhGTL2Jfdz8xv5fw3uPjQkyinLRDzbDsktbtC2pAUWKQYfuJ8vkykEgVALV6Am3WloQshWudjJctQGkqdQ6pFTaKUHcmZdzgxqzHM1LSjWBqSG1C5Hd7+cUpM+h7w28UZYiXhVKSgamoAHL/l5mObox3KCNrwBVFikrGK7drbTBnE0xSXFW6wsvDliMSicCk7wAzHJFIGpNU/MQ5QwA2tLWAjkQXqjIiMZDeIv5DOzzMCJewALU39WpEpkS6E6TYlJS47eYg/jMC4cuQ9Bav/cUJ2EkS2CyJeokAqIABAdjsHb+b+WTUFx95mwVQCCMRhpKydSUm5bSKHyaBc/CSU+AJBFRpABBhhxWFl/cKSrZmOobEF4CLwM1RUUoCgLkHbt9Idpc+zF7Av0IHkAmSmZLSVTZa1Ajqk8wo+yir5dodsjVNWAVi/lcvt6CFREhQchhV9JcU6vbpesSf+XfDQEJ5lB6vRzWrUNYbes2jgRM/p3OpYPDy5SVFStKeZSrAByXf9e0QDi/BtplTElVKOzsQ7ar0Ecxk4xM2SZ2KxExUwq+zw8uoAu6nFBsBFfiXJJy5EucJYA5tWlSSKsz8xILCrtEDSKv82gvIT0I58ScQA8orVYajFKtJT7KS/pCJmefIRM310DPb/l0hWxOWzGdva3ytEuFyyZNA5KpLBXU0LK6mt4ZXTonZkBy3QnbOF5+uTq8VAxJPp7v8oI41Djm2Y+ULX9PllCfgqIKioEBrO5I79fUx0M4EKuLgiMTUqFs4jSsQMGDMxASkK+8sBNvxN9AYDY2QtImzJbK0lyBcJ0+FqbuX6GHJGBDBJsHb+eUbpy5LkkbEF9wdjEVkj6lGMB5hiUpCmUkKcAORcigrQKraFzF56oUSFAnxpZmV+JA9yxNQzG8EuJMOhCVaqiY0sjqFE/MB2O0cvzHEKVZyATe46+Yp6EQ5p60b6lGz3GocQKWpQK9jSvX7wLBmcWgPmWdTBM+yOiqCssNjyl27n3hcw08gkpTQ3o592eCMqUyVqbUqgZJcMbppc0TSG/EqHMgE45jwhc9SArFSJugAqTNRKCksWLqFC7pdw0VZGUpCkT0BKkAE607lypLjZi3tC2lOMwwTiZKlshioA1BbSSAQyk1PWle8X8t4wlTCqZ//Piql0AmVPH4Fof7NRDgEUqTeJakkZQwecHmbZjKC1LAUEboU5CgpLkFJrsT5uYCYfAzZCi4bUfCwNASCztZTC48Q6wzpw8ueFTJA0zAdSpThwq7ofxByKCI5ktSgUkljo9CAUu/kQ/kOkUS0r+plmXPIi45US+lJDsDUGpJ0E2NnSel4s4RBBLEEq5Eg2dQYkWYVs8WMVJAAs7MqjilApiLEA26DrB7hzAES0swIVWgUkkgA0LECj0NzFnswMzgkNZfgEykkdtSiSdhc6q+3aAmbcQKQNMq9C51CnuzdxWDnEGLCU/ZEFVlEOweh1M9LhyCB2hAxqCCx1MS40tR9+u9hQuLiBUDcdzSHwBgQpw/j1T8RKM1a9INtTkKqAp/ukksKNHUMTjgJeqrd2+Z/M9DHPeDcuDhSlalGml2PoBcUeCvE2efBGlnLsAG2F1MQTtUROoYuQglUGBmLfHOcJCWCQpSgzqq1h4WCfWsRf0pysrmmeQBpBbrWiW78prSnnAWfhlz1pBU6lGh+VS+3SOscO4BODwwCgHFSf01MRYe0Wtbx1bB3OUZOYP/AKk4sIw5S7agR0FOvzjkGXOUqBGw/naGLjviE4maQnwgEAXe9v2gAhpaQmxNz33ME01eyvBnMctAGImGXMOk2hiyjOdbJV4vrCrjFusnvF/hqUVT0NsXPlB7UUpkwlVjb9pjYeHkq5vhXrHkNaMECAR9YyMX5b+5o/HEMDOFrmLlEBQblIYMwd7s9jfaAuY4dUxGqaoKSRTS4DOHFaKI+TQ1f4YVAHiLksKmhp1/jRLi8uKpZSrYNZ6Wb2+bQlXqa0OUk4z3Of4bArYJlB2JJAPMAHqUkj0Uki7VLxYxExaEjTKWo1urSLuHS7g1ba0NEnhsISSFBRHh2apuHrcRVMqvKkAvQqBIVXqKBq+8PjWqx45gjX6MV8Lk+JxMqb8PVqRRcol1KSS5KXFaMD1gBJydQOnSdQLMRU/8ntHWcJhJidCwAkhgyQrUB6Xq+20S4nLlLcrcnrXre/SJH5Pb2OII6cMe5z2RliJIKpg1LH3WDJ6v1VD1w5JlfDQgsdeokM400f0tAnM8g3FQSAnv5xXwWKXKnLWRaUpITUVpbzMS1ouGQYTwFBxDea8J4UOoIalQLEOQTpFzzV97iF/MJSEEJu1i1C1i20Fs14hokpSaVAPQ8pHzEA52KEy5qOvR9+8cm8/yMqFx9SHBY4ypkuYPuqfz7P5H5x0KdxTL06km9G6Gjg/zeEDD4AVJYAVcmjXMTZJlKsbrCFKlYUFpi2qUpGq7XOye9oOKRccQd36cmMuZf1ElSwQgGYuzJPK/dXl0eFrH5pi8QP7mbNVIliiEy5hSXZwEpCtRJep9djAfP/hCd8HCpdIKUhVytRZyWceLp0G8MuRcPzU6Zk5XxFaOVKnISlgQmvqCNoK1dNC/3F1LOYJl51MmlcmedSk1Sqjkbu1za0UpmDJU4ZoKzMiWmaqao7KZ7mr1fdvciJVKQlOzn+ekLNaBykcSvdA8mUlIJKQ9qbwdyrBYYpOoKAfqGB1Evbt84Ea0v3L27xphVLGoAGt3oPnV6D+PHElhyZLV4jXh5ksLSEEJCApwHbSEl3FjQO9QWHZubcT5EpM0rkSyCSrVLDUIAKtIBtV22JaCn9xNCjYnSpNLsoMpNLuKXi1iZappZQ5SEg7sFMVilwkqX6Jhio+PnMXZCeIsyM7mhnUSUjSHJBDUZwygbwzZJxEie6VAIWN7aqtXoagOIXc74emSVBaUH4cyqQHVpPQ71qxN4GYXCEqeo8oYdEsGZQZSdMxUhJAKUuQAxLkUb1dqxay62m12uGJoQ4t09oXOH82MvTLmGh8Kms1werwzTPxW+Tu37Rl2syHBjaAWCe42QFJIalFA11MXfm3qDQ+kUMPg0pJIKiA3KWVV9x+E3ZvpF1RoAFfiP894oTZ6kjSVAh3dmKf9kv2i9dsq+nl6UhaJZ0ULA/ZuC17s7dnsYC47L1LUalZUNQrVQVU3vX6CCeGxjAV+l6s/bw7xHLUKlYBIKmahvUPt+sHWzBzANSZrkmFTL5zqoU1S5szpqKWvb2jOIczxM86EJZF7Go6E7bRZk5ondNXq4IbveI8djlqA0i1iOnT6RG8bsmQKWxFGfghLcK8X08oA5liAjxXNfbaGrFZVPmHVqF+/zpAbG8JLUXVNAu1KN7wwl6Z5M46d/oROWoqU7VJsO+0P3C+SiSNav/YoeekXb6RDg+GESSFKSZhFjt2LdIO5dLLuaXbu8B1ep3IQkPpdOQ2WhiWCwofaPIIoC2FSO1IyPO+WauDHaQXb5xZVJ7RQwSiO47QQlqMKHuZdmQeJRxWHA6ARQxOHlgAFr2bxU6Dem/SDran6fl9Ii+AncQVTjqStnuBVTKAlyAPL8/MRcC+V223ajbxPNSB4RRtm/OKi16knlo1agVGwPn84uoJGITI7lTFgEAkJ6g/y1toXsToVqUBfbo7u7ehgji8ZqSAk1VVt3uBC/i8XpJlpAKx4goinRwkvWvT0h7S0MTxGS6VpljPcUABUAAO5JoLCpNL/ADgLOxUlFX1GwCWIdhR336fwk52TTpgKpx6ABwEuxYDdJY30183imrhqaUkpZKQ+tayZaAGYnVdhyl9P3i9o3E0uBzMuzV5P6wxh8nXj8PLVKVoQSX10CtJ0jc2Y0pfeIMwz9UqQcBhpRJJCVTASrUoNqKKBku1TaKuC4mODUmXI1GSANSVh9aqlSkA1QC5oOgO8Zj+KgSv4MoIB8LBi1XqH2NrXiq+SslQOJG3y8tCHDWQCQROnEGdcJflSCfu1OpTO6v3MM2GxAA0vUhye9Ov8rHL53EqirUVFiwdrcxr7H3i9hOJkuwUFUZ605SAKirUhe2mxzkw6BQMCOGPxYWC1SH+V/oX7Qtz5JAqFAA3b84L8PY5EwB2JJa79+tj26M0E8QBzAMHJLh236+thGf5SjYxG1XbxFdCQNv51eLgwpmFmZwN6s3VrxcGGSLaT6d+n5RsEtUbCrBqdGPnFXsJ/jGVUYliRkCSl3uO3mKkUiRORS0g9fxelKCnXrFuVmaQkBugA37N/N4kJTQAmtwDTZ/y94UL3Z7izD6MxeDTpQlgQoEM7eBKbbp9LNHM864emYddCVJJ5VEAW+6SSzj9/LoiMIoTXJclyBYMQRRzdixiLFolzEKQpBUHUSCDXmcadurEHaHqNUaz/AEe4uaczmunmQCQ4LVPattqfMQ5YHEycTpRILGWhIZSnJCSU6gPJIcjrC1n+QoRN5SrQscqSRVQZwTdqwIXKVLW7abEaaMNgNwzNGk1a318QYc1PzH9WHOp1Hs9d+oini8KBcOfqLR5wtxF8RIlTSSsOQWLkd61Negi/mSmBVQp6vXdwRfb5Rlbba32maSWo4zBPwQB6CnURTnYxLsVMH6bfz6QJzfiYoGiWxJuqtOjHtAnD4lSi5u25v3jSrofGTFrGGeI4S5yVCqg/cfpFmVidNUzEgHc/vWFNGLIB5TSlLRaTmF9Q5QAbfvWKvSxkC0D6jJgM1SknnVW7M3sQxEeYuemhISQSbClKv/qTCdNzFJckX9IHqxtDoUXBsCWr8ogaIk5lvkD1Oh4LFpLP82b9YvyctCkrUGLCj3B3bvZtvKOW4TPlJYEv1JD/ALw55JxJTSk0Na7t0LuPIwK/S2ICVhEsRjxGx5gp5RkUf8wTUh4yMzwn1HY/4aYGsP3ieaq2/tCxl2NQpIWpBCy9CDQuQCHDA94tLnKSDpZ7FyT6uYE9Y6mV4STDP9xR+mz/AC841VjQRTZ/y39RAb4pUzu5FWdn7RoJypYZLNcu7vufKOCiW8Et47EhuV3ajPXs+0Jk7G5hNJ+Av4SAdIDANpcFypOp3DMB7Vg7jc4lpB51PdLBZdujUjzJZomKK2U5FlOygNykm7m+/ejaFH/GhZl/xmcycRUEmelRM/EFQZSq6qg08JIF2LMQGN4gl5rKBSqWpPKXSCApzq1F03CdQLJJBPUUhm42ypM9I0MFBwdgRQs7Xf8AOOC4mYtKlJJNy4ctQkWjU0TC5d33FdQQv1OscR8cTFoEtRlhgCdKRVlEBOkEpIBuLULuBChmXEalBtZKQ/LZLswISKCw9oUxPLANaIysm8aQX+4nuX6EKzs2JXr1Fyas9Inl50Uh3q9iK+ZMA1gPSNVGJ2iSLWEKYnN1KL09KenlFWVj1pU4Le24b6GKojyOwJXyNGTJOIZkkgAsl0k0FdLM/UfqY6dkHEKZyAbFzUWqNg2x8z3jiUowbyrNzLoSwJc0foIR1WjFi5Hcf09+f5TtczCq8RO5SbUN2NXHnEFbO38/YwN4R4oQtKZagDU+JQAIpUOGp0v7wZUNXh8I6daXpWzOYwXRkbawmhXZnieYVAVch/EgsCQA1dTGjhNP9e8azcU2qW9BQhy5DWrZz5bbxJKKQVApSoGhahbdj0c/vEMlFS6UuQWJD3sxAu/XbrHdymP25luRPYh7BLdC4Y0dgNommALVpU4p+Jg9KUHV/aBsoMCnoSKbvbyd4lkFKgbv7MKOSCWsaA2JMUZZYrjme5xkSZqFS1KSHYipKksCQQ9D0PX2Ec7zTDzZRMiYBqTY9RsQdwY6hImpTq52NSkliw+7pBIA6U8iIgx+CkztHxAVcyXWQHAYOCatVgQ532ENabUtVweolau/ucglqUC6aKFfLq8OqcWrEYYpQSPiBjRIFPu/8tQAf9YKYngaSSv4RmAlynUQxb7oFO97MOrQBxmTrwMy5VLU5fSCkWYmhSbhLszw956rcY7gkJU4idjsJoUpBABBqT1gZiJhehIbp/LQf41w5StCykJChUhGgE7EaSUGg2byhVVN9nh+sZAMlmxCBxBYDU7gj57xhxyiSFqcMw9IFzJjxoIIEzAl4SlTGJeoNXjXETUlLg16WikqaWuYh1GJCzmtAmy1xewGNUguCfLY9jA4iJEKpFioI5lEsIbMf8PmiCkFSC7VYloyFOTms1IACyALBh+kZCnxF9R3zn3Po34c0llITps4IdtrxEZbHSq+l9PUAiri0ZGR556VCZhVsJbE8OMUXBASwJBFSD2pGKxqbFJJpWlzasZGQtGCgmmaEzAAplaVgB9qgOC7v3iw80g6kgBiQQavtHsZB1y6/sYFv1wAJD8ZHNrJuARWhZ/zEBs44YwWJAMyU9SQrUpKqXDipHn0EZGRUWNW36HEsyBhgzhnE2Vqw2JmSlJ0sXSH1ciqor/xIgXGRkevrOUBPqYjDBMyMjIyLysyPQIyMjp03YpJFiC3qI9USIyMiSJYHiEsqx6pagoOWI5XoR0MdryGYJuFQvc6qNXlJKq9Ax94yMjH/KIAgaadDmXEYQuHDhQAHYkEjzoO0SKwwYGvP5F2Djej/r1jIyMUmMliSJUXhyFFJBrZjv8AlFubhWAc1vV3KTQOYyMjiTLMx4lczkbjYgN0oL3Z1WreMlygmlHvuAS5DMLuxvGRkWliJL/cFIuqml69H+tu0X086Qkh9el+4AChW93N6O94yMip45EFaowIp8SYFapWI+E6kJSrUnWwo4J0KSUqZn2cEbvHIc6yebhlhE1LFSQtLEEFBsqhp5Gsexkei0JJr5mfeMYg+PI9jIdgJjRhEZGR06bSklRCQKqIA8yRDhlX9O8Uuq9MtPUqCj6BLvXuI8jIV1l7VV5WG09a2N+0PJ4Bkiipsx92CAPQMYyMjIxfn3+5r/Fr9T//2Q==">
            <a:hlinkClick r:id="rId20"/>
          </p:cNvPr>
          <p:cNvSpPr>
            <a:spLocks noChangeAspect="1" noChangeArrowheads="1"/>
          </p:cNvSpPr>
          <p:nvPr/>
        </p:nvSpPr>
        <p:spPr bwMode="auto">
          <a:xfrm>
            <a:off x="395536" y="-1371600"/>
            <a:ext cx="410445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6642" name="Picture 18" descr="http://www.ilperiodico.it/blog/wp-content/uploads/2011/04/api.jpg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rot="1008455">
            <a:off x="6492875" y="2720975"/>
            <a:ext cx="6477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5" dur="2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7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9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71" dur="2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73" dur="2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75" dur="2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77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79" dur="2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81" dur="2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79512" y="116633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Andalus" pitchFamily="18" charset="-78"/>
                <a:cs typeface="Andalus" pitchFamily="18" charset="-78"/>
              </a:rPr>
              <a:t>I loro vivaci colori non servono solo ad attirare gli insetti, ma anche a respingere i raggi ultravioletti del sole che alle alte quote sono molto nocivi</a:t>
            </a:r>
            <a:endParaRPr lang="it-IT" sz="28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026" name="Picture 2" descr="http://montagnesottosopra.files.wordpress.com/2008/05/5ee54-genziana20di20froelich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5445224"/>
            <a:ext cx="1342522" cy="1008112"/>
          </a:xfrm>
          <a:prstGeom prst="rect">
            <a:avLst/>
          </a:prstGeom>
          <a:noFill/>
        </p:spPr>
      </p:pic>
      <p:pic>
        <p:nvPicPr>
          <p:cNvPr id="1030" name="Picture 6" descr="http://static7.depositphotos.com/1220004/716/i/950/depositphotos_7162845-Purple-Thistle-flower-just-bloomed-in-the-mountains-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2780928"/>
            <a:ext cx="1296144" cy="971607"/>
          </a:xfrm>
          <a:prstGeom prst="rect">
            <a:avLst/>
          </a:prstGeom>
          <a:noFill/>
        </p:spPr>
      </p:pic>
      <p:pic>
        <p:nvPicPr>
          <p:cNvPr id="1032" name="Picture 8" descr="http://www.amando.it/images/amando/cartoline/1211878055fiori-viol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2492896"/>
            <a:ext cx="1344149" cy="1008112"/>
          </a:xfrm>
          <a:prstGeom prst="rect">
            <a:avLst/>
          </a:prstGeom>
          <a:noFill/>
        </p:spPr>
      </p:pic>
      <p:sp>
        <p:nvSpPr>
          <p:cNvPr id="12" name="Rettangolo 11"/>
          <p:cNvSpPr/>
          <p:nvPr/>
        </p:nvSpPr>
        <p:spPr>
          <a:xfrm>
            <a:off x="-2124744" y="5013176"/>
            <a:ext cx="1584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 smtClean="0">
                <a:hlinkClick r:id="rId8"/>
              </a:rPr>
              <a:t>LE BULBOSE - CROCUS - COLCHICI - STERNBERGIA</a:t>
            </a:r>
            <a:endParaRPr lang="it-IT" sz="800" dirty="0"/>
          </a:p>
        </p:txBody>
      </p:sp>
      <p:pic>
        <p:nvPicPr>
          <p:cNvPr id="1034" name="Picture 10" descr="http://files.fiori-forchette.com/system_preview_detail_200001882-abce1acc74/aquilegia%20alpina12631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5856" y="5733256"/>
            <a:ext cx="1408851" cy="936104"/>
          </a:xfrm>
          <a:prstGeom prst="rect">
            <a:avLst/>
          </a:prstGeom>
          <a:noFill/>
        </p:spPr>
      </p:pic>
      <p:pic>
        <p:nvPicPr>
          <p:cNvPr id="21" name="Picture 4" descr="http://images.fotocommunity.it/foto/mie-foto/fiore-di-montagna-2d67922f-2b65-41cc-93a8-55cf4d4488cb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36296" y="5517232"/>
            <a:ext cx="1300597" cy="1008111"/>
          </a:xfrm>
          <a:prstGeom prst="rect">
            <a:avLst/>
          </a:prstGeom>
          <a:noFill/>
        </p:spPr>
      </p:pic>
      <p:pic>
        <p:nvPicPr>
          <p:cNvPr id="24" name="Picture 8" descr="http://img2.fotoalbum.virgilio.it/v/www1-3/161/161911/384620/S_Cassiano2010202-vi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92280" y="4005064"/>
            <a:ext cx="1368152" cy="1026114"/>
          </a:xfrm>
          <a:prstGeom prst="rect">
            <a:avLst/>
          </a:prstGeom>
          <a:noFill/>
        </p:spPr>
      </p:pic>
      <p:pic>
        <p:nvPicPr>
          <p:cNvPr id="28" name="Picture 18" descr="http://www.listolade.it/giglio-rosso.gif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48064" y="5445224"/>
            <a:ext cx="1296144" cy="1114684"/>
          </a:xfrm>
          <a:prstGeom prst="rect">
            <a:avLst/>
          </a:prstGeom>
          <a:noFill/>
        </p:spPr>
      </p:pic>
      <p:pic>
        <p:nvPicPr>
          <p:cNvPr id="29" name="Picture 16" descr="https://camoscibianchi.files.wordpress.com/2012/02/vitas.jpg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7544" y="4005064"/>
            <a:ext cx="1368152" cy="1036479"/>
          </a:xfrm>
          <a:prstGeom prst="rect">
            <a:avLst/>
          </a:prstGeom>
          <a:noFill/>
        </p:spPr>
      </p:pic>
      <p:pic>
        <p:nvPicPr>
          <p:cNvPr id="58370" name="Picture 2" descr="http://www.afterauschwitz.org/itinerari/arte/Luci/html/img/raggiosole.jpg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23728" y="1556792"/>
            <a:ext cx="4824536" cy="3620888"/>
          </a:xfrm>
          <a:prstGeom prst="rect">
            <a:avLst/>
          </a:prstGeom>
          <a:noFill/>
        </p:spPr>
      </p:pic>
      <p:cxnSp>
        <p:nvCxnSpPr>
          <p:cNvPr id="140" name="Connettore 2 139"/>
          <p:cNvCxnSpPr/>
          <p:nvPr/>
        </p:nvCxnSpPr>
        <p:spPr>
          <a:xfrm flipV="1">
            <a:off x="2339752" y="4581128"/>
            <a:ext cx="1008112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ttore 2 130"/>
          <p:cNvCxnSpPr/>
          <p:nvPr/>
        </p:nvCxnSpPr>
        <p:spPr>
          <a:xfrm flipH="1" flipV="1">
            <a:off x="6156176" y="4293096"/>
            <a:ext cx="1296144" cy="144016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ttore 2 126"/>
          <p:cNvCxnSpPr/>
          <p:nvPr/>
        </p:nvCxnSpPr>
        <p:spPr>
          <a:xfrm flipH="1" flipV="1">
            <a:off x="5436096" y="4797152"/>
            <a:ext cx="360040" cy="10081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ttore 2 135"/>
          <p:cNvCxnSpPr/>
          <p:nvPr/>
        </p:nvCxnSpPr>
        <p:spPr>
          <a:xfrm flipV="1">
            <a:off x="3851920" y="4653136"/>
            <a:ext cx="324544" cy="144016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ttore 2 133"/>
          <p:cNvCxnSpPr/>
          <p:nvPr/>
        </p:nvCxnSpPr>
        <p:spPr>
          <a:xfrm flipV="1">
            <a:off x="1259632" y="3717032"/>
            <a:ext cx="1368152" cy="86409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ttore 2 124"/>
          <p:cNvCxnSpPr/>
          <p:nvPr/>
        </p:nvCxnSpPr>
        <p:spPr>
          <a:xfrm flipH="1" flipV="1">
            <a:off x="6804248" y="3068960"/>
            <a:ext cx="1440160" cy="36004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ttore 2 128"/>
          <p:cNvCxnSpPr/>
          <p:nvPr/>
        </p:nvCxnSpPr>
        <p:spPr>
          <a:xfrm flipH="1" flipV="1">
            <a:off x="6516216" y="3861048"/>
            <a:ext cx="936104" cy="64807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ttore 2 137"/>
          <p:cNvCxnSpPr/>
          <p:nvPr/>
        </p:nvCxnSpPr>
        <p:spPr>
          <a:xfrm flipV="1">
            <a:off x="1475656" y="2996952"/>
            <a:ext cx="720080" cy="14401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32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montagnaestate.it/wp-content/uploads/fiori-di-montagn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88840"/>
            <a:ext cx="2376264" cy="1589639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51520" y="3717031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 smtClean="0">
                <a:hlinkClick r:id="rId4"/>
              </a:rPr>
              <a:t>fiori di montagna - </a:t>
            </a:r>
            <a:r>
              <a:rPr lang="it-IT" sz="800" dirty="0" err="1" smtClean="0">
                <a:latin typeface="Andalus" pitchFamily="18" charset="-78"/>
                <a:cs typeface="Andalus" pitchFamily="18" charset="-78"/>
                <a:hlinkClick r:id="rId4"/>
              </a:rPr>
              <a:t>Montagna</a:t>
            </a:r>
            <a:r>
              <a:rPr lang="it-IT" sz="800" dirty="0" smtClean="0">
                <a:hlinkClick r:id="rId4"/>
              </a:rPr>
              <a:t> </a:t>
            </a:r>
            <a:r>
              <a:rPr lang="it-IT" sz="800" dirty="0" err="1" smtClean="0">
                <a:hlinkClick r:id="rId4"/>
              </a:rPr>
              <a:t>Estate</a:t>
            </a:r>
            <a:r>
              <a:rPr lang="it-IT" sz="800" dirty="0" err="1" smtClean="0">
                <a:hlinkClick r:id="rId5"/>
              </a:rPr>
              <a:t>www.montagnaestate.it</a:t>
            </a:r>
            <a:endParaRPr lang="it-IT" sz="800" dirty="0"/>
          </a:p>
        </p:txBody>
      </p:sp>
      <p:pic>
        <p:nvPicPr>
          <p:cNvPr id="41988" name="Picture 4" descr="http://images.fotocommunity.it/foto/mie-foto/fiore-di-montagna-2d67922f-2b65-41cc-93a8-55cf4d4488cb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1700808"/>
            <a:ext cx="2592288" cy="1722274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3372505" y="3573016"/>
            <a:ext cx="2398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 smtClean="0">
                <a:hlinkClick r:id="rId8"/>
              </a:rPr>
              <a:t>www.fotocommunity.it</a:t>
            </a:r>
            <a:endParaRPr lang="it-IT" sz="800" dirty="0"/>
          </a:p>
        </p:txBody>
      </p:sp>
      <p:pic>
        <p:nvPicPr>
          <p:cNvPr id="41992" name="Picture 8" descr="http://img2.fotoalbum.virgilio.it/v/www1-3/161/161911/384620/S_Cassiano2010202-vi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2200" y="1988840"/>
            <a:ext cx="2304256" cy="1728192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6300193" y="3789040"/>
            <a:ext cx="19442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dirty="0" smtClean="0">
                <a:hlinkClick r:id="rId8"/>
              </a:rPr>
              <a:t>www.fotocommunity.it</a:t>
            </a:r>
            <a:endParaRPr lang="it-IT" sz="800" dirty="0"/>
          </a:p>
        </p:txBody>
      </p:sp>
      <p:pic>
        <p:nvPicPr>
          <p:cNvPr id="41998" name="Picture 14" descr="http://crepuz47.altervista.org/Scarpetta_di_venere_o_della_madonna.15_06_2005_cadin_n_1bis_small1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0" y="4293096"/>
            <a:ext cx="2790825" cy="2088232"/>
          </a:xfrm>
          <a:prstGeom prst="rect">
            <a:avLst/>
          </a:prstGeom>
          <a:noFill/>
        </p:spPr>
      </p:pic>
      <p:sp>
        <p:nvSpPr>
          <p:cNvPr id="12" name="Rettangolo 11"/>
          <p:cNvSpPr/>
          <p:nvPr/>
        </p:nvSpPr>
        <p:spPr>
          <a:xfrm>
            <a:off x="251521" y="6453336"/>
            <a:ext cx="288032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 smtClean="0">
                <a:latin typeface="Andalus" pitchFamily="18" charset="-78"/>
                <a:cs typeface="Andalus" pitchFamily="18" charset="-78"/>
                <a:hlinkClick r:id="rId13"/>
              </a:rPr>
              <a:t>crepuz47.altervista.org</a:t>
            </a:r>
            <a:endParaRPr lang="it-IT" sz="8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2000" name="Picture 16" descr="https://camoscibianchi.files.wordpress.com/2012/02/vitas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419872" y="3933056"/>
            <a:ext cx="2376264" cy="1800200"/>
          </a:xfrm>
          <a:prstGeom prst="rect">
            <a:avLst/>
          </a:prstGeom>
          <a:noFill/>
        </p:spPr>
      </p:pic>
      <p:sp>
        <p:nvSpPr>
          <p:cNvPr id="14" name="Rettangolo 13"/>
          <p:cNvSpPr/>
          <p:nvPr/>
        </p:nvSpPr>
        <p:spPr>
          <a:xfrm>
            <a:off x="3419872" y="6237312"/>
            <a:ext cx="237626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dirty="0" err="1" smtClean="0">
                <a:latin typeface="Andalus" pitchFamily="18" charset="-78"/>
                <a:cs typeface="Andalus" pitchFamily="18" charset="-78"/>
                <a:hlinkClick r:id="rId16"/>
              </a:rPr>
              <a:t>i</a:t>
            </a:r>
            <a:r>
              <a:rPr lang="it-IT" sz="800" dirty="0" err="1" smtClean="0">
                <a:latin typeface="Andalus" pitchFamily="18" charset="-78"/>
                <a:cs typeface="Andalus" pitchFamily="18" charset="-78"/>
                <a:hlinkClick r:id="rId17"/>
              </a:rPr>
              <a:t>camoscibianchi.wordpress.com</a:t>
            </a:r>
            <a:endParaRPr lang="it-IT" sz="8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6444208" y="6237312"/>
            <a:ext cx="24482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dirty="0" smtClean="0">
                <a:latin typeface="Andalus" pitchFamily="18" charset="-78"/>
                <a:cs typeface="Andalus" pitchFamily="18" charset="-78"/>
                <a:hlinkClick r:id="rId18"/>
              </a:rPr>
              <a:t>Fauna &amp; </a:t>
            </a:r>
            <a:r>
              <a:rPr lang="it-IT" sz="800" dirty="0" err="1" smtClean="0">
                <a:latin typeface="Andalus" pitchFamily="18" charset="-78"/>
                <a:cs typeface="Andalus" pitchFamily="18" charset="-78"/>
                <a:hlinkClick r:id="rId18"/>
              </a:rPr>
              <a:t>Flora</a:t>
            </a:r>
            <a:r>
              <a:rPr lang="it-IT" sz="800" dirty="0" err="1" smtClean="0">
                <a:latin typeface="Andalus" pitchFamily="18" charset="-78"/>
                <a:cs typeface="Andalus" pitchFamily="18" charset="-78"/>
                <a:hlinkClick r:id="rId19"/>
              </a:rPr>
              <a:t>www.listolade.it</a:t>
            </a:r>
            <a:endParaRPr lang="it-IT" sz="8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95536" y="188640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Le mille tonalità dei fiori di montagna esplodono: giallo acceso, blu elettrico, rosa shocking, rosa scuro, viola  vivo, giallo luminoso …,</a:t>
            </a:r>
            <a:endParaRPr lang="it-IT" sz="32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7" name="Picture 14" descr="http://images.fotocommunity.it/foto/macro-e-close-up/macro-fiori-e-piante/viole-di-montagna-9a4fd72f-e533-4268-b2cf-7c27049aeb91.jpg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71649" y="4437112"/>
            <a:ext cx="2506885" cy="1800200"/>
          </a:xfrm>
          <a:prstGeom prst="rect">
            <a:avLst/>
          </a:prstGeom>
          <a:noFill/>
        </p:spPr>
      </p:pic>
      <p:sp>
        <p:nvSpPr>
          <p:cNvPr id="18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33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10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10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  <p:bldP spid="14" grpId="0"/>
      <p:bldP spid="16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8" descr="http://www.mozzio.it/fiore%20di%20camp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869160"/>
            <a:ext cx="1872208" cy="1368152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611188" y="260350"/>
            <a:ext cx="8208962" cy="830997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sz="2400" dirty="0" smtClean="0">
                <a:latin typeface="Andalus" pitchFamily="18" charset="-78"/>
                <a:cs typeface="Andalus" pitchFamily="18" charset="-78"/>
              </a:rPr>
              <a:t>Oltre </a:t>
            </a:r>
            <a:r>
              <a:rPr lang="it-IT" sz="2400" dirty="0">
                <a:latin typeface="Andalus" pitchFamily="18" charset="-78"/>
                <a:cs typeface="Andalus" pitchFamily="18" charset="-78"/>
              </a:rPr>
              <a:t>ai vivaci colori, </a:t>
            </a:r>
            <a:r>
              <a:rPr lang="it-IT" sz="2400" dirty="0" smtClean="0">
                <a:latin typeface="Andalus" pitchFamily="18" charset="-78"/>
                <a:cs typeface="Andalus" pitchFamily="18" charset="-78"/>
              </a:rPr>
              <a:t>hanno sviluppato corolle </a:t>
            </a:r>
            <a:r>
              <a:rPr lang="it-IT" sz="2400" dirty="0">
                <a:latin typeface="Andalus" pitchFamily="18" charset="-78"/>
                <a:cs typeface="Andalus" pitchFamily="18" charset="-78"/>
              </a:rPr>
              <a:t>grandi  </a:t>
            </a:r>
            <a:r>
              <a:rPr lang="it-IT" sz="2400" dirty="0" smtClean="0">
                <a:latin typeface="Andalus" pitchFamily="18" charset="-78"/>
                <a:cs typeface="Andalus" pitchFamily="18" charset="-78"/>
              </a:rPr>
              <a:t>rispetto  </a:t>
            </a:r>
            <a:r>
              <a:rPr lang="it-IT" sz="2400" dirty="0">
                <a:latin typeface="Andalus" pitchFamily="18" charset="-78"/>
                <a:cs typeface="Andalus" pitchFamily="18" charset="-78"/>
              </a:rPr>
              <a:t>al loro gambo sottile  per  attirare  quanti  più insetti  possibili.</a:t>
            </a:r>
          </a:p>
        </p:txBody>
      </p:sp>
      <p:pic>
        <p:nvPicPr>
          <p:cNvPr id="27652" name="Picture 2" descr="C:\Users\MILENA\Pictures\campanula morettiana.jpg"/>
          <p:cNvPicPr>
            <a:picLocks noChangeAspect="1" noChangeArrowheads="1"/>
          </p:cNvPicPr>
          <p:nvPr/>
        </p:nvPicPr>
        <p:blipFill>
          <a:blip r:embed="rId4" cstate="print"/>
          <a:srcRect b="6813"/>
          <a:stretch>
            <a:fillRect/>
          </a:stretch>
        </p:blipFill>
        <p:spPr bwMode="auto">
          <a:xfrm>
            <a:off x="7236296" y="2996952"/>
            <a:ext cx="1656184" cy="151216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7653" name="Picture 2" descr="http://i56.tinypic.com/2i8ekx0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1196752"/>
            <a:ext cx="1738216" cy="1224136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7654" name="Picture 4" descr="http://i53.tinypic.com/2vcyqmo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1268760"/>
            <a:ext cx="1872233" cy="1402416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7655" name="Picture 6" descr="http://d2ipumls0u12t5.cloudfront.net/wp-content/uploads/2009/11/fiordaliso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63901" y="3141664"/>
            <a:ext cx="1956172" cy="1450956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7657" name="Picture 10" descr="http://3.bp.blogspot.com/-ij0RR89lbjI/Tf4n1T2tIsI/AAAAAAAAAH4/Wwc9PCY1GcU/s1600/orto+blog+154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95736" y="4797152"/>
            <a:ext cx="1825544" cy="1368152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30730" name="AutoShape 12" descr="Risultati immagini per foto insetti in vol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731" name="AutoShape 14" descr="Risultati immagini per foto insetti in vol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7660" name="Picture 16" descr="http://www.nextme.it/images/stories/Scienza/Scienzaambiente/Bee_2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75656" y="3429000"/>
            <a:ext cx="1079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Picture 20" descr="http://best5.it/b5/wp-content/uploads/2015/06/Gli-insetti2-800x400-800x400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580112" y="3645024"/>
            <a:ext cx="93662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Picture 22" descr="http://www.veronasera.it/~media/base/7265717392992/punture-di-insetti-ape-2.jpg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7544" y="5013176"/>
            <a:ext cx="899592" cy="67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24" descr="http://www.pescatorimoscalodi.it/ENTOMOLOGIA/INSETTI%20TERRESTRI/TERR%2013.jpg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644008" y="1628800"/>
            <a:ext cx="8651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5" name="Picture 25" descr="https://encrypted-tbn2.gstatic.com/images?q=tbn:ANd9GcQM5GYp9cn5E4cprMtHQjldy_zlNHe7d2wXcKKffFoWDvclrxY2pQ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1700808"/>
            <a:ext cx="863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http://corrieredelveneto.corriere.it/Media/foto/2011/07/11/ape--190x130.jpg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932040" y="5157192"/>
            <a:ext cx="841940" cy="576064"/>
          </a:xfrm>
          <a:prstGeom prst="rect">
            <a:avLst/>
          </a:prstGeom>
          <a:noFill/>
        </p:spPr>
      </p:pic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34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-0.05333  C 0.081 -0.06533  0.102 -0.072  0.124 -0.072  C 0.149 -0.072  0.169 -0.06533  0.183 -0.05333  L 0.25 0  E" pathEditMode="relative" ptsTypes="">
                                      <p:cBhvr>
                                        <p:cTn id="65" dur="2000" fill="hold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-0.05333  C 0.081 -0.06533  0.102 -0.072  0.124 -0.072  C 0.149 -0.072  0.169 -0.06533  0.183 -0.05333  L 0.25 0  E" pathEditMode="relative" ptsTypes="">
                                      <p:cBhvr>
                                        <p:cTn id="67" dur="20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-0.05333  C 0.081 -0.06533  0.102 -0.072  0.124 -0.072  C 0.149 -0.072  0.169 -0.06533  0.183 -0.05333  L 0.25 0  E" pathEditMode="relative" ptsTypes="">
                                      <p:cBhvr>
                                        <p:cTn id="69" dur="2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-0.05333  C 0.081 -0.06533  0.102 -0.072  0.124 -0.072  C 0.149 -0.072  0.169 -0.06533  0.183 -0.05333  L 0.25 0  E" pathEditMode="relative" ptsTypes="">
                                      <p:cBhvr>
                                        <p:cTn id="71" dur="2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-0.05333  C 0.081 -0.06533  0.102 -0.072  0.124 -0.072  C 0.149 -0.072  0.169 -0.06533  0.183 -0.05333  L 0.25 0  E" pathEditMode="relative" ptsTypes="">
                                      <p:cBhvr>
                                        <p:cTn id="73" dur="2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-0.05333  C 0.081 -0.06533  0.102 -0.072  0.124 -0.072  C 0.149 -0.072  0.169 -0.06533  0.183 -0.05333  L 0.25 0  E" pathEditMode="relative" ptsTypes="">
                                      <p:cBhvr>
                                        <p:cTn id="75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iante.it/wp-content/uploads/Abete-rosso.jpg?58e46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6672"/>
            <a:ext cx="1440160" cy="1612119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611561" y="2060848"/>
            <a:ext cx="144015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dirty="0" smtClean="0">
                <a:hlinkClick r:id="rId4"/>
              </a:rPr>
              <a:t>www.piante.it</a:t>
            </a:r>
            <a:endParaRPr lang="it-IT" sz="8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11560" y="4077072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latin typeface="Andalus" pitchFamily="18" charset="-78"/>
                <a:cs typeface="Andalus" pitchFamily="18" charset="-78"/>
              </a:rPr>
              <a:t>Larice</a:t>
            </a:r>
            <a:endParaRPr lang="it-IT" sz="28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030" name="Picture 6" descr="http://www.verdeepaesaggio.it/Materiali/Altro/Image/oldImg/020541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4509120"/>
            <a:ext cx="1080120" cy="1956122"/>
          </a:xfrm>
          <a:prstGeom prst="rect">
            <a:avLst/>
          </a:prstGeom>
          <a:noFill/>
        </p:spPr>
      </p:pic>
      <p:pic>
        <p:nvPicPr>
          <p:cNvPr id="27650" name="Picture 2" descr="http://www.icponte.gov.it/ipertesti/sentiero/images/laric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6" y="2564904"/>
            <a:ext cx="1152128" cy="1530963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539552" y="2060848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latin typeface="Andalus" pitchFamily="18" charset="-78"/>
                <a:cs typeface="Andalus" pitchFamily="18" charset="-78"/>
              </a:rPr>
              <a:t>Abete</a:t>
            </a:r>
            <a:endParaRPr lang="it-IT" sz="28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7654" name="Picture 6" descr="https://encrypted-tbn2.gstatic.com/images?q=tbn:ANd9GcTlWyUw8rA_yof-WiZGcfE2wfgZrpE6_NctQY6f4WAxZjgBzlm8Xw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1720" y="3284984"/>
            <a:ext cx="504056" cy="671613"/>
          </a:xfrm>
          <a:prstGeom prst="rect">
            <a:avLst/>
          </a:prstGeom>
          <a:noFill/>
        </p:spPr>
      </p:pic>
      <p:pic>
        <p:nvPicPr>
          <p:cNvPr id="27656" name="Picture 8" descr="http://static.giardinaggio.net/giardino/alberi/abete-rosso_N10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23728" y="764704"/>
            <a:ext cx="509490" cy="648072"/>
          </a:xfrm>
          <a:prstGeom prst="rect">
            <a:avLst/>
          </a:prstGeom>
          <a:noFill/>
        </p:spPr>
      </p:pic>
      <p:pic>
        <p:nvPicPr>
          <p:cNvPr id="27658" name="Picture 10" descr="http://thumbs.dreamstime.com/z/ramo-di-pino-con-il-cono-32900594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712" y="4941168"/>
            <a:ext cx="751852" cy="576064"/>
          </a:xfrm>
          <a:prstGeom prst="rect">
            <a:avLst/>
          </a:prstGeom>
          <a:noFill/>
        </p:spPr>
      </p:pic>
      <p:sp>
        <p:nvSpPr>
          <p:cNvPr id="14" name="Rettangolo 13"/>
          <p:cNvSpPr/>
          <p:nvPr/>
        </p:nvSpPr>
        <p:spPr>
          <a:xfrm>
            <a:off x="2915816" y="363915"/>
            <a:ext cx="590465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 smtClean="0">
                <a:latin typeface="Andalus" pitchFamily="18" charset="-78"/>
                <a:cs typeface="Andalus" pitchFamily="18" charset="-78"/>
              </a:rPr>
              <a:t>Come si difendono le conifere dal gelo?</a:t>
            </a:r>
          </a:p>
          <a:p>
            <a:r>
              <a:rPr lang="it-IT" sz="2800" dirty="0" smtClean="0">
                <a:latin typeface="Andalus" pitchFamily="18" charset="-78"/>
                <a:cs typeface="Andalus" pitchFamily="18" charset="-78"/>
              </a:rPr>
              <a:t>	</a:t>
            </a:r>
          </a:p>
          <a:p>
            <a:pPr>
              <a:buFont typeface="Arial" pitchFamily="34" charset="0"/>
              <a:buChar char="•"/>
            </a:pPr>
            <a:r>
              <a:rPr lang="it-IT" sz="2800" dirty="0" smtClean="0">
                <a:latin typeface="Andalus" pitchFamily="18" charset="-78"/>
                <a:cs typeface="Andalus" pitchFamily="18" charset="-78"/>
              </a:rPr>
              <a:t>  </a:t>
            </a:r>
            <a:r>
              <a:rPr lang="it-IT" sz="3600" dirty="0" smtClean="0">
                <a:latin typeface="Andalus" pitchFamily="18" charset="-78"/>
                <a:cs typeface="Andalus" pitchFamily="18" charset="-78"/>
              </a:rPr>
              <a:t>Con foglie di dimensioni ridotte a forma di aghi che servono a limitare la traspirazione;</a:t>
            </a:r>
          </a:p>
          <a:p>
            <a:pPr lvl="0">
              <a:buFont typeface="Arial" pitchFamily="34" charset="0"/>
              <a:buChar char="•"/>
            </a:pPr>
            <a:r>
              <a:rPr lang="it-IT" sz="3600" dirty="0" smtClean="0">
                <a:latin typeface="Andalus" pitchFamily="18" charset="-78"/>
                <a:cs typeface="Andalus" pitchFamily="18" charset="-78"/>
              </a:rPr>
              <a:t>   con il verde scuro degli aghi per assorbire il massimo di energia solare. </a:t>
            </a:r>
          </a:p>
          <a:p>
            <a:pPr lvl="0"/>
            <a:endParaRPr lang="it-IT" sz="2400" dirty="0" smtClean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27584" y="6453336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latin typeface="Andalus" pitchFamily="18" charset="-78"/>
                <a:cs typeface="Andalus" pitchFamily="18" charset="-78"/>
              </a:rPr>
              <a:t>Pino</a:t>
            </a:r>
            <a:endParaRPr lang="it-IT" sz="28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35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7544" y="40466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Andalus" pitchFamily="18" charset="-78"/>
                <a:cs typeface="Andalus" pitchFamily="18" charset="-78"/>
              </a:rPr>
              <a:t>E producendo un anticongelante eccezional</a:t>
            </a:r>
            <a:r>
              <a:rPr lang="it-IT" sz="3200" dirty="0" smtClean="0"/>
              <a:t>e:</a:t>
            </a:r>
            <a:endParaRPr lang="it-IT" sz="3200" dirty="0"/>
          </a:p>
        </p:txBody>
      </p:sp>
      <p:pic>
        <p:nvPicPr>
          <p:cNvPr id="77826" name="Picture 2" descr="http://cdn-2.pianetamotori.it/o/j/come-rimuovere-la-resina-vegetale-dalla-carrozzeria_9aaad9f712160693a8029f157c2afc3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3564396" cy="2376264"/>
          </a:xfrm>
          <a:prstGeom prst="rect">
            <a:avLst/>
          </a:prstGeom>
          <a:noFill/>
        </p:spPr>
      </p:pic>
      <p:pic>
        <p:nvPicPr>
          <p:cNvPr id="77828" name="Picture 4" descr="http://www.simonavignali.it/previews/olio-essenziale-di-pin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293096"/>
            <a:ext cx="3073524" cy="216024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23528" y="980728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 </a:t>
            </a:r>
            <a:r>
              <a:rPr lang="it-IT" sz="4000" dirty="0" smtClean="0">
                <a:latin typeface="Andalus" pitchFamily="18" charset="-78"/>
                <a:cs typeface="Andalus" pitchFamily="18" charset="-78"/>
              </a:rPr>
              <a:t>LA RESINA</a:t>
            </a:r>
            <a:endParaRPr lang="it-IT" sz="40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77830" name="Picture 6" descr="http://static.giardinaggio.net/giardino/alberi/abete-rosso_N1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4293096"/>
            <a:ext cx="1656184" cy="2106667"/>
          </a:xfrm>
          <a:prstGeom prst="rect">
            <a:avLst/>
          </a:prstGeom>
          <a:noFill/>
        </p:spPr>
      </p:pic>
      <p:sp>
        <p:nvSpPr>
          <p:cNvPr id="10" name="Rettangolo 9"/>
          <p:cNvSpPr/>
          <p:nvPr/>
        </p:nvSpPr>
        <p:spPr>
          <a:xfrm>
            <a:off x="0" y="4437112"/>
            <a:ext cx="35638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33400" algn="l"/>
              </a:tabLst>
            </a:pPr>
            <a:r>
              <a:rPr lang="it-IT" sz="2800" dirty="0" smtClean="0">
                <a:latin typeface="Andalus" pitchFamily="18" charset="-78"/>
                <a:cs typeface="Andalus" pitchFamily="18" charset="-78"/>
              </a:rPr>
              <a:t>L'abete rosso, dispone di una corteccia particolarmente viscosa a causa della resina che la ricopre.</a:t>
            </a:r>
            <a:endParaRPr lang="it-IT" sz="28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283968" y="1916833"/>
            <a:ext cx="4176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latin typeface="Andalus" pitchFamily="18" charset="-78"/>
                <a:cs typeface="Andalus" pitchFamily="18" charset="-78"/>
              </a:rPr>
              <a:t>per difendersi dal congelamento e anche </a:t>
            </a:r>
            <a:r>
              <a:rPr lang="it-IT" sz="2800" dirty="0" smtClean="0">
                <a:latin typeface="Andalus" pitchFamily="18" charset="-78"/>
                <a:ea typeface="Calibri" pitchFamily="34" charset="0"/>
                <a:cs typeface="Andalus" pitchFamily="18" charset="-78"/>
              </a:rPr>
              <a:t>da insetti e funghi;</a:t>
            </a:r>
            <a:endParaRPr lang="it-IT" sz="2800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36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403648" y="3933056"/>
            <a:ext cx="64087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buFont typeface="Arial" charset="0"/>
              <a:buNone/>
            </a:pPr>
            <a:r>
              <a:rPr lang="it-IT" sz="4000" dirty="0" smtClean="0">
                <a:latin typeface="Andalus" pitchFamily="18" charset="-78"/>
                <a:cs typeface="Andalus" pitchFamily="18" charset="-78"/>
              </a:rPr>
              <a:t>Ma quanta fatica costa alle nostre piante sopravvivere in quell’ostile ambiente montano</a:t>
            </a:r>
            <a:r>
              <a:rPr lang="it-IT" sz="3600" dirty="0" smtClean="0">
                <a:latin typeface="Andalus" pitchFamily="18" charset="-78"/>
                <a:cs typeface="Andalus" pitchFamily="18" charset="-78"/>
              </a:rPr>
              <a:t>!,</a:t>
            </a:r>
            <a:endParaRPr lang="it-IT" sz="36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547664" y="332656"/>
            <a:ext cx="61206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dalus" pitchFamily="18" charset="-78"/>
                <a:cs typeface="Andalus" pitchFamily="18" charset="-78"/>
              </a:rPr>
              <a:t>E così fiori e piante </a:t>
            </a:r>
          </a:p>
          <a:p>
            <a:pPr algn="ctr">
              <a:defRPr/>
            </a:pPr>
            <a:r>
              <a:rPr lang="it-IT" sz="4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dalus" pitchFamily="18" charset="-78"/>
                <a:cs typeface="Andalus" pitchFamily="18" charset="-78"/>
              </a:rPr>
              <a:t>di montagna hanno trovato</a:t>
            </a:r>
          </a:p>
          <a:p>
            <a:pPr algn="ctr">
              <a:defRPr/>
            </a:pPr>
            <a:r>
              <a:rPr lang="it-IT" sz="4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dalus" pitchFamily="18" charset="-78"/>
                <a:cs typeface="Andalus" pitchFamily="18" charset="-78"/>
              </a:rPr>
              <a:t> un rimedio prezioso e </a:t>
            </a:r>
          </a:p>
          <a:p>
            <a:pPr algn="ctr">
              <a:defRPr/>
            </a:pPr>
            <a:r>
              <a:rPr lang="it-IT" sz="4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dalus" pitchFamily="18" charset="-78"/>
                <a:cs typeface="Andalus" pitchFamily="18" charset="-78"/>
              </a:rPr>
              <a:t>duraturo alla loro sopravvivenza</a:t>
            </a:r>
            <a:endParaRPr lang="it-IT" sz="40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37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ttangolo 1"/>
          <p:cNvSpPr>
            <a:spLocks noChangeArrowheads="1"/>
          </p:cNvSpPr>
          <p:nvPr/>
        </p:nvSpPr>
        <p:spPr bwMode="auto">
          <a:xfrm>
            <a:off x="251520" y="981075"/>
            <a:ext cx="8569325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it-IT" sz="5400" dirty="0" smtClean="0">
                <a:latin typeface="Andalus" pitchFamily="18" charset="-78"/>
                <a:cs typeface="Andalus" pitchFamily="18" charset="-78"/>
              </a:rPr>
              <a:t>Allora cerchiamo di</a:t>
            </a:r>
          </a:p>
          <a:p>
            <a:pPr lvl="1"/>
            <a:r>
              <a:rPr lang="it-IT" sz="5400" dirty="0" smtClean="0">
                <a:latin typeface="Andalus" pitchFamily="18" charset="-78"/>
                <a:cs typeface="Andalus" pitchFamily="18" charset="-78"/>
              </a:rPr>
              <a:t>rispettarle </a:t>
            </a:r>
          </a:p>
          <a:p>
            <a:pPr lvl="1"/>
            <a:r>
              <a:rPr lang="it-IT" sz="5400" dirty="0" smtClean="0">
                <a:latin typeface="Andalus" pitchFamily="18" charset="-78"/>
                <a:cs typeface="Andalus" pitchFamily="18" charset="-78"/>
              </a:rPr>
              <a:t>non coglierle</a:t>
            </a:r>
          </a:p>
          <a:p>
            <a:pPr lvl="1"/>
            <a:r>
              <a:rPr lang="it-IT" sz="5400" dirty="0" smtClean="0">
                <a:latin typeface="Andalus" pitchFamily="18" charset="-78"/>
                <a:cs typeface="Andalus" pitchFamily="18" charset="-78"/>
              </a:rPr>
              <a:t>non calpestarle</a:t>
            </a:r>
          </a:p>
          <a:p>
            <a:pPr lvl="1"/>
            <a:r>
              <a:rPr lang="it-IT" sz="5400" dirty="0" smtClean="0">
                <a:latin typeface="Andalus" pitchFamily="18" charset="-78"/>
                <a:cs typeface="Andalus" pitchFamily="18" charset="-78"/>
              </a:rPr>
              <a:t>non provocare incendi</a:t>
            </a:r>
            <a:endParaRPr lang="it-IT" sz="5400" dirty="0">
              <a:latin typeface="Andalus" pitchFamily="18" charset="-78"/>
              <a:cs typeface="Andalus" pitchFamily="18" charset="-78"/>
            </a:endParaRPr>
          </a:p>
          <a:p>
            <a:pPr lvl="1"/>
            <a:endParaRPr lang="it-IT" sz="36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6082" name="Picture 2" descr="http://151.1.25.93/parcodiportofino/resources/cms/images/rispettare_alberi_e_fiori_d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636912"/>
            <a:ext cx="1008112" cy="138803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6084" name="Picture 4" descr="vietato: Un segno che ti dicono di non cogliere il fiore in questo setto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844824"/>
            <a:ext cx="1080120" cy="108012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2773" name="CasellaDiTesto 4"/>
          <p:cNvSpPr txBox="1">
            <a:spLocks noChangeArrowheads="1"/>
          </p:cNvSpPr>
          <p:nvPr/>
        </p:nvSpPr>
        <p:spPr bwMode="auto">
          <a:xfrm>
            <a:off x="3635375" y="4005263"/>
            <a:ext cx="185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395288" y="5445125"/>
            <a:ext cx="84248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it-IT" sz="4000" b="1" i="1" dirty="0">
                <a:latin typeface="Andalus" pitchFamily="18" charset="-78"/>
                <a:cs typeface="Andalus" pitchFamily="18" charset="-78"/>
              </a:rPr>
              <a:t>La Natura e il CAI </a:t>
            </a:r>
            <a:r>
              <a:rPr lang="it-IT" sz="4000" b="1" i="1">
                <a:latin typeface="Andalus" pitchFamily="18" charset="-78"/>
                <a:cs typeface="Andalus" pitchFamily="18" charset="-78"/>
              </a:rPr>
              <a:t>vi </a:t>
            </a:r>
            <a:r>
              <a:rPr lang="it-IT" sz="4000" b="1" i="1" smtClean="0">
                <a:latin typeface="Andalus" pitchFamily="18" charset="-78"/>
                <a:cs typeface="Andalus" pitchFamily="18" charset="-78"/>
              </a:rPr>
              <a:t>ringrazieranno</a:t>
            </a:r>
            <a:endParaRPr lang="it-IT" sz="40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050" name="Picture 2" descr="http://www.regione.fvg.it/rafvg/export/sites/default/RAFVG/ambiente-territorio/tutela-ambiente-gestione-risorse-naturali/FOGLIA41/FOGLIA15/img/1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4221088"/>
            <a:ext cx="895350" cy="895351"/>
          </a:xfrm>
          <a:prstGeom prst="rect">
            <a:avLst/>
          </a:prstGeom>
          <a:noFill/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38</a:t>
            </a:fld>
            <a:endParaRPr lang="it-IT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t3.gstatic.com/images?q=tbn:ANd9GcRSKZU4F5xWfI1mQIsuQfSQHBTUrYk3QpfRkJWM1aM3sUxe5T9-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628775"/>
            <a:ext cx="3673103" cy="222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4" descr="http://t3.gstatic.com/images?q=tbn:ANd9GcSLNGmYEHv0-Zn3I0U6XG93cRvasp1aJ9qr9FX7cu39OpIEHQd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005064"/>
            <a:ext cx="3600400" cy="269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0" name="Picture 8" descr="http://t3.gstatic.com/images?q=tbn:ANd9GcR4mTjqbcaqy0lCr5ftlfzt51fTpWSIjTbfCbIpS1MpW3Qlqsy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676400"/>
            <a:ext cx="2674389" cy="391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4247231" y="3140968"/>
            <a:ext cx="1332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 smtClean="0">
                <a:latin typeface="Andalus" pitchFamily="18" charset="-78"/>
                <a:cs typeface="Andalus" pitchFamily="18" charset="-78"/>
              </a:rPr>
              <a:t>PINI </a:t>
            </a:r>
            <a:endParaRPr lang="it-IT" sz="36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Andalus" pitchFamily="18" charset="-78"/>
                <a:cs typeface="Andalus" pitchFamily="18" charset="-78"/>
              </a:rPr>
              <a:t>Più in alto incontriamo</a:t>
            </a:r>
            <a:endParaRPr lang="it-IT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67544" y="908720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it-IT" sz="3600" dirty="0" smtClean="0">
                <a:latin typeface="Andalus" pitchFamily="18" charset="-78"/>
                <a:cs typeface="Andalus" pitchFamily="18" charset="-78"/>
              </a:rPr>
              <a:t>LARICI</a:t>
            </a:r>
            <a:endParaRPr lang="it-IT" sz="36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300192" y="980728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latin typeface="Andalus" pitchFamily="18" charset="-78"/>
                <a:cs typeface="Andalus" pitchFamily="18" charset="-78"/>
              </a:rPr>
              <a:t>ABETI</a:t>
            </a:r>
            <a:endParaRPr lang="it-IT" sz="36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68313" y="188640"/>
            <a:ext cx="8229600" cy="95436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it-IT" sz="4000" dirty="0" smtClean="0">
                <a:solidFill>
                  <a:srgbClr val="FFFF00"/>
                </a:solidFill>
                <a:cs typeface="Andalus" pitchFamily="18" charset="-78"/>
              </a:rPr>
              <a:t>               </a:t>
            </a:r>
            <a:r>
              <a:rPr lang="it-IT" dirty="0" smtClean="0">
                <a:cs typeface="Andalus" pitchFamily="18" charset="-78"/>
              </a:rPr>
              <a:t>Nel sottobosco:</a:t>
            </a:r>
            <a:r>
              <a:rPr lang="it-IT" dirty="0" smtClean="0">
                <a:solidFill>
                  <a:srgbClr val="FFFF00"/>
                </a:solidFill>
                <a:cs typeface="Andalus" pitchFamily="18" charset="-78"/>
              </a:rPr>
              <a:t/>
            </a:r>
            <a:br>
              <a:rPr lang="it-IT" dirty="0" smtClean="0">
                <a:solidFill>
                  <a:srgbClr val="FFFF00"/>
                </a:solidFill>
                <a:cs typeface="Andalus" pitchFamily="18" charset="-78"/>
              </a:rPr>
            </a:br>
            <a:r>
              <a:rPr lang="it-IT" sz="4000" dirty="0" smtClean="0">
                <a:solidFill>
                  <a:srgbClr val="FFFF00"/>
                </a:solidFill>
                <a:cs typeface="Andalus" pitchFamily="18" charset="-78"/>
              </a:rPr>
              <a:t>   </a:t>
            </a:r>
            <a:r>
              <a:rPr lang="it-IT" sz="3600" dirty="0" smtClean="0">
                <a:cs typeface="Andalus" pitchFamily="18" charset="-78"/>
              </a:rPr>
              <a:t>felci                           funghi                         mirtilli </a:t>
            </a:r>
          </a:p>
        </p:txBody>
      </p:sp>
      <p:pic>
        <p:nvPicPr>
          <p:cNvPr id="7" name="rg_hi" descr="http://t0.gstatic.com/images?q=tbn:ANd9GcT_7-ELzC62rqgXwJ9Rfz3zaY_P1a1srjBIfY4pEtaIce5JWNb89A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1341438"/>
            <a:ext cx="2089150" cy="2159000"/>
          </a:xfrm>
        </p:spPr>
      </p:pic>
      <p:pic>
        <p:nvPicPr>
          <p:cNvPr id="8" name="rg_hi" descr="http://t1.gstatic.com/images?q=tbn:ANd9GcQOz132XspQrHjA29ijt06uIxBLOU5EnO4W0kP6JoJwPleStCe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475" y="1268413"/>
            <a:ext cx="213995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0" name="Picture 2" descr="http://t1.gstatic.com/images?q=tbn:ANd9GcQ6cBA0dGYHAZA2On0ID7q6oTvmk3d-_D6i-O9lYPKRNC48ABI1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325" y="1412875"/>
            <a:ext cx="257175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 descr="http://t0.gstatic.com/images?q=tbn:ANd9GcRc4KqUFJiKIes3xU4Z5ch5wUMhNQ1ngkVREbqsAjFNxet3oUH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293096"/>
            <a:ext cx="2592388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0" name="Picture 2" descr="http://t0.gstatic.com/images?q=tbn:ANd9GcTvyIL9C9z6m1YZbmLhwzHuYlJE7b1klYzUpuJzr0gPANeBfUF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8038" y="4365625"/>
            <a:ext cx="2663825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AutoShape 2" descr="data:image/jpeg;base64,/9j/4AAQSkZJRgABAQAAAQABAAD/2wCEAAkGBwgHBgkIBwgKCgkLDRYPDQwMDRsUFRAWIB0iIiAdHx8kKDQsJCYxJx8fLT0tMTU3Ojo6Iys/RD84QzQ5OjcBCgoKDQwNGg8PGjclHyU3Nzc3Nzc3Nzc3Nzc3Nzc3Nzc3Nzc3Nzc3Nzc3Nzc3Nzc3Nzc3Nzc3Nzc3Nzc3Nzc3N//AABEIAF4AfQMBIgACEQEDEQH/xAAbAAADAQADAQAAAAAAAAAAAAAEBQYDAAIHAf/EADYQAAIBAwMCBQIEBQQDAQAAAAECAwAEEQUSITFBEyJRYXEGgRQykaEVI0Kx8FLB0eEkYnIH/8QAGQEAAwEBAQAAAAAAAAAAAAAAAQIDBAUA/8QAIhEAAgIDAAICAwEAAAAAAAAAAQIAEQMSITFBBCITMlFx/9oADAMBAAIRAxEAPwAOa9n16fbEAtpGfN5s/p6k/PFMbaxKqFjTyjgDHSlukXK6TpMaLDEVA3Zx5vcn1rmoalc6hbbLW6aBWwQ0QxkY9+cfeudss57eam81laW1yzQPHDMeZFiPB/8AodPv1rCa9tdOtQ6qCHGURRkv75rpoOnI1he2kjvLLsaVPDyDI2B5ffjOPWp+yuLa53WoM0Tocor8nj/rtxSEhu/yNqD2Mlv7u6njMdit0SN5RofE2jPT0Ax3xXfUZNSucx3VvPbxoqkERFQ2BwOBgcHGPYelb6vpWqSWu3T132kCDckW45Y9SfXA6E9BRn08ZYkme3ANtEoBG8BP34Pr96UsBULHUCpLmFEKSiQBlfcFUcsfamSX97awRO883hxDhSRz8k/71pqsFqsH8UivIrdZslYXjZsEe4z16+2ean4pJtSudtwd0ERBZQcAnqBT62LhUE+ZTwzNfKBKoBmPm2nPkHJ/2HHrTzt6+vPNSt6jiVYo32mJcEg4wep/z2p7pd08kLS3bKIUUEyqD5uv78VFWiMOzSVGaeKUKwQIwGOSc46foR965sAjkUgKNvC9T96+R6hayMJJEfYRtWMyAd+KZfw2JrYzDdBuGUDDOR2os1CzAB/JNX0wUQh2AOTjpW9hfRoPCkYNjGCCcj5FDfU9vBbWCzQeHPIzCPxc4KHB6rjj2yTU3YTzR3UTb2VUHLkdfYetBsX5Vu46g1Ka61W2MiNNsUITjc2OPisG1jR2YtJKqk/6HNT3gAu7XCs+3knrmuskMU6oVRMAY6U6Y9BWxjBblG0ubRorCFn8m1TLjJ98dBQU1w9pDbWVpEZ7x0BdlHQepptZ2rIMuQqj8xJwBWFzqNojh4EaSVhhmzgHsPkV4Ee5La/Ii200ueC8juTezJdqQ2+NsAexPerO1hikne6azheeYBXmQBWPuTgg+/SpWOSGedUv7tY225WIt5iPjtTSzmis4YZllVEnLGCJ2O5lGVJzjjJzx7UC58mMCzGXUun2ur2g0qZp4YfCVXjjYDA7c/571P8A1P8ARt5pmmQ/wW8cWUS+I8GB4jHr+bvjjihbD6pRbj+ZJmQ8ESZySOMVQSfUDXcBklA2twMsOKiGKiiJqVVK9nnsst1Kxi1KyeeEkEyIgWRD0zkcHp0ah7e3T8fF4dyGtVbdlfIGHXp6npTXVJpJLueFXLw7vKrDoPal0ls3XoatvyZWy1yd1BvdSugW2QI2529FIPHz7VtdXLXBEMKlIE8qRj9yfU0E0h/DSJcyhdp3Decbv+TRdlDnvh2HQ9QD7e9MouBjfiEaJEt1qsMUiF0By+D6c4+K9SaVZ7PlY0YriN9mAp6cg++ce1ebW+LJxIqnIHbv801l+olithtdvFPB3MDkgcceucipZWZXr1NPxwCsW/U0dm95LEs6xNNiRCCQB3xg/uKmGhLzNGfKyEg5Bx9qaanpS6vMLu5LCUAbPNxjtz61hfWF1FbsIzIu0gMQpZiPbFVX9RfmTIUsagnhhNmZQAemQefihJmto3IMhTJJwqE06W32W6W94TMAfyt25yD14PUVr+KfTYY1sbcDxcu5Zd3fAHPQUoNeOmHDjDtqDBHgvr1QLq4kj9Yf6R8Hv89aYW2mIkITcRjq55Ppx+tZXd7BEQ4LyB3UBdhC5PP5q+/SGqS6/wDWOn6SLUw25djO035tqgtgducAd+v3qqqXNASIVmPidLf6Na+1m1/h92DNGjZ/EP5jwSOe/JNMde+k7rT59P8AHlRrWOCK3iYE/mUc++Scn3r1XUtItMQz2ccdvcQHySJGFJB6j34pVqkFrq95Ba3+/wAO3O9YlbiSQgjJx6Dp817K6qwws32PiaArATy+WxjsoGaFBIQd5EgyPt/emmn+ZBu4zycDoa5rto1hrV1YDxGPJRiuRtIzz+tAXN+bCFFiUS3BPKk/lHdj7VmIN6+5kYsfrGOqxJhAGXJ5PHOO32pa4jjGGxn/ANqwF++zxHcnPdjyf1rmnxyTzeNKoVf6eOSfvVQtCoKha2KsVdlVu6hhkD7V3aJovEm3AE5Zj/c0Yo/1Hn19/Wp362vVhsFtmt96y5zKDxGwI6/PIplS2qFQWNRgbsPGrAqy44I70BtjS6adc5xhV9Kn9K1CSy/lyMJIiR5R2+Pemwu4J4vESTa2cFXOP0pmQqZQqyHniFJrpgOyeLcoPUNyvx2p3a3cNxEHhkBQ9CP7EVITrkjPOf3oqwdoGLRMVJ6gdDTUPUBAqUL24JYYBJ6EivlvbxzApKThOQAehJOR+w/eutpI95kRRl2UZZV7imVnBbLD4lzAT4hynnI8o+9SdlHiUxllN+JCazfzjXL4xBpoRdPC8f8AVHtcqCCO3FONPjuLO6Y28jQ3EDbg39XqCK1vtFsIdR1G7jkeK8kuHZceYHLZ6Z71nfI639tM92vmgCY3DyyDg5+Rg/eizKf1jOVIM9pstFna2je9vZLq62Y3k4UeuFHH3rHSPp+cM13dzlJwzCL2GcA15VD/APpWv6ar6baNFKsY8NJpo9zp24Oecds5p5on1T9RT6NAqMjCNvDadvz4HTHYnBAzVWx/HLDKw6IQ4AqJPqy5vbHVbyPUbsSXTzPtMZ4254PHrjgVPBhK3jOzPnPGeGyc5/eitcku4buW4vV3Su7F33hsj0qdF5JAqxhASCdzMeAO3P8AnQ0FUEkrPFdurKuz/Czc71GFyQTj96M/HWkELyiQNsz5VOScDtUXFqqPceHFC5z6HpzRNysrXKOsiCMe3OKBxansn+I32U1xrsSeGbXEm7zMGUjA7D5pUlx48j+IQ6sckEcE96Ae3aflDt46Y61yFLqNSNoV17+vxSEKRyDUVyb3+kRsvi2mE4y0eeD8elKLjTNTuJgUg/lpwqmRRn360z3u5O8sT7mkmspMD4yybiuFbOCcHp/b+1Vw7XVyuM2aj/SbDUIi0VzYt4WwMrZBw2T6H3plp9rNDcsXWQREdCMDPv696idKvZVuRvlZcDjb3p8t7NJlTL1BHmajkxsDKaDYXKNvKwweetdvHkKKpfcB0B7UqFx+CtgpYOuzIB5J+K4urWm0eK4jz0yeD96UC/Uhlwsjcjf6g1m20nfLOGeR3OyNerGou0e4v5fxd07M7SswC9sjp8cCjtYsLrWNXB2GOEIHaZgSqsQMgAdTxQkmh3QIi/GgKp4yhx+xqiqqjz0xzqvvsbxW8YAfpzkk1X2eppc2sdlZKLdEypPfAOVI+wOfcmou2Fx4PhTlGZCAJI2yHHrjsaNgea13Swcsq5K7sZHesme2+okA1PU59c2w/lXO/lWxMXflvTj5qRtbeW/d1i2/y13ZPHtTfXNa/GwPEk5SaX8wxwe+K+fTsCmzLLGwcMRIxJ59P8FWxlsWG28zWxpbE1gs44BGsKY8mCcck8c/3rfwOBxx/wAUcsWWX71tHbdOegyT96huT0zLsTF6ukdzFGVcs+cEKcD3NEICQRI27k7cDHFb3Mc5iUWfhhiw3b+y9/k0JOTDIkZdTIw/Kp6UOEXCTyaC03Ak+uBjvU7rk5tp/IVIIwBtzn1Oaf8AjteQbLMERgbWlPQ+u31+aHMMUUIQDfzlS/OD7CrY20NmFG1NmSMk00jLulfw8DIzwT8V9juwo2Sc45H/ABT65tIJlKNGq5PJAANJLnT5klMMat4ecoSM5/StiZFfk0K4eaT3UbFTC0hXaMhz09vtWllfsIf5ag5OWUnGD6j5rrPZ3dpYo11EiKTtU7gT+lZpHCII2DAFskqpxj5pqFR6no19PZxtG9qyoHUYVXyMdjS653zHI5QjJxSSKEvMuGxkgdawvGuprVpLa6eKFmCeH/qI5yfvisgx3y5jGMueShit2HmxisvqG7istOmRdjyHELoW5UspIP6Uj1a61WOwt72S95uEMTIgwNvPbpnnrWeks38OSaRmcm9CkluT5AB1+aIw6/Ym4yfH1NtFkGl3l4jSxIoVCAQ7bT9s0+0aK9sDkr4vQSQjk7fUE9TTRCAAHJJI7jNEwWSS+dSVx39Oalk+VsKI5GOQn1O8To7F1KhMdW4rvcXdrbpmSeNB1wSuT+9Lo7S3+qluDchoZLSdoVaM/mXtkHv70Ev0Q0d0Hiu0dEOdsiYz9x/xSrjxjjGjF0Ue4ZJq6ynbaJJIT0Yg4/2raxtpS5kuJMTEHLpjycdv1ohdPlt+MxdM8Z/w19i3xzSGQ8jy4Xp80LXwsT/Is07UA0slhet/5UbFd2MCTHce/t/gOmRckhzkjGP++tSH1E/h/UE7DIAKuMdQdopnpGtSXM34S5GZDnZIv+9aMmHmyyjYzWyxg0AI8uPtxQV5atLCV3MuMdO4pi/lyDSq9v2SeOCJRvLDJYcYqeIEnkXHZbkVz3sIBgWIsi/lXluaAY28nLTPGR/Syk4pnLstGMcC5d/62+KCu/BuNjqGik24kwMgn1HNdATZP//Z"/>
          <p:cNvSpPr>
            <a:spLocks noChangeAspect="1" noChangeArrowheads="1"/>
          </p:cNvSpPr>
          <p:nvPr/>
        </p:nvSpPr>
        <p:spPr bwMode="auto">
          <a:xfrm>
            <a:off x="155575" y="-427038"/>
            <a:ext cx="1190625" cy="89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9705" name="AutoShape 4" descr="data:image/jpeg;base64,/9j/4AAQSkZJRgABAQAAAQABAAD/2wCEAAkGBwgHBgkIBwgKCgkLDRYPDQwMDRsUFRAWIB0iIiAdHx8kKDQsJCYxJx8fLT0tMTU3Ojo6Iys/RD84QzQ5OjcBCgoKDQwNGg8PGjclHyU3Nzc3Nzc3Nzc3Nzc3Nzc3Nzc3Nzc3Nzc3Nzc3Nzc3Nzc3Nzc3Nzc3Nzc3Nzc3Nzc3N//AABEIAF4AfQMBIgACEQEDEQH/xAAbAAADAQADAQAAAAAAAAAAAAAEBQYDAAIHAf/EADYQAAIBAwMCBQIEBQQDAQAAAAECAwAEEQUSITFBEyJRYXEGgRQykaEVI0Kx8FLB0eEkYnIH/8QAGQEAAwEBAQAAAAAAAAAAAAAAAQIDBAUA/8QAIhEAAgIDAAICAwEAAAAAAAAAAQIAEQMSITFBBCITMlFx/9oADAMBAAIRAxEAPwAOa9n16fbEAtpGfN5s/p6k/PFMbaxKqFjTyjgDHSlukXK6TpMaLDEVA3Zx5vcn1rmoalc6hbbLW6aBWwQ0QxkY9+cfeudss57eam81laW1yzQPHDMeZFiPB/8AodPv1rCa9tdOtQ6qCHGURRkv75rpoOnI1he2kjvLLsaVPDyDI2B5ffjOPWp+yuLa53WoM0Tocor8nj/rtxSEhu/yNqD2Mlv7u6njMdit0SN5RofE2jPT0Ax3xXfUZNSucx3VvPbxoqkERFQ2BwOBgcHGPYelb6vpWqSWu3T132kCDckW45Y9SfXA6E9BRn08ZYkme3ANtEoBG8BP34Pr96UsBULHUCpLmFEKSiQBlfcFUcsfamSX97awRO883hxDhSRz8k/71pqsFqsH8UivIrdZslYXjZsEe4z16+2ean4pJtSudtwd0ERBZQcAnqBT62LhUE+ZTwzNfKBKoBmPm2nPkHJ/2HHrTzt6+vPNSt6jiVYo32mJcEg4wep/z2p7pd08kLS3bKIUUEyqD5uv78VFWiMOzSVGaeKUKwQIwGOSc46foR965sAjkUgKNvC9T96+R6hayMJJEfYRtWMyAd+KZfw2JrYzDdBuGUDDOR2os1CzAB/JNX0wUQh2AOTjpW9hfRoPCkYNjGCCcj5FDfU9vBbWCzQeHPIzCPxc4KHB6rjj2yTU3YTzR3UTb2VUHLkdfYetBsX5Vu46g1Ka61W2MiNNsUITjc2OPisG1jR2YtJKqk/6HNT3gAu7XCs+3knrmuskMU6oVRMAY6U6Y9BWxjBblG0ubRorCFn8m1TLjJ98dBQU1w9pDbWVpEZ7x0BdlHQepptZ2rIMuQqj8xJwBWFzqNojh4EaSVhhmzgHsPkV4Ee5La/Ii200ueC8juTezJdqQ2+NsAexPerO1hikne6azheeYBXmQBWPuTgg+/SpWOSGedUv7tY225WIt5iPjtTSzmis4YZllVEnLGCJ2O5lGVJzjjJzx7UC58mMCzGXUun2ur2g0qZp4YfCVXjjYDA7c/571P8A1P8ARt5pmmQ/wW8cWUS+I8GB4jHr+bvjjihbD6pRbj+ZJmQ8ESZySOMVQSfUDXcBklA2twMsOKiGKiiJqVVK9nnsst1Kxi1KyeeEkEyIgWRD0zkcHp0ah7e3T8fF4dyGtVbdlfIGHXp6npTXVJpJLueFXLw7vKrDoPal0ls3XoatvyZWy1yd1BvdSugW2QI2529FIPHz7VtdXLXBEMKlIE8qRj9yfU0E0h/DSJcyhdp3Decbv+TRdlDnvh2HQ9QD7e9MouBjfiEaJEt1qsMUiF0By+D6c4+K9SaVZ7PlY0YriN9mAp6cg++ce1ebW+LJxIqnIHbv801l+olithtdvFPB3MDkgcceucipZWZXr1NPxwCsW/U0dm95LEs6xNNiRCCQB3xg/uKmGhLzNGfKyEg5Bx9qaanpS6vMLu5LCUAbPNxjtz61hfWF1FbsIzIu0gMQpZiPbFVX9RfmTIUsagnhhNmZQAemQefihJmto3IMhTJJwqE06W32W6W94TMAfyt25yD14PUVr+KfTYY1sbcDxcu5Zd3fAHPQUoNeOmHDjDtqDBHgvr1QLq4kj9Yf6R8Hv89aYW2mIkITcRjq55Ppx+tZXd7BEQ4LyB3UBdhC5PP5q+/SGqS6/wDWOn6SLUw25djO035tqgtgducAd+v3qqqXNASIVmPidLf6Na+1m1/h92DNGjZ/EP5jwSOe/JNMde+k7rT59P8AHlRrWOCK3iYE/mUc++Scn3r1XUtItMQz2ccdvcQHySJGFJB6j34pVqkFrq95Ba3+/wAO3O9YlbiSQgjJx6Dp817K6qwws32PiaArATy+WxjsoGaFBIQd5EgyPt/emmn+ZBu4zycDoa5rto1hrV1YDxGPJRiuRtIzz+tAXN+bCFFiUS3BPKk/lHdj7VmIN6+5kYsfrGOqxJhAGXJ5PHOO32pa4jjGGxn/ANqwF++zxHcnPdjyf1rmnxyTzeNKoVf6eOSfvVQtCoKha2KsVdlVu6hhkD7V3aJovEm3AE5Zj/c0Yo/1Hn19/Wp362vVhsFtmt96y5zKDxGwI6/PIplS2qFQWNRgbsPGrAqy44I70BtjS6adc5xhV9Kn9K1CSy/lyMJIiR5R2+Pemwu4J4vESTa2cFXOP0pmQqZQqyHniFJrpgOyeLcoPUNyvx2p3a3cNxEHhkBQ9CP7EVITrkjPOf3oqwdoGLRMVJ6gdDTUPUBAqUL24JYYBJ6EivlvbxzApKThOQAehJOR+w/eutpI95kRRl2UZZV7imVnBbLD4lzAT4hynnI8o+9SdlHiUxllN+JCazfzjXL4xBpoRdPC8f8AVHtcqCCO3FONPjuLO6Y28jQ3EDbg39XqCK1vtFsIdR1G7jkeK8kuHZceYHLZ6Z71nfI639tM92vmgCY3DyyDg5+Rg/eizKf1jOVIM9pstFna2je9vZLq62Y3k4UeuFHH3rHSPp+cM13dzlJwzCL2GcA15VD/APpWv6ar6baNFKsY8NJpo9zp24Oecds5p5on1T9RT6NAqMjCNvDadvz4HTHYnBAzVWx/HLDKw6IQ4AqJPqy5vbHVbyPUbsSXTzPtMZ4254PHrjgVPBhK3jOzPnPGeGyc5/eitcku4buW4vV3Su7F33hsj0qdF5JAqxhASCdzMeAO3P8AnQ0FUEkrPFdurKuz/Czc71GFyQTj96M/HWkELyiQNsz5VOScDtUXFqqPceHFC5z6HpzRNysrXKOsiCMe3OKBxansn+I32U1xrsSeGbXEm7zMGUjA7D5pUlx48j+IQ6sckEcE96Ae3aflDt46Y61yFLqNSNoV17+vxSEKRyDUVyb3+kRsvi2mE4y0eeD8elKLjTNTuJgUg/lpwqmRRn360z3u5O8sT7mkmspMD4yybiuFbOCcHp/b+1Vw7XVyuM2aj/SbDUIi0VzYt4WwMrZBw2T6H3plp9rNDcsXWQREdCMDPv696idKvZVuRvlZcDjb3p8t7NJlTL1BHmajkxsDKaDYXKNvKwweetdvHkKKpfcB0B7UqFx+CtgpYOuzIB5J+K4urWm0eK4jz0yeD96UC/Uhlwsjcjf6g1m20nfLOGeR3OyNerGou0e4v5fxd07M7SswC9sjp8cCjtYsLrWNXB2GOEIHaZgSqsQMgAdTxQkmh3QIi/GgKp4yhx+xqiqqjz0xzqvvsbxW8YAfpzkk1X2eppc2sdlZKLdEypPfAOVI+wOfcmou2Fx4PhTlGZCAJI2yHHrjsaNgea13Swcsq5K7sZHesme2+okA1PU59c2w/lXO/lWxMXflvTj5qRtbeW/d1i2/y13ZPHtTfXNa/GwPEk5SaX8wxwe+K+fTsCmzLLGwcMRIxJ59P8FWxlsWG28zWxpbE1gs44BGsKY8mCcck8c/3rfwOBxx/wAUcsWWX71tHbdOegyT96huT0zLsTF6ukdzFGVcs+cEKcD3NEICQRI27k7cDHFb3Mc5iUWfhhiw3b+y9/k0JOTDIkZdTIw/Kp6UOEXCTyaC03Ak+uBjvU7rk5tp/IVIIwBtzn1Oaf8AjteQbLMERgbWlPQ+u31+aHMMUUIQDfzlS/OD7CrY20NmFG1NmSMk00jLulfw8DIzwT8V9juwo2Sc45H/ABT65tIJlKNGq5PJAANJLnT5klMMat4ecoSM5/StiZFfk0K4eaT3UbFTC0hXaMhz09vtWllfsIf5ag5OWUnGD6j5rrPZ3dpYo11EiKTtU7gT+lZpHCII2DAFskqpxj5pqFR6no19PZxtG9qyoHUYVXyMdjS653zHI5QjJxSSKEvMuGxkgdawvGuprVpLa6eKFmCeH/qI5yfvisgx3y5jGMueShit2HmxisvqG7istOmRdjyHELoW5UspIP6Uj1a61WOwt72S95uEMTIgwNvPbpnnrWeks38OSaRmcm9CkluT5AB1+aIw6/Ym4yfH1NtFkGl3l4jSxIoVCAQ7bT9s0+0aK9sDkr4vQSQjk7fUE9TTRCAAHJJI7jNEwWSS+dSVx39Oalk+VsKI5GOQn1O8To7F1KhMdW4rvcXdrbpmSeNB1wSuT+9Lo7S3+qluDchoZLSdoVaM/mXtkHv70Ev0Q0d0Hiu0dEOdsiYz9x/xSrjxjjGjF0Ue4ZJq6ynbaJJIT0Yg4/2raxtpS5kuJMTEHLpjycdv1ohdPlt+MxdM8Z/w19i3xzSGQ8jy4Xp80LXwsT/Is07UA0slhet/5UbFd2MCTHce/t/gOmRckhzkjGP++tSH1E/h/UE7DIAKuMdQdopnpGtSXM34S5GZDnZIv+9aMmHmyyjYzWyxg0AI8uPtxQV5atLCV3MuMdO4pi/lyDSq9v2SeOCJRvLDJYcYqeIEnkXHZbkVz3sIBgWIsi/lXluaAY28nLTPGR/Syk4pnLstGMcC5d/62+KCu/BuNjqGik24kwMgn1HNdATZP//Z"/>
          <p:cNvSpPr>
            <a:spLocks noChangeAspect="1" noChangeArrowheads="1"/>
          </p:cNvSpPr>
          <p:nvPr/>
        </p:nvSpPr>
        <p:spPr bwMode="auto">
          <a:xfrm>
            <a:off x="155575" y="-427038"/>
            <a:ext cx="1190625" cy="89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9706" name="AutoShape 6" descr="data:image/jpeg;base64,/9j/4AAQSkZJRgABAQAAAQABAAD/2wCEAAkGBwgHBgkIBwgKCgkLDRYPDQwMDRsUFRAWIB0iIiAdHx8kKDQsJCYxJx8fLT0tMTU3Ojo6Iys/RD84QzQ5OjcBCgoKDQwNGg8PGjclHyU3Nzc3Nzc3Nzc3Nzc3Nzc3Nzc3Nzc3Nzc3Nzc3Nzc3Nzc3Nzc3Nzc3Nzc3Nzc3Nzc3N//AABEIAF4AfQMBIgACEQEDEQH/xAAbAAADAQADAQAAAAAAAAAAAAAEBQYDAAIHAf/EADYQAAIBAwMCBQIEBQQDAQAAAAECAwAEEQUSITFBEyJRYXEGgRQykaEVI0Kx8FLB0eEkYnIH/8QAGQEAAwEBAQAAAAAAAAAAAAAAAQIDBAUA/8QAIhEAAgIDAAICAwEAAAAAAAAAAQIAEQMSITFBBCITMlFx/9oADAMBAAIRAxEAPwAOa9n16fbEAtpGfN5s/p6k/PFMbaxKqFjTyjgDHSlukXK6TpMaLDEVA3Zx5vcn1rmoalc6hbbLW6aBWwQ0QxkY9+cfeudss57eam81laW1yzQPHDMeZFiPB/8AodPv1rCa9tdOtQ6qCHGURRkv75rpoOnI1he2kjvLLsaVPDyDI2B5ffjOPWp+yuLa53WoM0Tocor8nj/rtxSEhu/yNqD2Mlv7u6njMdit0SN5RofE2jPT0Ax3xXfUZNSucx3VvPbxoqkERFQ2BwOBgcHGPYelb6vpWqSWu3T132kCDckW45Y9SfXA6E9BRn08ZYkme3ANtEoBG8BP34Pr96UsBULHUCpLmFEKSiQBlfcFUcsfamSX97awRO883hxDhSRz8k/71pqsFqsH8UivIrdZslYXjZsEe4z16+2ean4pJtSudtwd0ERBZQcAnqBT62LhUE+ZTwzNfKBKoBmPm2nPkHJ/2HHrTzt6+vPNSt6jiVYo32mJcEg4wep/z2p7pd08kLS3bKIUUEyqD5uv78VFWiMOzSVGaeKUKwQIwGOSc46foR965sAjkUgKNvC9T96+R6hayMJJEfYRtWMyAd+KZfw2JrYzDdBuGUDDOR2os1CzAB/JNX0wUQh2AOTjpW9hfRoPCkYNjGCCcj5FDfU9vBbWCzQeHPIzCPxc4KHB6rjj2yTU3YTzR3UTb2VUHLkdfYetBsX5Vu46g1Ka61W2MiNNsUITjc2OPisG1jR2YtJKqk/6HNT3gAu7XCs+3knrmuskMU6oVRMAY6U6Y9BWxjBblG0ubRorCFn8m1TLjJ98dBQU1w9pDbWVpEZ7x0BdlHQepptZ2rIMuQqj8xJwBWFzqNojh4EaSVhhmzgHsPkV4Ee5La/Ii200ueC8juTezJdqQ2+NsAexPerO1hikne6azheeYBXmQBWPuTgg+/SpWOSGedUv7tY225WIt5iPjtTSzmis4YZllVEnLGCJ2O5lGVJzjjJzx7UC58mMCzGXUun2ur2g0qZp4YfCVXjjYDA7c/571P8A1P8ARt5pmmQ/wW8cWUS+I8GB4jHr+bvjjihbD6pRbj+ZJmQ8ESZySOMVQSfUDXcBklA2twMsOKiGKiiJqVVK9nnsst1Kxi1KyeeEkEyIgWRD0zkcHp0ah7e3T8fF4dyGtVbdlfIGHXp6npTXVJpJLueFXLw7vKrDoPal0ls3XoatvyZWy1yd1BvdSugW2QI2529FIPHz7VtdXLXBEMKlIE8qRj9yfU0E0h/DSJcyhdp3Decbv+TRdlDnvh2HQ9QD7e9MouBjfiEaJEt1qsMUiF0By+D6c4+K9SaVZ7PlY0YriN9mAp6cg++ce1ebW+LJxIqnIHbv801l+olithtdvFPB3MDkgcceucipZWZXr1NPxwCsW/U0dm95LEs6xNNiRCCQB3xg/uKmGhLzNGfKyEg5Bx9qaanpS6vMLu5LCUAbPNxjtz61hfWF1FbsIzIu0gMQpZiPbFVX9RfmTIUsagnhhNmZQAemQefihJmto3IMhTJJwqE06W32W6W94TMAfyt25yD14PUVr+KfTYY1sbcDxcu5Zd3fAHPQUoNeOmHDjDtqDBHgvr1QLq4kj9Yf6R8Hv89aYW2mIkITcRjq55Ppx+tZXd7BEQ4LyB3UBdhC5PP5q+/SGqS6/wDWOn6SLUw25djO035tqgtgducAd+v3qqqXNASIVmPidLf6Na+1m1/h92DNGjZ/EP5jwSOe/JNMde+k7rT59P8AHlRrWOCK3iYE/mUc++Scn3r1XUtItMQz2ccdvcQHySJGFJB6j34pVqkFrq95Ba3+/wAO3O9YlbiSQgjJx6Dp817K6qwws32PiaArATy+WxjsoGaFBIQd5EgyPt/emmn+ZBu4zycDoa5rto1hrV1YDxGPJRiuRtIzz+tAXN+bCFFiUS3BPKk/lHdj7VmIN6+5kYsfrGOqxJhAGXJ5PHOO32pa4jjGGxn/ANqwF++zxHcnPdjyf1rmnxyTzeNKoVf6eOSfvVQtCoKha2KsVdlVu6hhkD7V3aJovEm3AE5Zj/c0Yo/1Hn19/Wp362vVhsFtmt96y5zKDxGwI6/PIplS2qFQWNRgbsPGrAqy44I70BtjS6adc5xhV9Kn9K1CSy/lyMJIiR5R2+Pemwu4J4vESTa2cFXOP0pmQqZQqyHniFJrpgOyeLcoPUNyvx2p3a3cNxEHhkBQ9CP7EVITrkjPOf3oqwdoGLRMVJ6gdDTUPUBAqUL24JYYBJ6EivlvbxzApKThOQAehJOR+w/eutpI95kRRl2UZZV7imVnBbLD4lzAT4hynnI8o+9SdlHiUxllN+JCazfzjXL4xBpoRdPC8f8AVHtcqCCO3FONPjuLO6Y28jQ3EDbg39XqCK1vtFsIdR1G7jkeK8kuHZceYHLZ6Z71nfI639tM92vmgCY3DyyDg5+Rg/eizKf1jOVIM9pstFna2je9vZLq62Y3k4UeuFHH3rHSPp+cM13dzlJwzCL2GcA15VD/APpWv6ar6baNFKsY8NJpo9zp24Oecds5p5on1T9RT6NAqMjCNvDadvz4HTHYnBAzVWx/HLDKw6IQ4AqJPqy5vbHVbyPUbsSXTzPtMZ4254PHrjgVPBhK3jOzPnPGeGyc5/eitcku4buW4vV3Su7F33hsj0qdF5JAqxhASCdzMeAO3P8AnQ0FUEkrPFdurKuz/Czc71GFyQTj96M/HWkELyiQNsz5VOScDtUXFqqPceHFC5z6HpzRNysrXKOsiCMe3OKBxansn+I32U1xrsSeGbXEm7zMGUjA7D5pUlx48j+IQ6sckEcE96Ae3aflDt46Y61yFLqNSNoV17+vxSEKRyDUVyb3+kRsvi2mE4y0eeD8elKLjTNTuJgUg/lpwqmRRn360z3u5O8sT7mkmspMD4yybiuFbOCcHp/b+1Vw7XVyuM2aj/SbDUIi0VzYt4WwMrZBw2T6H3plp9rNDcsXWQREdCMDPv696idKvZVuRvlZcDjb3p8t7NJlTL1BHmajkxsDKaDYXKNvKwweetdvHkKKpfcB0B7UqFx+CtgpYOuzIB5J+K4urWm0eK4jz0yeD96UC/Uhlwsjcjf6g1m20nfLOGeR3OyNerGou0e4v5fxd07M7SswC9sjp8cCjtYsLrWNXB2GOEIHaZgSqsQMgAdTxQkmh3QIi/GgKp4yhx+xqiqqjz0xzqvvsbxW8YAfpzkk1X2eppc2sdlZKLdEypPfAOVI+wOfcmou2Fx4PhTlGZCAJI2yHHrjsaNgea13Swcsq5K7sZHesme2+okA1PU59c2w/lXO/lWxMXflvTj5qRtbeW/d1i2/y13ZPHtTfXNa/GwPEk5SaX8wxwe+K+fTsCmzLLGwcMRIxJ59P8FWxlsWG28zWxpbE1gs44BGsKY8mCcck8c/3rfwOBxx/wAUcsWWX71tHbdOegyT96huT0zLsTF6ukdzFGVcs+cEKcD3NEICQRI27k7cDHFb3Mc5iUWfhhiw3b+y9/k0JOTDIkZdTIw/Kp6UOEXCTyaC03Ak+uBjvU7rk5tp/IVIIwBtzn1Oaf8AjteQbLMERgbWlPQ+u31+aHMMUUIQDfzlS/OD7CrY20NmFG1NmSMk00jLulfw8DIzwT8V9juwo2Sc45H/ABT65tIJlKNGq5PJAANJLnT5klMMat4ecoSM5/StiZFfk0K4eaT3UbFTC0hXaMhz09vtWllfsIf5ag5OWUnGD6j5rrPZ3dpYo11EiKTtU7gT+lZpHCII2DAFskqpxj5pqFR6no19PZxtG9qyoHUYVXyMdjS653zHI5QjJxSSKEvMuGxkgdawvGuprVpLa6eKFmCeH/qI5yfvisgx3y5jGMueShit2HmxisvqG7istOmRdjyHELoW5UspIP6Uj1a61WOwt72S95uEMTIgwNvPbpnnrWeks38OSaRmcm9CkluT5AB1+aIw6/Ym4yfH1NtFkGl3l4jSxIoVCAQ7bT9s0+0aK9sDkr4vQSQjk7fUE9TTRCAAHJJI7jNEwWSS+dSVx39Oalk+VsKI5GOQn1O8To7F1KhMdW4rvcXdrbpmSeNB1wSuT+9Lo7S3+qluDchoZLSdoVaM/mXtkHv70Ev0Q0d0Hiu0dEOdsiYz9x/xSrjxjjGjF0Ue4ZJq6ynbaJJIT0Yg4/2raxtpS5kuJMTEHLpjycdv1ohdPlt+MxdM8Z/w19i3xzSGQ8jy4Xp80LXwsT/Is07UA0slhet/5UbFd2MCTHce/t/gOmRckhzkjGP++tSH1E/h/UE7DIAKuMdQdopnpGtSXM34S5GZDnZIv+9aMmHmyyjYzWyxg0AI8uPtxQV5atLCV3MuMdO4pi/lyDSq9v2SeOCJRvLDJYcYqeIEnkXHZbkVz3sIBgWIsi/lXluaAY28nLTPGR/Syk4pnLstGMcC5d/62+KCu/BuNjqGik24kwMgn1HNdATZP//Z"/>
          <p:cNvSpPr>
            <a:spLocks noChangeAspect="1" noChangeArrowheads="1"/>
          </p:cNvSpPr>
          <p:nvPr/>
        </p:nvSpPr>
        <p:spPr bwMode="auto">
          <a:xfrm>
            <a:off x="155575" y="-427038"/>
            <a:ext cx="1190625" cy="89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9707" name="AutoShape 8" descr="data:image/jpeg;base64,/9j/4AAQSkZJRgABAQAAAQABAAD/2wCEAAkGBwgHBgkIBwgKCgkLDRYPDQwMDRsUFRAWIB0iIiAdHx8kKDQsJCYxJx8fLT0tMTU3Ojo6Iys/RD84QzQ5OjcBCgoKDQwNGg8PGjclHyU3Nzc3Nzc3Nzc3Nzc3Nzc3Nzc3Nzc3Nzc3Nzc3Nzc3Nzc3Nzc3Nzc3Nzc3Nzc3Nzc3N//AABEIAF4AfQMBIgACEQEDEQH/xAAbAAADAQADAQAAAAAAAAAAAAAEBQYDAAIHAf/EADYQAAIBAwMCBQIEBQQDAQAAAAECAwAEEQUSITFBEyJRYXEGgRQykaEVI0Kx8FLB0eEkYnIH/8QAGQEAAwEBAQAAAAAAAAAAAAAAAQIDBAUA/8QAIhEAAgIDAAICAwEAAAAAAAAAAQIAEQMSITFBBCITMlFx/9oADAMBAAIRAxEAPwAOa9n16fbEAtpGfN5s/p6k/PFMbaxKqFjTyjgDHSlukXK6TpMaLDEVA3Zx5vcn1rmoalc6hbbLW6aBWwQ0QxkY9+cfeudss57eam81laW1yzQPHDMeZFiPB/8AodPv1rCa9tdOtQ6qCHGURRkv75rpoOnI1he2kjvLLsaVPDyDI2B5ffjOPWp+yuLa53WoM0Tocor8nj/rtxSEhu/yNqD2Mlv7u6njMdit0SN5RofE2jPT0Ax3xXfUZNSucx3VvPbxoqkERFQ2BwOBgcHGPYelb6vpWqSWu3T132kCDckW45Y9SfXA6E9BRn08ZYkme3ANtEoBG8BP34Pr96UsBULHUCpLmFEKSiQBlfcFUcsfamSX97awRO883hxDhSRz8k/71pqsFqsH8UivIrdZslYXjZsEe4z16+2ean4pJtSudtwd0ERBZQcAnqBT62LhUE+ZTwzNfKBKoBmPm2nPkHJ/2HHrTzt6+vPNSt6jiVYo32mJcEg4wep/z2p7pd08kLS3bKIUUEyqD5uv78VFWiMOzSVGaeKUKwQIwGOSc46foR965sAjkUgKNvC9T96+R6hayMJJEfYRtWMyAd+KZfw2JrYzDdBuGUDDOR2os1CzAB/JNX0wUQh2AOTjpW9hfRoPCkYNjGCCcj5FDfU9vBbWCzQeHPIzCPxc4KHB6rjj2yTU3YTzR3UTb2VUHLkdfYetBsX5Vu46g1Ka61W2MiNNsUITjc2OPisG1jR2YtJKqk/6HNT3gAu7XCs+3knrmuskMU6oVRMAY6U6Y9BWxjBblG0ubRorCFn8m1TLjJ98dBQU1w9pDbWVpEZ7x0BdlHQepptZ2rIMuQqj8xJwBWFzqNojh4EaSVhhmzgHsPkV4Ee5La/Ii200ueC8juTezJdqQ2+NsAexPerO1hikne6azheeYBXmQBWPuTgg+/SpWOSGedUv7tY225WIt5iPjtTSzmis4YZllVEnLGCJ2O5lGVJzjjJzx7UC58mMCzGXUun2ur2g0qZp4YfCVXjjYDA7c/571P8A1P8ARt5pmmQ/wW8cWUS+I8GB4jHr+bvjjihbD6pRbj+ZJmQ8ESZySOMVQSfUDXcBklA2twMsOKiGKiiJqVVK9nnsst1Kxi1KyeeEkEyIgWRD0zkcHp0ah7e3T8fF4dyGtVbdlfIGHXp6npTXVJpJLueFXLw7vKrDoPal0ls3XoatvyZWy1yd1BvdSugW2QI2529FIPHz7VtdXLXBEMKlIE8qRj9yfU0E0h/DSJcyhdp3Decbv+TRdlDnvh2HQ9QD7e9MouBjfiEaJEt1qsMUiF0By+D6c4+K9SaVZ7PlY0YriN9mAp6cg++ce1ebW+LJxIqnIHbv801l+olithtdvFPB3MDkgcceucipZWZXr1NPxwCsW/U0dm95LEs6xNNiRCCQB3xg/uKmGhLzNGfKyEg5Bx9qaanpS6vMLu5LCUAbPNxjtz61hfWF1FbsIzIu0gMQpZiPbFVX9RfmTIUsagnhhNmZQAemQefihJmto3IMhTJJwqE06W32W6W94TMAfyt25yD14PUVr+KfTYY1sbcDxcu5Zd3fAHPQUoNeOmHDjDtqDBHgvr1QLq4kj9Yf6R8Hv89aYW2mIkITcRjq55Ppx+tZXd7BEQ4LyB3UBdhC5PP5q+/SGqS6/wDWOn6SLUw25djO035tqgtgducAd+v3qqqXNASIVmPidLf6Na+1m1/h92DNGjZ/EP5jwSOe/JNMde+k7rT59P8AHlRrWOCK3iYE/mUc++Scn3r1XUtItMQz2ccdvcQHySJGFJB6j34pVqkFrq95Ba3+/wAO3O9YlbiSQgjJx6Dp817K6qwws32PiaArATy+WxjsoGaFBIQd5EgyPt/emmn+ZBu4zycDoa5rto1hrV1YDxGPJRiuRtIzz+tAXN+bCFFiUS3BPKk/lHdj7VmIN6+5kYsfrGOqxJhAGXJ5PHOO32pa4jjGGxn/ANqwF++zxHcnPdjyf1rmnxyTzeNKoVf6eOSfvVQtCoKha2KsVdlVu6hhkD7V3aJovEm3AE5Zj/c0Yo/1Hn19/Wp362vVhsFtmt96y5zKDxGwI6/PIplS2qFQWNRgbsPGrAqy44I70BtjS6adc5xhV9Kn9K1CSy/lyMJIiR5R2+Pemwu4J4vESTa2cFXOP0pmQqZQqyHniFJrpgOyeLcoPUNyvx2p3a3cNxEHhkBQ9CP7EVITrkjPOf3oqwdoGLRMVJ6gdDTUPUBAqUL24JYYBJ6EivlvbxzApKThOQAehJOR+w/eutpI95kRRl2UZZV7imVnBbLD4lzAT4hynnI8o+9SdlHiUxllN+JCazfzjXL4xBpoRdPC8f8AVHtcqCCO3FONPjuLO6Y28jQ3EDbg39XqCK1vtFsIdR1G7jkeK8kuHZceYHLZ6Z71nfI639tM92vmgCY3DyyDg5+Rg/eizKf1jOVIM9pstFna2je9vZLq62Y3k4UeuFHH3rHSPp+cM13dzlJwzCL2GcA15VD/APpWv6ar6baNFKsY8NJpo9zp24Oecds5p5on1T9RT6NAqMjCNvDadvz4HTHYnBAzVWx/HLDKw6IQ4AqJPqy5vbHVbyPUbsSXTzPtMZ4254PHrjgVPBhK3jOzPnPGeGyc5/eitcku4buW4vV3Su7F33hsj0qdF5JAqxhASCdzMeAO3P8AnQ0FUEkrPFdurKuz/Czc71GFyQTj96M/HWkELyiQNsz5VOScDtUXFqqPceHFC5z6HpzRNysrXKOsiCMe3OKBxansn+I32U1xrsSeGbXEm7zMGUjA7D5pUlx48j+IQ6sckEcE96Ae3aflDt46Y61yFLqNSNoV17+vxSEKRyDUVyb3+kRsvi2mE4y0eeD8elKLjTNTuJgUg/lpwqmRRn360z3u5O8sT7mkmspMD4yybiuFbOCcHp/b+1Vw7XVyuM2aj/SbDUIi0VzYt4WwMrZBw2T6H3plp9rNDcsXWQREdCMDPv696idKvZVuRvlZcDjb3p8t7NJlTL1BHmajkxsDKaDYXKNvKwweetdvHkKKpfcB0B7UqFx+CtgpYOuzIB5J+K4urWm0eK4jz0yeD96UC/Uhlwsjcjf6g1m20nfLOGeR3OyNerGou0e4v5fxd07M7SswC9sjp8cCjtYsLrWNXB2GOEIHaZgSqsQMgAdTxQkmh3QIi/GgKp4yhx+xqiqqjz0xzqvvsbxW8YAfpzkk1X2eppc2sdlZKLdEypPfAOVI+wOfcmou2Fx4PhTlGZCAJI2yHHrjsaNgea13Swcsq5K7sZHesme2+okA1PU59c2w/lXO/lWxMXflvTj5qRtbeW/d1i2/y13ZPHtTfXNa/GwPEk5SaX8wxwe+K+fTsCmzLLGwcMRIxJ59P8FWxlsWG28zWxpbE1gs44BGsKY8mCcck8c/3rfwOBxx/wAUcsWWX71tHbdOegyT96huT0zLsTF6ukdzFGVcs+cEKcD3NEICQRI27k7cDHFb3Mc5iUWfhhiw3b+y9/k0JOTDIkZdTIw/Kp6UOEXCTyaC03Ak+uBjvU7rk5tp/IVIIwBtzn1Oaf8AjteQbLMERgbWlPQ+u31+aHMMUUIQDfzlS/OD7CrY20NmFG1NmSMk00jLulfw8DIzwT8V9juwo2Sc45H/ABT65tIJlKNGq5PJAANJLnT5klMMat4ecoSM5/StiZFfk0K4eaT3UbFTC0hXaMhz09vtWllfsIf5ag5OWUnGD6j5rrPZ3dpYo11EiKTtU7gT+lZpHCII2DAFskqpxj5pqFR6no19PZxtG9qyoHUYVXyMdjS653zHI5QjJxSSKEvMuGxkgdawvGuprVpLa6eKFmCeH/qI5yfvisgx3y5jGMueShit2HmxisvqG7istOmRdjyHELoW5UspIP6Uj1a61WOwt72S95uEMTIgwNvPbpnnrWeks38OSaRmcm9CkluT5AB1+aIw6/Ym4yfH1NtFkGl3l4jSxIoVCAQ7bT9s0+0aK9sDkr4vQSQjk7fUE9TTRCAAHJJI7jNEwWSS+dSVx39Oalk+VsKI5GOQn1O8To7F1KhMdW4rvcXdrbpmSeNB1wSuT+9Lo7S3+qluDchoZLSdoVaM/mXtkHv70Ev0Q0d0Hiu0dEOdsiYz9x/xSrjxjjGjF0Ue4ZJq6ynbaJJIT0Yg4/2raxtpS5kuJMTEHLpjycdv1ohdPlt+MxdM8Z/w19i3xzSGQ8jy4Xp80LXwsT/Is07UA0slhet/5UbFd2MCTHce/t/gOmRckhzkjGP++tSH1E/h/UE7DIAKuMdQdopnpGtSXM34S5GZDnZIv+9aMmHmyyjYzWyxg0AI8uPtxQV5atLCV3MuMdO4pi/lyDSq9v2SeOCJRvLDJYcYqeIEnkXHZbkVz3sIBgWIsi/lXluaAY28nLTPGR/Syk4pnLstGMcC5d/62+KCu/BuNjqGik24kwMgn1HNdATZP//Z"/>
          <p:cNvSpPr>
            <a:spLocks noChangeAspect="1" noChangeArrowheads="1"/>
          </p:cNvSpPr>
          <p:nvPr/>
        </p:nvSpPr>
        <p:spPr bwMode="auto">
          <a:xfrm>
            <a:off x="155575" y="-427038"/>
            <a:ext cx="1190625" cy="89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2" name="rg_hi" descr="http://t0.gstatic.com/images?q=tbn:ANd9GcRYFi_zPXNWA7KgBPfwHM_z9o5TKtbLUupsALoXN6eh6gbXVAfKkw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788" y="4292600"/>
            <a:ext cx="25019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468313" y="3716338"/>
            <a:ext cx="8280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dirty="0">
                <a:solidFill>
                  <a:srgbClr val="FFFF00"/>
                </a:solidFill>
              </a:rPr>
              <a:t>   </a:t>
            </a:r>
            <a:r>
              <a:rPr lang="it-IT" sz="3200" dirty="0" smtClean="0"/>
              <a:t>lamponi                      more                 fragole</a:t>
            </a:r>
            <a:endParaRPr lang="it-IT" dirty="0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advAuto="0"/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pPr eaLnBrk="1" hangingPunct="1"/>
            <a:r>
              <a:rPr lang="it-IT" b="1" dirty="0" smtClean="0">
                <a:latin typeface="Andalus" pitchFamily="18" charset="-78"/>
                <a:cs typeface="Andalus" pitchFamily="18" charset="-78"/>
              </a:rPr>
              <a:t>Tra   2000  e  3000  metri</a:t>
            </a:r>
          </a:p>
        </p:txBody>
      </p:sp>
      <p:sp>
        <p:nvSpPr>
          <p:cNvPr id="29699" name="Segnaposto contenuto 2"/>
          <p:cNvSpPr>
            <a:spLocks noGrp="1"/>
          </p:cNvSpPr>
          <p:nvPr>
            <p:ph idx="1"/>
          </p:nvPr>
        </p:nvSpPr>
        <p:spPr>
          <a:xfrm>
            <a:off x="395536" y="1772816"/>
            <a:ext cx="8424936" cy="2016224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Arial" charset="0"/>
              <a:buNone/>
            </a:pPr>
            <a:r>
              <a:rPr lang="it-IT" sz="4000" b="1" dirty="0" smtClean="0">
                <a:solidFill>
                  <a:srgbClr val="FFFF00"/>
                </a:solidFill>
              </a:rPr>
              <a:t>    </a:t>
            </a:r>
            <a:r>
              <a:rPr lang="it-IT" sz="4000" dirty="0" smtClean="0">
                <a:latin typeface="Andalus" pitchFamily="18" charset="-78"/>
                <a:cs typeface="Andalus" pitchFamily="18" charset="-78"/>
              </a:rPr>
              <a:t>Le  foreste  scompaiono  e  sugli ampi  prati  crescono  solo  bassi arbusti  come  il  pino  mugo  o  il  salice  nano.</a:t>
            </a:r>
            <a:r>
              <a:rPr lang="it-IT" sz="4000" b="1" dirty="0" smtClean="0"/>
              <a:t/>
            </a:r>
            <a:br>
              <a:rPr lang="it-IT" sz="4000" b="1" dirty="0" smtClean="0"/>
            </a:br>
            <a:endParaRPr lang="it-IT" sz="4000" b="1" dirty="0" smtClean="0"/>
          </a:p>
        </p:txBody>
      </p:sp>
      <p:pic>
        <p:nvPicPr>
          <p:cNvPr id="4" name="Picture 2" descr="C:\Users\MILENA\Pictures\pino mu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17032"/>
            <a:ext cx="2016224" cy="231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Latschenkiefer 0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t="26877" b="26877"/>
          <a:stretch>
            <a:fillRect/>
          </a:stretch>
        </p:blipFill>
        <p:spPr bwMode="auto">
          <a:xfrm>
            <a:off x="2195736" y="4365104"/>
            <a:ext cx="201622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MILENA\Pictures\adattamento dei fiori alla vita di montagna\salice nan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572000" y="3717032"/>
            <a:ext cx="2016224" cy="2232248"/>
          </a:xfrm>
          <a:prstGeom prst="rect">
            <a:avLst/>
          </a:prstGeom>
        </p:spPr>
      </p:pic>
      <p:pic>
        <p:nvPicPr>
          <p:cNvPr id="35842" name="Picture 2" descr="https://t1.ftcdn.net/jpg/00/76/44/74/240_F_76447479_ahaU8n1FC0G5IZeif1LMVaqHZABFebX5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b="11538"/>
          <a:stretch>
            <a:fillRect/>
          </a:stretch>
        </p:blipFill>
        <p:spPr bwMode="auto">
          <a:xfrm>
            <a:off x="6660232" y="4293096"/>
            <a:ext cx="2301255" cy="1656184"/>
          </a:xfrm>
          <a:prstGeom prst="rect">
            <a:avLst/>
          </a:prstGeom>
          <a:noFill/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649538"/>
          </a:xfrm>
        </p:spPr>
        <p:txBody>
          <a:bodyPr/>
          <a:lstStyle/>
          <a:p>
            <a:pPr eaLnBrk="1" hangingPunct="1"/>
            <a:r>
              <a:rPr lang="it-IT" sz="4000" b="1" dirty="0" smtClean="0">
                <a:latin typeface="Andalus" pitchFamily="18" charset="-78"/>
                <a:cs typeface="Andalus" pitchFamily="18" charset="-78"/>
              </a:rPr>
              <a:t>Oltre  i  3000  metri  troviamo:  muschi, licheni  ed  alcuni  fiori  come le stelle alpine, genziane, ranuncoli, rododendri</a:t>
            </a:r>
          </a:p>
        </p:txBody>
      </p:sp>
      <p:pic>
        <p:nvPicPr>
          <p:cNvPr id="4" name="irc_mi" descr="http://capelli.estetica.it/download/2010/novembre_2010/benessere_capelli/cura_capelli/capelli-stella-alpina.jpg">
            <a:hlinkClick r:id="rId3"/>
          </p:cNvPr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588125" y="2565400"/>
            <a:ext cx="2305050" cy="1871663"/>
          </a:xfrm>
        </p:spPr>
      </p:pic>
      <p:pic>
        <p:nvPicPr>
          <p:cNvPr id="81922" name="Picture 2" descr="http://t0.gstatic.com/images?q=tbn:ANd9GcS8Zb6WpYsVGxYW_4DNAbtDT_G537kq7F3ApCX8a00qApawz1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652963"/>
            <a:ext cx="2233613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AutoShape 4" descr="http://t2.gstatic.com/images?q=tbn:ANd9GcThl73Sp9Xbhvvg-klsYjvnOyblh7cMkq6EHlGxiWF4Wo3MENQQ"/>
          <p:cNvSpPr>
            <a:spLocks noChangeAspect="1" noChangeArrowheads="1"/>
          </p:cNvSpPr>
          <p:nvPr/>
        </p:nvSpPr>
        <p:spPr bwMode="auto">
          <a:xfrm>
            <a:off x="155575" y="-762000"/>
            <a:ext cx="28670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798" name="AutoShape 6" descr="http://t2.gstatic.com/images?q=tbn:ANd9GcThl73Sp9Xbhvvg-klsYjvnOyblh7cMkq6EHlGxiWF4Wo3MENQQ"/>
          <p:cNvSpPr>
            <a:spLocks noChangeAspect="1" noChangeArrowheads="1"/>
          </p:cNvSpPr>
          <p:nvPr/>
        </p:nvSpPr>
        <p:spPr bwMode="auto">
          <a:xfrm>
            <a:off x="155575" y="-762000"/>
            <a:ext cx="28670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799" name="AutoShape 8" descr="data:image/jpeg;base64,/9j/4AAQSkZJRgABAQAAAQABAAD/2wCEAAkGBwgHBgkIBwgKCgkLDRYPDQwMDRsUFRAWIB0iIiAdHx8kKDQsJCYxJx8fLT0tMTU3Ojo6Iys/RD84QzQ5OjcBCgoKDQwNGg8PGjclHyU3Nzc3Nzc3Nzc3Nzc3Nzc3Nzc3Nzc3Nzc3Nzc3Nzc3Nzc3Nzc3Nzc3Nzc3Nzc3Nzc3N//AABEIAFYAhwMBIgACEQEDEQH/xAAbAAACAwEBAQAAAAAAAAAAAAADBAABAgUGB//EADcQAAIBAwMCAwYFAwMFAAAAAAECAwAEERIhMRNBBSJhBhQyUXGRI4GhwfBCYtFSseEVJDND8f/EABsBAAMBAQADAAAAAAAAAAAAAAECAwAEBQYH/8QAIxEAAgICAgICAwEAAAAAAAAAAAECEQMxBCESQSJRBRMygf/aAAwDAQACEQMRAD8A+QS4D/UUW1Xpss7EogzhqjKnW/E+EDO3f0rTyNOnwk+bCxqOAKxO+ilxJGxJZUzsW70FXb4c5GaKQcnrOF2wEXfAoYMec6Tt3JrBRDKw8j7rnfO9OX1wVeMxgAKuQpGcZpOMdaVUP9TVqWQSTOwUc+XPGKwGlZRkzpJU7jfHFbg0rJly3GQCQcVtbd5IwSMenFULcxKS7IuecnJ+1bo1o05WecAKW1Y0g/asmKETP5yNLYAHG1MQlY5Mrkskeo/bb9a5wVtW/JPHzrAQ9BHi5VlwrZ7dwaZvrT3gDpNhlBwp7ihSqljZhf8A3ScfMCmbeNb236kExjniGdzU267Jtu7Ry8yxTRK39B/enL11WdoySpbzK3YUOeaO4XTOmiZTgkVrxaNz0JFUsNGGNPsbbVgriMIwkO6ONLEcZ7GlD1IWDY9PrT1qFuLWSL+3I+oNRoOrb9MjEqHB7ULoKlXTFI1JYsh8uM7HBq626QQKNYMhO+RUo9jEuExpl5Lb87VtI2uCIzIEGnOOATRWRHs4gxxpJyRQ+opCoFHlbVWsVPozJaPDEWmTRvQWQBF058+4Bpo3UmCqgFCeG4Oa23QRizJpceUJnI/4oJsybWxeCF1jZwAMjAZjgAdz+1bVo4FIhUOe7vwPoKzdJMQrSA4A2wdhQLeJrq4SFP62x9BTDb7Z1LUj3F7m584zlc9/l+tKWdt1JFmkEYUb6Qclj22GSP8AiieITLMohgP4ESjR/cc4zSWkjSuTjOfzoCxW2OOERZRK7s8jANpGnH3o9hDECZOiFC/1EkmswoZmTIySMj/Ne19kPZiLxOI3M8rLbxSaAiAfiEDfntv/ADFcvJ5OPjwc5vopjwyyy8InhWuLu4uSsbdNSCRtwAM0GO4utyJ9XzBNfTvan2Btri1Nx4MGjuo1wImfKyKBwM8H9K8J4x7L+LeC2qT3dqViJGqRWDBSeAcGp8X8jx+Ql4y7+ns6MnEnj6oTUNcxyfhKZgN0IwzD0+dEWQ/9NUg40bHIzQLdjKQsreYfA/cH6002uW3nilQLKc+bs+MfrXacUl6FbUxxvmOQ6jzlcYpkRmV8+8RtjkCuZDG7yoibyE6QKZazkikZpZFiw2DvzWcQyivsxcW7JMxABQnsdxUqXU24C6if9R2qqKuho+VBISxjdDyr8VnzBjgbsfhxwKyHYSMRkEHemDKqOnSUaucnfJpWLoEyBMEDMh+FP9Pqf2ocoAjbGWYyHetsGS4Vzk76mJPNHgAMMbd3LUU6DdUK211JGNBwU4wRTEEY6cpgOmZgR9F716n2V9n/AAu7tJpL1tTEEKMnSpA/U15rxqxFj4s8UEpZV4bPpxXPDlQyZXjW0NKPVoViicRSKwwV4qosMrF+AQaPHqlWQOccZPG1VEFkfSBhWwAT6VdsCf2ev9g/B4/ELydruPMcCjK8Ak8D/c19OtYIreFYoI1jReEQYAr5b7G+NjwvxSOOQM8V2QjgcglvKa+qggHevTvzf7f3/L+fR5z8f4PFa2M6QsQYsMkZxXA9srczezPiEagMennB24IP7V2XfLDQK5HtTP4fB4c6eKS/hkahDG5DSkdv5tXjOLazxa9Mvl6xys+IiBpHIUY42Hzp+GG4dGiG5RlIJGxG4INXCrtOzn8NAN37CiXlywVkgYY05yOTj/5X0BTdnq85W6AziGzt3a3VXlY/EOAfSh3Ob2xkmYlpQNePljYn88Glbt3TTq8ucsK14dMOqIn+GVCh+uSf3qyGUajYvGrOMybAcVVR1lknMG40k5/zUoFP9I66SSDsdq1oxgjI35NZ6oKDJ2J+1HaJdILyBjjJUdqNi2aZR0wwWRmJwdu1blAdwgBRF4wOKzaTHUzFfLv9BRhqcMolZccHJpHsR9BYLy7sVMMNwywuwfT8zRWEfic5vMO8i/8AmgLdwMAg/KubM8y5Tqud+9ajuXguEeJipb4ip57EUjxruUdjDc4ifwoSKhLdQkknkcUnBbXHRe5jVjDGwDOBspPArvxWqv4DMoB8pbf880LxVltrS08LiPlb8R1B7jYZ/X7UITJqfo53vQt7yKVY26sbq0bA8Y9K9D7Pe11/aXYN5NLdW5GHVzuB8x6152TovcshffG4I/2rUKwwjU03TAxnPmZvQCo58OPLHxmrKwzShTie/wDEfbTrwzR+HW92NK4eXCjQx2AyM14nqzTz+83UsgBOBk7uflvRPfbe4ghtyjxQrJrVVbdjjlqTvHE8rg3Duh30ug5HyOajx+JiwKoKhs3IyZn82baWWeVXiQdBSVC52/nrW1eYykzS4t9JZ9tscUqh6QYIjaV5FLTXTz2srZAUMFCjuOf2rsjG2RUb0Bv7v3iZyvwE+XPagnMbKwOGGD+dat7cyZZjpVd8nv6USK394uxDvqJ7V0dJFrSVDrFTGL1MAyAA57GroqTW9tdzW0mPdOCT/rHOKlIQtr0ciKHXHqByByKctoskIu+ePl9aXtC2rYbevenYlBORIQFGWA7ChNvRSbZmdVi1CJhp2H1/mKlqVS6UXMpWNsHKrqx8hROkZY2aNSYwTqYDj60vIus6VAXH60E/Qqf2PvFZzSsY7gt2GdsfcUI+DvgmCQNjdQwxSqKFbGlioGMCijqdMrCr7ZJ0nGAO9LUlpm7WmdqwuzaWHu92pQg6j/cAOB+eK5Ly+8XBuHU9UvkknhcYAFaEkzQxRoxLuNmY8fOsWzRG4hEuWkWRdXy5pYp7NFLsFPMokwFGvkMRxVvcQRRMsKgykDUxH3Gavxsw+/kw8FRsOK50i4kIDZAJGRwarGCaTHjG0mGE7I+o4wCDsePSiRNqhaXAznJz3pM74zVs50BF+HP3pnFMLiM+9qVBYkHJGB8sbUJCGt5RwNanH3oQiORq2+tHGlY5Aq77ZNFJLQaS0XcTEdOGM/hrv9TXQsF9zsZb6UgSSeWM/L1pPw+ya7nC7hU+L0qeLXIuZkjgP/bxDTGOx9aEnboRq/ihfqLPKeplVHwj5VdGtrXqsSSqAclu1SlckFtIxBOwwCAflTkUZuElkLaSijbHNSpWydaBPou1ZFtvOGHJGg43zQA6sGJB1EgZ/OpUpa2xfsYih6jzEHARCcUtHIwjfQSuxB9Qe1XUpV7MgazMn1xgelYLsG1575PrUqVYdI1dlWkLhcbYCil2fyjYDI5FSpTRGjoJbW7zPhWAA3NMSQxwOquzajwVAz9z/ipUpG+6E8n50RHt4plkMBdecM+a34kYkljitl0sCQcrs2ccnvVVKPsKOjeSrZWgt4VxqLJq+mxP87VzYoE1B5d1QaiB3qVKSOjR/iy7GX3i7VHA0MxOkfQ1VSpSz6ZTxR//2Q=="/>
          <p:cNvSpPr>
            <a:spLocks noChangeAspect="1" noChangeArrowheads="1"/>
          </p:cNvSpPr>
          <p:nvPr/>
        </p:nvSpPr>
        <p:spPr bwMode="auto">
          <a:xfrm>
            <a:off x="155575" y="-814388"/>
            <a:ext cx="2676525" cy="170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800" name="AutoShape 10" descr="data:image/jpeg;base64,/9j/4AAQSkZJRgABAQAAAQABAAD/2wCEAAkGBwgHBgkIBwgKCgkLDRYPDQwMDRsUFRAWIB0iIiAdHx8kKDQsJCYxJx8fLT0tMTU3Ojo6Iys/RD84QzQ5OjcBCgoKDQwNGg8PGjclHyU3Nzc3Nzc3Nzc3Nzc3Nzc3Nzc3Nzc3Nzc3Nzc3Nzc3Nzc3Nzc3Nzc3Nzc3Nzc3Nzc3N//AABEIAFYAhwMBIgACEQEDEQH/xAAbAAACAwEBAQAAAAAAAAAAAAADBAABAgUGB//EADcQAAIBAwMCAwYFAwMFAAAAAAECAwAEERIhMRNBBSJhBhQyUXGRI4GhwfBCYtFSseEVJDND8f/EABsBAAMBAQADAAAAAAAAAAAAAAECAwAEBQYH/8QAIxEAAgICAgICAwEAAAAAAAAAAAECEQMxBCESQSJRBRMygf/aAAwDAQACEQMRAD8A+QS4D/UUW1Xpss7EogzhqjKnW/E+EDO3f0rTyNOnwk+bCxqOAKxO+ilxJGxJZUzsW70FXb4c5GaKQcnrOF2wEXfAoYMec6Tt3JrBRDKw8j7rnfO9OX1wVeMxgAKuQpGcZpOMdaVUP9TVqWQSTOwUc+XPGKwGlZRkzpJU7jfHFbg0rJly3GQCQcVtbd5IwSMenFULcxKS7IuecnJ+1bo1o05WecAKW1Y0g/asmKETP5yNLYAHG1MQlY5Mrkskeo/bb9a5wVtW/JPHzrAQ9BHi5VlwrZ7dwaZvrT3gDpNhlBwp7ihSqljZhf8A3ScfMCmbeNb236kExjniGdzU267Jtu7Ry8yxTRK39B/enL11WdoySpbzK3YUOeaO4XTOmiZTgkVrxaNz0JFUsNGGNPsbbVgriMIwkO6ONLEcZ7GlD1IWDY9PrT1qFuLWSL+3I+oNRoOrb9MjEqHB7ULoKlXTFI1JYsh8uM7HBq626QQKNYMhO+RUo9jEuExpl5Lb87VtI2uCIzIEGnOOATRWRHs4gxxpJyRQ+opCoFHlbVWsVPozJaPDEWmTRvQWQBF058+4Bpo3UmCqgFCeG4Oa23QRizJpceUJnI/4oJsybWxeCF1jZwAMjAZjgAdz+1bVo4FIhUOe7vwPoKzdJMQrSA4A2wdhQLeJrq4SFP62x9BTDb7Z1LUj3F7m584zlc9/l+tKWdt1JFmkEYUb6Qclj22GSP8AiieITLMohgP4ESjR/cc4zSWkjSuTjOfzoCxW2OOERZRK7s8jANpGnH3o9hDECZOiFC/1EkmswoZmTIySMj/Ne19kPZiLxOI3M8rLbxSaAiAfiEDfntv/ADFcvJ5OPjwc5vopjwyyy8InhWuLu4uSsbdNSCRtwAM0GO4utyJ9XzBNfTvan2Btri1Nx4MGjuo1wImfKyKBwM8H9K8J4x7L+LeC2qT3dqViJGqRWDBSeAcGp8X8jx+Ql4y7+ns6MnEnj6oTUNcxyfhKZgN0IwzD0+dEWQ/9NUg40bHIzQLdjKQsreYfA/cH6002uW3nilQLKc+bs+MfrXacUl6FbUxxvmOQ6jzlcYpkRmV8+8RtjkCuZDG7yoibyE6QKZazkikZpZFiw2DvzWcQyivsxcW7JMxABQnsdxUqXU24C6if9R2qqKuho+VBISxjdDyr8VnzBjgbsfhxwKyHYSMRkEHemDKqOnSUaucnfJpWLoEyBMEDMh+FP9Pqf2ocoAjbGWYyHetsGS4Vzk76mJPNHgAMMbd3LUU6DdUK211JGNBwU4wRTEEY6cpgOmZgR9F716n2V9n/AAu7tJpL1tTEEKMnSpA/U15rxqxFj4s8UEpZV4bPpxXPDlQyZXjW0NKPVoViicRSKwwV4qosMrF+AQaPHqlWQOccZPG1VEFkfSBhWwAT6VdsCf2ev9g/B4/ELydruPMcCjK8Ak8D/c19OtYIreFYoI1jReEQYAr5b7G+NjwvxSOOQM8V2QjgcglvKa+qggHevTvzf7f3/L+fR5z8f4PFa2M6QsQYsMkZxXA9srczezPiEagMennB24IP7V2XfLDQK5HtTP4fB4c6eKS/hkahDG5DSkdv5tXjOLazxa9Mvl6xys+IiBpHIUY42Hzp+GG4dGiG5RlIJGxG4INXCrtOzn8NAN37CiXlywVkgYY05yOTj/5X0BTdnq85W6AziGzt3a3VXlY/EOAfSh3Ob2xkmYlpQNePljYn88Glbt3TTq8ucsK14dMOqIn+GVCh+uSf3qyGUajYvGrOMybAcVVR1lknMG40k5/zUoFP9I66SSDsdq1oxgjI35NZ6oKDJ2J+1HaJdILyBjjJUdqNi2aZR0wwWRmJwdu1blAdwgBRF4wOKzaTHUzFfLv9BRhqcMolZccHJpHsR9BYLy7sVMMNwywuwfT8zRWEfic5vMO8i/8AmgLdwMAg/KubM8y5Tqud+9ajuXguEeJipb4ip57EUjxruUdjDc4ifwoSKhLdQkknkcUnBbXHRe5jVjDGwDOBspPArvxWqv4DMoB8pbf880LxVltrS08LiPlb8R1B7jYZ/X7UITJqfo53vQt7yKVY26sbq0bA8Y9K9D7Pe11/aXYN5NLdW5GHVzuB8x6152TovcshffG4I/2rUKwwjU03TAxnPmZvQCo58OPLHxmrKwzShTie/wDEfbTrwzR+HW92NK4eXCjQx2AyM14nqzTz+83UsgBOBk7uflvRPfbe4ghtyjxQrJrVVbdjjlqTvHE8rg3Duh30ug5HyOajx+JiwKoKhs3IyZn82baWWeVXiQdBSVC52/nrW1eYykzS4t9JZ9tscUqh6QYIjaV5FLTXTz2srZAUMFCjuOf2rsjG2RUb0Bv7v3iZyvwE+XPagnMbKwOGGD+dat7cyZZjpVd8nv6USK394uxDvqJ7V0dJFrSVDrFTGL1MAyAA57GroqTW9tdzW0mPdOCT/rHOKlIQtr0ciKHXHqByByKctoskIu+ePl9aXtC2rYbevenYlBORIQFGWA7ChNvRSbZmdVi1CJhp2H1/mKlqVS6UXMpWNsHKrqx8hROkZY2aNSYwTqYDj60vIus6VAXH60E/Qqf2PvFZzSsY7gt2GdsfcUI+DvgmCQNjdQwxSqKFbGlioGMCijqdMrCr7ZJ0nGAO9LUlpm7WmdqwuzaWHu92pQg6j/cAOB+eK5Ly+8XBuHU9UvkknhcYAFaEkzQxRoxLuNmY8fOsWzRG4hEuWkWRdXy5pYp7NFLsFPMokwFGvkMRxVvcQRRMsKgykDUxH3Gavxsw+/kw8FRsOK50i4kIDZAJGRwarGCaTHjG0mGE7I+o4wCDsePSiRNqhaXAznJz3pM74zVs50BF+HP3pnFMLiM+9qVBYkHJGB8sbUJCGt5RwNanH3oQiORq2+tHGlY5Aq77ZNFJLQaS0XcTEdOGM/hrv9TXQsF9zsZb6UgSSeWM/L1pPw+ya7nC7hU+L0qeLXIuZkjgP/bxDTGOx9aEnboRq/ihfqLPKeplVHwj5VdGtrXqsSSqAclu1SlckFtIxBOwwCAflTkUZuElkLaSijbHNSpWydaBPou1ZFtvOGHJGg43zQA6sGJB1EgZ/OpUpa2xfsYih6jzEHARCcUtHIwjfQSuxB9Qe1XUpV7MgazMn1xgelYLsG1575PrUqVYdI1dlWkLhcbYCil2fyjYDI5FSpTRGjoJbW7zPhWAA3NMSQxwOquzajwVAz9z/ipUpG+6E8n50RHt4plkMBdecM+a34kYkljitl0sCQcrs2ccnvVVKPsKOjeSrZWgt4VxqLJq+mxP87VzYoE1B5d1QaiB3qVKSOjR/iy7GX3i7VHA0MxOkfQ1VSpSz6ZTxR//2Q=="/>
          <p:cNvSpPr>
            <a:spLocks noChangeAspect="1" noChangeArrowheads="1"/>
          </p:cNvSpPr>
          <p:nvPr/>
        </p:nvSpPr>
        <p:spPr bwMode="auto">
          <a:xfrm>
            <a:off x="155575" y="-814388"/>
            <a:ext cx="2676525" cy="170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81931" name="Picture 11" descr="C:\Users\MILENA\Pictures\ranuncol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475" y="4652963"/>
            <a:ext cx="2376488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MILENA\Pictures\muschi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2636838"/>
            <a:ext cx="230505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C:\Users\MILENA\Pictures\rododendr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688" y="4724400"/>
            <a:ext cx="240030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2138" y="2636838"/>
            <a:ext cx="2778125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isultati immagini per foto di fiori di alta montag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93346">
            <a:off x="2366964" y="353330"/>
            <a:ext cx="15128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Users\MILENA\Pictures\adattamento dei fiori alla vita di montagna\pianta succulenta.jpg"/>
          <p:cNvPicPr>
            <a:picLocks noChangeAspect="1" noChangeArrowheads="1"/>
          </p:cNvPicPr>
          <p:nvPr/>
        </p:nvPicPr>
        <p:blipFill>
          <a:blip r:embed="rId4" cstate="print"/>
          <a:srcRect b="7641"/>
          <a:stretch>
            <a:fillRect/>
          </a:stretch>
        </p:blipFill>
        <p:spPr bwMode="auto">
          <a:xfrm rot="1900197">
            <a:off x="581642" y="241647"/>
            <a:ext cx="1439863" cy="119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12" descr="Risultati immagini per foto di fiori di alta montag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739" y="213630"/>
            <a:ext cx="1439862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irc_mi" descr="https://images.nital.it/life/gallery/fiocco-neve/big/fiocco1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08803">
            <a:off x="5525798" y="410046"/>
            <a:ext cx="15113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Immagine 11" descr="C:\Users\Paolo\Pictures\linaria_alpina_gran_paradiso_montagn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8783801">
            <a:off x="192660" y="1827979"/>
            <a:ext cx="143986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rg_hi" descr="http://t1.gstatic.com/images?q=tbn:ANd9GcQzQoIhPn0naSHZ1cYFl3J35wQ1xjl1utNE07tiRzavQDEWNET2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772895">
            <a:off x="194470" y="3725057"/>
            <a:ext cx="143986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Immagine 9" descr="Risultati immagini per foto di fiori di alta montagna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40201" y="5326968"/>
            <a:ext cx="1439863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Immagine 10" descr="Risultati immagini per foto di fiori di alta montagna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-2020999">
            <a:off x="7291389" y="289830"/>
            <a:ext cx="143986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8" descr="Risultati immagini per foto di fiori di alta montagn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-803129">
            <a:off x="2514601" y="5596843"/>
            <a:ext cx="1433513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0" descr="Risultati immagini per foto di fiori di alta montagna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190513">
            <a:off x="808038" y="5492739"/>
            <a:ext cx="14382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2" descr="C:\Users\MILENA\Pictures\pulsatilla montana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-3445314">
            <a:off x="7523164" y="3574368"/>
            <a:ext cx="1423987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4" descr="Risultati immagini per foto di fiori di alta montagna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832447">
            <a:off x="5729289" y="5630180"/>
            <a:ext cx="13684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Picture 16" descr="Risultati immagini per foto di fiori di alta montagna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-2074899">
            <a:off x="7362826" y="5366655"/>
            <a:ext cx="142557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2" descr="C:\Users\MILENA\Pictures\adattamento dei fiori alla vita di montagna\campanula morettiana.jpg"/>
          <p:cNvPicPr>
            <a:picLocks noChangeAspect="1" noChangeArrowheads="1"/>
          </p:cNvPicPr>
          <p:nvPr/>
        </p:nvPicPr>
        <p:blipFill>
          <a:blip r:embed="rId20" cstate="print"/>
          <a:srcRect b="7765"/>
          <a:stretch>
            <a:fillRect/>
          </a:stretch>
        </p:blipFill>
        <p:spPr bwMode="auto">
          <a:xfrm rot="-2711683">
            <a:off x="7509289" y="1757221"/>
            <a:ext cx="1368425" cy="112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2" name="Picture 4" descr="http://www.artefiori.it/easyUp/image/elvo3pino_cembro.jpg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837396" y="1849121"/>
            <a:ext cx="1204321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Immagine 22" descr="https://encrypted-tbn2.gstatic.com/images?q=tbn:ANd9GcSyAmrdsHwvqnuUInju0Yq0TkAGY_t_i9N8ilyIBzdTU7g_cx4C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012160" y="1844824"/>
            <a:ext cx="1296144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4" name="Picture 2" descr="Risultati immagini per foto abeti di alta montagna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275856" y="1844824"/>
            <a:ext cx="1201030" cy="165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" name="CasellaDiTesto 21"/>
          <p:cNvSpPr txBox="1">
            <a:spLocks noChangeArrowheads="1"/>
          </p:cNvSpPr>
          <p:nvPr/>
        </p:nvSpPr>
        <p:spPr bwMode="auto">
          <a:xfrm>
            <a:off x="1979613" y="3500438"/>
            <a:ext cx="54006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 dirty="0">
                <a:latin typeface="Andalus" pitchFamily="18" charset="-78"/>
                <a:cs typeface="Andalus" pitchFamily="18" charset="-78"/>
              </a:rPr>
              <a:t>P</a:t>
            </a:r>
            <a:r>
              <a:rPr lang="it-IT" sz="4000" dirty="0" smtClean="0">
                <a:latin typeface="Andalus" pitchFamily="18" charset="-78"/>
                <a:cs typeface="Andalus" pitchFamily="18" charset="-78"/>
              </a:rPr>
              <a:t>iante </a:t>
            </a:r>
            <a:r>
              <a:rPr lang="it-IT" sz="4000" dirty="0">
                <a:latin typeface="Andalus" pitchFamily="18" charset="-78"/>
                <a:cs typeface="Andalus" pitchFamily="18" charset="-78"/>
              </a:rPr>
              <a:t>e fiori </a:t>
            </a:r>
            <a:r>
              <a:rPr lang="it-IT" sz="4000" dirty="0" smtClean="0">
                <a:latin typeface="Andalus" pitchFamily="18" charset="-78"/>
                <a:cs typeface="Andalus" pitchFamily="18" charset="-78"/>
              </a:rPr>
              <a:t>non hanno vita facile ad altitudini così elevate</a:t>
            </a:r>
            <a:endParaRPr lang="it-IT" sz="40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32770" name="Picture 2" descr="http://sciencejunior.fr/wp-content/uploads/Conifere.jpg">
            <a:hlinkClick r:id="rId26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644008" y="1844824"/>
            <a:ext cx="1224136" cy="1656184"/>
          </a:xfrm>
          <a:prstGeom prst="rect">
            <a:avLst/>
          </a:prstGeom>
          <a:noFill/>
        </p:spPr>
      </p:pic>
      <p:sp>
        <p:nvSpPr>
          <p:cNvPr id="21" name="Segnaposto numero diapositiva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5" dur="500"/>
                                        <p:tgtEl>
                                          <p:spTgt spid="4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sellaDiTesto 1"/>
          <p:cNvSpPr txBox="1">
            <a:spLocks noChangeArrowheads="1"/>
          </p:cNvSpPr>
          <p:nvPr/>
        </p:nvSpPr>
        <p:spPr bwMode="auto">
          <a:xfrm>
            <a:off x="539553" y="188640"/>
            <a:ext cx="7920236" cy="2195666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sz="3600" dirty="0" smtClean="0">
                <a:latin typeface="Andalus" pitchFamily="18" charset="-78"/>
                <a:cs typeface="Andalus" pitchFamily="18" charset="-78"/>
              </a:rPr>
              <a:t>Devono affrontare un clima molto freddo con bufere </a:t>
            </a:r>
            <a:r>
              <a:rPr lang="it-IT" sz="3600" dirty="0">
                <a:latin typeface="Andalus" pitchFamily="18" charset="-78"/>
                <a:cs typeface="Andalus" pitchFamily="18" charset="-78"/>
              </a:rPr>
              <a:t>di neve </a:t>
            </a:r>
            <a:r>
              <a:rPr lang="it-IT" sz="3600" dirty="0" smtClean="0">
                <a:latin typeface="Andalus" pitchFamily="18" charset="-78"/>
                <a:cs typeface="Andalus" pitchFamily="18" charset="-78"/>
              </a:rPr>
              <a:t>che si succedono </a:t>
            </a:r>
            <a:r>
              <a:rPr lang="it-IT" sz="3600" dirty="0">
                <a:latin typeface="Andalus" pitchFamily="18" charset="-78"/>
                <a:cs typeface="Andalus" pitchFamily="18" charset="-78"/>
              </a:rPr>
              <a:t>una dopo </a:t>
            </a:r>
            <a:r>
              <a:rPr lang="it-IT" sz="3600" dirty="0" smtClean="0">
                <a:latin typeface="Andalus" pitchFamily="18" charset="-78"/>
                <a:cs typeface="Andalus" pitchFamily="18" charset="-78"/>
              </a:rPr>
              <a:t>l’altra</a:t>
            </a:r>
            <a:endParaRPr lang="it-IT" sz="3600" dirty="0" smtClean="0">
              <a:solidFill>
                <a:srgbClr val="000000"/>
              </a:solidFill>
              <a:latin typeface="Andalus" pitchFamily="18" charset="-78"/>
              <a:ea typeface="Times New Roman" pitchFamily="18" charset="0"/>
              <a:cs typeface="Andalus" pitchFamily="18" charset="-78"/>
            </a:endParaRPr>
          </a:p>
          <a:p>
            <a:pPr>
              <a:defRPr/>
            </a:pPr>
            <a:endParaRPr lang="it-IT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125" name="AutoShape 18" descr="Risultati immagini per clipart di bufera di neve in montagna"/>
          <p:cNvSpPr>
            <a:spLocks noChangeAspect="1" noChangeArrowheads="1"/>
          </p:cNvSpPr>
          <p:nvPr/>
        </p:nvSpPr>
        <p:spPr bwMode="auto">
          <a:xfrm>
            <a:off x="0" y="-136525"/>
            <a:ext cx="1619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126" name="AutoShape 20" descr="Risultati immagini per clipart di bufera di neve in montagna"/>
          <p:cNvSpPr>
            <a:spLocks noChangeAspect="1" noChangeArrowheads="1"/>
          </p:cNvSpPr>
          <p:nvPr/>
        </p:nvSpPr>
        <p:spPr bwMode="auto">
          <a:xfrm>
            <a:off x="0" y="-136525"/>
            <a:ext cx="1619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128" name="AutoShape 9" descr="Risultati immagini per foto di piante alpine  colpite dal freddo e dal vent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129" name="AutoShape 11" descr="Risultati immagini per foto di piante alpine  colpite dal freddo e dal vent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5130" name="Picture 8" descr="http://3.bp.blogspot.com/-cPTSTzqHTK8/VKmjTcC_j1I/AAAAAAAAZpU/m2ENlF0Y3gw/s1600/IMG_3290%2Bcalabrosa%2Bsui%2Brami%2Bdi%2Bun%2Bcespugli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7125"/>
          <a:stretch>
            <a:fillRect/>
          </a:stretch>
        </p:blipFill>
        <p:spPr bwMode="auto">
          <a:xfrm>
            <a:off x="3419872" y="2420888"/>
            <a:ext cx="2376264" cy="165618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5131" name="Picture 10" descr="http://i546.photobucket.com/albums/hh439/acerosito/foto%20forum%202009/DSCF165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420888"/>
            <a:ext cx="2304256" cy="1728693"/>
          </a:xfrm>
          <a:prstGeom prst="rect">
            <a:avLst/>
          </a:prstGeom>
          <a:ln w="38100">
            <a:noFill/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pic>
        <p:nvPicPr>
          <p:cNvPr id="51202" name="Picture 2" descr="https://encrypted-tbn1.gstatic.com/images?q=tbn:ANd9GcScQ8gdYgSufkEfXTWWgkNFebOW-K66RwTuXGOkOiLD-W1klWC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2420888"/>
            <a:ext cx="2305444" cy="1728192"/>
          </a:xfrm>
          <a:prstGeom prst="rect">
            <a:avLst/>
          </a:prstGeom>
          <a:noFill/>
        </p:spPr>
      </p:pic>
      <p:pic>
        <p:nvPicPr>
          <p:cNvPr id="51204" name="Picture 4" descr="http://www.laceno.net/wp-content/uploads/2012/12/monte-raiamagra-2-dicembre-2012-7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4581128"/>
            <a:ext cx="2401503" cy="1800200"/>
          </a:xfrm>
          <a:prstGeom prst="rect">
            <a:avLst/>
          </a:prstGeom>
          <a:noFill/>
        </p:spPr>
      </p:pic>
      <p:pic>
        <p:nvPicPr>
          <p:cNvPr id="51206" name="Picture 6" descr="http://www.meteoweb.eu/wp-content/uploads/2012/02/425049_3047141391128_1640994062_2621303_333008031_n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72201" y="4581128"/>
            <a:ext cx="2376264" cy="1800200"/>
          </a:xfrm>
          <a:prstGeom prst="rect">
            <a:avLst/>
          </a:prstGeom>
          <a:noFill/>
        </p:spPr>
      </p:pic>
      <p:pic>
        <p:nvPicPr>
          <p:cNvPr id="51208" name="Picture 8" descr="http://thumbs.dreamstime.com/z/foresta-dell-abete-di-inverno-una-bufera-di-neve-12141006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 b="12080"/>
          <a:stretch>
            <a:fillRect/>
          </a:stretch>
        </p:blipFill>
        <p:spPr bwMode="auto">
          <a:xfrm>
            <a:off x="467544" y="4581128"/>
            <a:ext cx="2448272" cy="1728192"/>
          </a:xfrm>
          <a:prstGeom prst="rect">
            <a:avLst/>
          </a:prstGeom>
          <a:noFill/>
        </p:spPr>
      </p:pic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9AEF-06E5-47EB-8CF0-3559A1DD175E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1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1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Solstiz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</TotalTime>
  <Words>1191</Words>
  <Application>Microsoft Office PowerPoint</Application>
  <PresentationFormat>Presentazione su schermo (4:3)</PresentationFormat>
  <Paragraphs>198</Paragraphs>
  <Slides>38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39" baseType="lpstr">
      <vt:lpstr>Tema di Office</vt:lpstr>
      <vt:lpstr>Diapositiva 1</vt:lpstr>
      <vt:lpstr>      La   vegetazione montana  è  varia e dipende  dall’ altitudine. La fascia dai 600 ai 1000 m é caratterizzata  da una grande mescolanza di specie arboree.     </vt:lpstr>
      <vt:lpstr>Diapositiva 3</vt:lpstr>
      <vt:lpstr>Più in alto incontriamo</vt:lpstr>
      <vt:lpstr>               Nel sottobosco:    felci                           funghi                         mirtilli </vt:lpstr>
      <vt:lpstr>Tra   2000  e  3000  metri</vt:lpstr>
      <vt:lpstr>Oltre  i  3000  metri  troviamo:  muschi, licheni  ed  alcuni  fiori  come le stelle alpine, genziane, ranuncoli, rododendri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… ma dove l’estate è breve come fare a crescere in così poco tempo?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MILENA</dc:creator>
  <cp:lastModifiedBy>Milena</cp:lastModifiedBy>
  <cp:revision>53</cp:revision>
  <dcterms:created xsi:type="dcterms:W3CDTF">2016-01-10T22:17:10Z</dcterms:created>
  <dcterms:modified xsi:type="dcterms:W3CDTF">2022-03-21T08:16:27Z</dcterms:modified>
</cp:coreProperties>
</file>