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84" r:id="rId5"/>
    <p:sldMasterId id="2147483697" r:id="rId6"/>
    <p:sldMasterId id="2147483715" r:id="rId7"/>
    <p:sldMasterId id="2147483734" r:id="rId8"/>
  </p:sldMasterIdLst>
  <p:notesMasterIdLst>
    <p:notesMasterId r:id="rId71"/>
  </p:notesMasterIdLst>
  <p:sldIdLst>
    <p:sldId id="298" r:id="rId9"/>
    <p:sldId id="258" r:id="rId10"/>
    <p:sldId id="301" r:id="rId11"/>
    <p:sldId id="383" r:id="rId12"/>
    <p:sldId id="302" r:id="rId13"/>
    <p:sldId id="259" r:id="rId14"/>
    <p:sldId id="367" r:id="rId15"/>
    <p:sldId id="303" r:id="rId16"/>
    <p:sldId id="304" r:id="rId17"/>
    <p:sldId id="305" r:id="rId18"/>
    <p:sldId id="308" r:id="rId19"/>
    <p:sldId id="360" r:id="rId20"/>
    <p:sldId id="361" r:id="rId21"/>
    <p:sldId id="362" r:id="rId22"/>
    <p:sldId id="363" r:id="rId23"/>
    <p:sldId id="366" r:id="rId24"/>
    <p:sldId id="368" r:id="rId25"/>
    <p:sldId id="369" r:id="rId26"/>
    <p:sldId id="370" r:id="rId27"/>
    <p:sldId id="371" r:id="rId28"/>
    <p:sldId id="372" r:id="rId29"/>
    <p:sldId id="373" r:id="rId30"/>
    <p:sldId id="375" r:id="rId31"/>
    <p:sldId id="376" r:id="rId32"/>
    <p:sldId id="378" r:id="rId33"/>
    <p:sldId id="379" r:id="rId34"/>
    <p:sldId id="380" r:id="rId35"/>
    <p:sldId id="263" r:id="rId36"/>
    <p:sldId id="310" r:id="rId37"/>
    <p:sldId id="311" r:id="rId38"/>
    <p:sldId id="312" r:id="rId39"/>
    <p:sldId id="313" r:id="rId40"/>
    <p:sldId id="271" r:id="rId41"/>
    <p:sldId id="364" r:id="rId42"/>
    <p:sldId id="381" r:id="rId43"/>
    <p:sldId id="321" r:id="rId44"/>
    <p:sldId id="317" r:id="rId45"/>
    <p:sldId id="318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40" r:id="rId54"/>
    <p:sldId id="347" r:id="rId55"/>
    <p:sldId id="348" r:id="rId56"/>
    <p:sldId id="350" r:id="rId57"/>
    <p:sldId id="351" r:id="rId58"/>
    <p:sldId id="352" r:id="rId59"/>
    <p:sldId id="353" r:id="rId60"/>
    <p:sldId id="354" r:id="rId61"/>
    <p:sldId id="355" r:id="rId62"/>
    <p:sldId id="357" r:id="rId63"/>
    <p:sldId id="358" r:id="rId64"/>
    <p:sldId id="359" r:id="rId65"/>
    <p:sldId id="346" r:id="rId66"/>
    <p:sldId id="344" r:id="rId67"/>
    <p:sldId id="382" r:id="rId68"/>
    <p:sldId id="345" r:id="rId69"/>
    <p:sldId id="295" r:id="rId70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AAC"/>
    <a:srgbClr val="653E39"/>
    <a:srgbClr val="DEEBF7"/>
    <a:srgbClr val="FF6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928892-E03D-451C-932B-6AA56549124E}" v="2" dt="2021-04-24T09:21:32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6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13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como Meula" userId="43731900-7f30-4a52-afc2-d47c23ea0239" providerId="ADAL" clId="{72928892-E03D-451C-932B-6AA56549124E}"/>
    <pc:docChg chg="undo redo custSel modSld">
      <pc:chgData name="Giacomo Meula" userId="43731900-7f30-4a52-afc2-d47c23ea0239" providerId="ADAL" clId="{72928892-E03D-451C-932B-6AA56549124E}" dt="2021-04-24T09:22:05.202" v="14" actId="1076"/>
      <pc:docMkLst>
        <pc:docMk/>
      </pc:docMkLst>
      <pc:sldChg chg="addSp delSp modSp mod">
        <pc:chgData name="Giacomo Meula" userId="43731900-7f30-4a52-afc2-d47c23ea0239" providerId="ADAL" clId="{72928892-E03D-451C-932B-6AA56549124E}" dt="2021-04-24T09:22:05.202" v="14" actId="1076"/>
        <pc:sldMkLst>
          <pc:docMk/>
          <pc:sldMk cId="6641408" sldId="263"/>
        </pc:sldMkLst>
        <pc:graphicFrameChg chg="add del mod">
          <ac:chgData name="Giacomo Meula" userId="43731900-7f30-4a52-afc2-d47c23ea0239" providerId="ADAL" clId="{72928892-E03D-451C-932B-6AA56549124E}" dt="2021-04-24T09:19:13.571" v="4" actId="478"/>
          <ac:graphicFrameMkLst>
            <pc:docMk/>
            <pc:sldMk cId="6641408" sldId="263"/>
            <ac:graphicFrameMk id="3" creationId="{8BD71B7E-7AA1-46C7-90D7-613B15EC27E9}"/>
          </ac:graphicFrameMkLst>
        </pc:graphicFrameChg>
        <pc:graphicFrameChg chg="add del">
          <ac:chgData name="Giacomo Meula" userId="43731900-7f30-4a52-afc2-d47c23ea0239" providerId="ADAL" clId="{72928892-E03D-451C-932B-6AA56549124E}" dt="2021-04-24T09:18:53.335" v="2" actId="478"/>
          <ac:graphicFrameMkLst>
            <pc:docMk/>
            <pc:sldMk cId="6641408" sldId="263"/>
            <ac:graphicFrameMk id="4" creationId="{00000000-0000-0000-0000-000000000000}"/>
          </ac:graphicFrameMkLst>
        </pc:graphicFrameChg>
        <pc:graphicFrameChg chg="add mod modGraphic">
          <ac:chgData name="Giacomo Meula" userId="43731900-7f30-4a52-afc2-d47c23ea0239" providerId="ADAL" clId="{72928892-E03D-451C-932B-6AA56549124E}" dt="2021-04-24T09:22:05.202" v="14" actId="1076"/>
          <ac:graphicFrameMkLst>
            <pc:docMk/>
            <pc:sldMk cId="6641408" sldId="263"/>
            <ac:graphicFrameMk id="5" creationId="{F5715BB8-84AF-4D3F-AB26-7C9965D63875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7A4DE-1229-491D-9DCB-1E306C3FE239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80AA2B09-E8B1-486B-B7DC-CB7A78C10251}">
      <dgm:prSet phldrT="[Testo]" custT="1"/>
      <dgm:spPr>
        <a:solidFill>
          <a:srgbClr val="00B050"/>
        </a:solidFill>
      </dgm:spPr>
      <dgm:t>
        <a:bodyPr/>
        <a:lstStyle/>
        <a:p>
          <a:r>
            <a:rPr lang="it-IT" sz="2400" dirty="0"/>
            <a:t>PPR,</a:t>
          </a:r>
        </a:p>
        <a:p>
          <a:r>
            <a:rPr lang="it-IT" sz="2400" dirty="0"/>
            <a:t>PRG, PIANI DI SETTORE</a:t>
          </a:r>
        </a:p>
      </dgm:t>
    </dgm:pt>
    <dgm:pt modelId="{0490616E-4129-4014-99DF-B2CAA743CC12}" type="parTrans" cxnId="{885C0EF0-748E-4555-94AC-AB7EB30478BB}">
      <dgm:prSet/>
      <dgm:spPr/>
      <dgm:t>
        <a:bodyPr/>
        <a:lstStyle/>
        <a:p>
          <a:endParaRPr lang="it-IT"/>
        </a:p>
      </dgm:t>
    </dgm:pt>
    <dgm:pt modelId="{C0D78829-371C-408D-9DEA-D0907A47F42D}" type="sibTrans" cxnId="{885C0EF0-748E-4555-94AC-AB7EB30478BB}">
      <dgm:prSet/>
      <dgm:spPr/>
      <dgm:t>
        <a:bodyPr/>
        <a:lstStyle/>
        <a:p>
          <a:endParaRPr lang="it-IT"/>
        </a:p>
      </dgm:t>
    </dgm:pt>
    <dgm:pt modelId="{1D1DB686-4F4E-4ECB-B876-AAECD5B7A10E}">
      <dgm:prSet phldrT="[Testo]"/>
      <dgm:spPr>
        <a:solidFill>
          <a:schemeClr val="tx2"/>
        </a:solidFill>
      </dgm:spPr>
      <dgm:t>
        <a:bodyPr/>
        <a:lstStyle/>
        <a:p>
          <a:r>
            <a:rPr lang="it-IT" dirty="0"/>
            <a:t>VISIONE STRATEGICA</a:t>
          </a:r>
        </a:p>
      </dgm:t>
    </dgm:pt>
    <dgm:pt modelId="{3992AC62-9AFA-48B4-8347-A388C43003D5}" type="parTrans" cxnId="{B33D10A7-2876-4A44-962C-60366B98C7AB}">
      <dgm:prSet/>
      <dgm:spPr/>
      <dgm:t>
        <a:bodyPr/>
        <a:lstStyle/>
        <a:p>
          <a:endParaRPr lang="it-IT"/>
        </a:p>
      </dgm:t>
    </dgm:pt>
    <dgm:pt modelId="{B0A7BF3F-9CA9-467A-8D5B-96AF2A53883A}" type="sibTrans" cxnId="{B33D10A7-2876-4A44-962C-60366B98C7AB}">
      <dgm:prSet/>
      <dgm:spPr/>
      <dgm:t>
        <a:bodyPr/>
        <a:lstStyle/>
        <a:p>
          <a:endParaRPr lang="it-IT"/>
        </a:p>
      </dgm:t>
    </dgm:pt>
    <dgm:pt modelId="{B8777E68-F84C-46E2-AB38-EC4DC736AE46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/>
            <a:t>NORME STATUTARIE</a:t>
          </a:r>
        </a:p>
      </dgm:t>
    </dgm:pt>
    <dgm:pt modelId="{F4A825DA-6B17-4EFE-8A68-D45A4ADB815D}" type="parTrans" cxnId="{D6765381-6E7A-4145-A927-FD3C52BCD171}">
      <dgm:prSet/>
      <dgm:spPr/>
      <dgm:t>
        <a:bodyPr/>
        <a:lstStyle/>
        <a:p>
          <a:endParaRPr lang="it-IT"/>
        </a:p>
      </dgm:t>
    </dgm:pt>
    <dgm:pt modelId="{10AC78D7-4A21-42EB-819B-0636E561648E}" type="sibTrans" cxnId="{D6765381-6E7A-4145-A927-FD3C52BCD171}">
      <dgm:prSet/>
      <dgm:spPr/>
      <dgm:t>
        <a:bodyPr/>
        <a:lstStyle/>
        <a:p>
          <a:endParaRPr lang="it-IT"/>
        </a:p>
      </dgm:t>
    </dgm:pt>
    <dgm:pt modelId="{71AC4B99-780D-49AC-BC38-C7119C089FEC}" type="pres">
      <dgm:prSet presAssocID="{A227A4DE-1229-491D-9DCB-1E306C3FE23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5137F16-C254-4AEC-AC7C-FE720E88F88F}" type="pres">
      <dgm:prSet presAssocID="{80AA2B09-E8B1-486B-B7DC-CB7A78C10251}" presName="gear1" presStyleLbl="node1" presStyleIdx="0" presStyleCnt="3" custLinFactNeighborX="-267" custLinFactNeighborY="-160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35D54A-20E8-4129-BFB2-AC855E67DF3E}" type="pres">
      <dgm:prSet presAssocID="{80AA2B09-E8B1-486B-B7DC-CB7A78C10251}" presName="gear1srcNode" presStyleLbl="node1" presStyleIdx="0" presStyleCnt="3"/>
      <dgm:spPr/>
      <dgm:t>
        <a:bodyPr/>
        <a:lstStyle/>
        <a:p>
          <a:endParaRPr lang="it-IT"/>
        </a:p>
      </dgm:t>
    </dgm:pt>
    <dgm:pt modelId="{836C1319-4026-498D-80E6-F992BC391784}" type="pres">
      <dgm:prSet presAssocID="{80AA2B09-E8B1-486B-B7DC-CB7A78C10251}" presName="gear1dstNode" presStyleLbl="node1" presStyleIdx="0" presStyleCnt="3"/>
      <dgm:spPr/>
      <dgm:t>
        <a:bodyPr/>
        <a:lstStyle/>
        <a:p>
          <a:endParaRPr lang="it-IT"/>
        </a:p>
      </dgm:t>
    </dgm:pt>
    <dgm:pt modelId="{C2A4CDFD-C2CF-47DE-B634-E1D802E81F9C}" type="pres">
      <dgm:prSet presAssocID="{1D1DB686-4F4E-4ECB-B876-AAECD5B7A10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D45DF44-3205-4BF0-A6D3-E87AEF4641AE}" type="pres">
      <dgm:prSet presAssocID="{1D1DB686-4F4E-4ECB-B876-AAECD5B7A10E}" presName="gear2srcNode" presStyleLbl="node1" presStyleIdx="1" presStyleCnt="3"/>
      <dgm:spPr/>
      <dgm:t>
        <a:bodyPr/>
        <a:lstStyle/>
        <a:p>
          <a:endParaRPr lang="it-IT"/>
        </a:p>
      </dgm:t>
    </dgm:pt>
    <dgm:pt modelId="{06265539-BB5B-48F6-827C-85E8AF55203F}" type="pres">
      <dgm:prSet presAssocID="{1D1DB686-4F4E-4ECB-B876-AAECD5B7A10E}" presName="gear2dstNode" presStyleLbl="node1" presStyleIdx="1" presStyleCnt="3"/>
      <dgm:spPr/>
      <dgm:t>
        <a:bodyPr/>
        <a:lstStyle/>
        <a:p>
          <a:endParaRPr lang="it-IT"/>
        </a:p>
      </dgm:t>
    </dgm:pt>
    <dgm:pt modelId="{64587F44-9E6F-442A-8775-43936D467DB6}" type="pres">
      <dgm:prSet presAssocID="{B8777E68-F84C-46E2-AB38-EC4DC736AE46}" presName="gear3" presStyleLbl="node1" presStyleIdx="2" presStyleCnt="3"/>
      <dgm:spPr/>
      <dgm:t>
        <a:bodyPr/>
        <a:lstStyle/>
        <a:p>
          <a:endParaRPr lang="it-IT"/>
        </a:p>
      </dgm:t>
    </dgm:pt>
    <dgm:pt modelId="{E79C85DC-7A4E-499C-88AF-16B2E11896DF}" type="pres">
      <dgm:prSet presAssocID="{B8777E68-F84C-46E2-AB38-EC4DC736AE4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6B717C-568C-43EC-A8BA-E9757A98CDCE}" type="pres">
      <dgm:prSet presAssocID="{B8777E68-F84C-46E2-AB38-EC4DC736AE46}" presName="gear3srcNode" presStyleLbl="node1" presStyleIdx="2" presStyleCnt="3"/>
      <dgm:spPr/>
      <dgm:t>
        <a:bodyPr/>
        <a:lstStyle/>
        <a:p>
          <a:endParaRPr lang="it-IT"/>
        </a:p>
      </dgm:t>
    </dgm:pt>
    <dgm:pt modelId="{7D0194E3-967F-40E3-9548-C09321E124C9}" type="pres">
      <dgm:prSet presAssocID="{B8777E68-F84C-46E2-AB38-EC4DC736AE46}" presName="gear3dstNode" presStyleLbl="node1" presStyleIdx="2" presStyleCnt="3"/>
      <dgm:spPr/>
      <dgm:t>
        <a:bodyPr/>
        <a:lstStyle/>
        <a:p>
          <a:endParaRPr lang="it-IT"/>
        </a:p>
      </dgm:t>
    </dgm:pt>
    <dgm:pt modelId="{32D1DC16-D16B-47CB-81FC-E6E8EC83E7AF}" type="pres">
      <dgm:prSet presAssocID="{C0D78829-371C-408D-9DEA-D0907A47F42D}" presName="connector1" presStyleLbl="sibTrans2D1" presStyleIdx="0" presStyleCnt="3"/>
      <dgm:spPr/>
      <dgm:t>
        <a:bodyPr/>
        <a:lstStyle/>
        <a:p>
          <a:endParaRPr lang="it-IT"/>
        </a:p>
      </dgm:t>
    </dgm:pt>
    <dgm:pt modelId="{78331861-88ED-4041-9755-C8BC819FA308}" type="pres">
      <dgm:prSet presAssocID="{B0A7BF3F-9CA9-467A-8D5B-96AF2A53883A}" presName="connector2" presStyleLbl="sibTrans2D1" presStyleIdx="1" presStyleCnt="3"/>
      <dgm:spPr/>
      <dgm:t>
        <a:bodyPr/>
        <a:lstStyle/>
        <a:p>
          <a:endParaRPr lang="it-IT"/>
        </a:p>
      </dgm:t>
    </dgm:pt>
    <dgm:pt modelId="{06C984C6-7EF1-405D-B9F0-D3A97FD92591}" type="pres">
      <dgm:prSet presAssocID="{10AC78D7-4A21-42EB-819B-0636E561648E}" presName="connector3" presStyleLbl="sibTrans2D1" presStyleIdx="2" presStyleCnt="3"/>
      <dgm:spPr/>
      <dgm:t>
        <a:bodyPr/>
        <a:lstStyle/>
        <a:p>
          <a:endParaRPr lang="it-IT"/>
        </a:p>
      </dgm:t>
    </dgm:pt>
  </dgm:ptLst>
  <dgm:cxnLst>
    <dgm:cxn modelId="{56677D62-EE4B-4160-8C34-AE85BE5B55C3}" type="presOf" srcId="{B8777E68-F84C-46E2-AB38-EC4DC736AE46}" destId="{64587F44-9E6F-442A-8775-43936D467DB6}" srcOrd="0" destOrd="0" presId="urn:microsoft.com/office/officeart/2005/8/layout/gear1"/>
    <dgm:cxn modelId="{60C26519-E1B0-4DA4-967D-59EB18E4F953}" type="presOf" srcId="{A227A4DE-1229-491D-9DCB-1E306C3FE239}" destId="{71AC4B99-780D-49AC-BC38-C7119C089FEC}" srcOrd="0" destOrd="0" presId="urn:microsoft.com/office/officeart/2005/8/layout/gear1"/>
    <dgm:cxn modelId="{885C0EF0-748E-4555-94AC-AB7EB30478BB}" srcId="{A227A4DE-1229-491D-9DCB-1E306C3FE239}" destId="{80AA2B09-E8B1-486B-B7DC-CB7A78C10251}" srcOrd="0" destOrd="0" parTransId="{0490616E-4129-4014-99DF-B2CAA743CC12}" sibTransId="{C0D78829-371C-408D-9DEA-D0907A47F42D}"/>
    <dgm:cxn modelId="{61C9A5B6-9F7F-4E2B-B30E-20262EE1BD08}" type="presOf" srcId="{1D1DB686-4F4E-4ECB-B876-AAECD5B7A10E}" destId="{C2A4CDFD-C2CF-47DE-B634-E1D802E81F9C}" srcOrd="0" destOrd="0" presId="urn:microsoft.com/office/officeart/2005/8/layout/gear1"/>
    <dgm:cxn modelId="{D6765381-6E7A-4145-A927-FD3C52BCD171}" srcId="{A227A4DE-1229-491D-9DCB-1E306C3FE239}" destId="{B8777E68-F84C-46E2-AB38-EC4DC736AE46}" srcOrd="2" destOrd="0" parTransId="{F4A825DA-6B17-4EFE-8A68-D45A4ADB815D}" sibTransId="{10AC78D7-4A21-42EB-819B-0636E561648E}"/>
    <dgm:cxn modelId="{ABC56FD6-EB2D-43A1-95D5-6BE8E74A8659}" type="presOf" srcId="{80AA2B09-E8B1-486B-B7DC-CB7A78C10251}" destId="{5835D54A-20E8-4129-BFB2-AC855E67DF3E}" srcOrd="1" destOrd="0" presId="urn:microsoft.com/office/officeart/2005/8/layout/gear1"/>
    <dgm:cxn modelId="{87CD0950-FE02-44B0-A7F9-34FDACEF1968}" type="presOf" srcId="{C0D78829-371C-408D-9DEA-D0907A47F42D}" destId="{32D1DC16-D16B-47CB-81FC-E6E8EC83E7AF}" srcOrd="0" destOrd="0" presId="urn:microsoft.com/office/officeart/2005/8/layout/gear1"/>
    <dgm:cxn modelId="{88FB03EC-23C3-48C0-B993-477C4BD2AFA5}" type="presOf" srcId="{10AC78D7-4A21-42EB-819B-0636E561648E}" destId="{06C984C6-7EF1-405D-B9F0-D3A97FD92591}" srcOrd="0" destOrd="0" presId="urn:microsoft.com/office/officeart/2005/8/layout/gear1"/>
    <dgm:cxn modelId="{5236C018-10DF-41CD-8FA4-8F45F320EDA2}" type="presOf" srcId="{1D1DB686-4F4E-4ECB-B876-AAECD5B7A10E}" destId="{4D45DF44-3205-4BF0-A6D3-E87AEF4641AE}" srcOrd="1" destOrd="0" presId="urn:microsoft.com/office/officeart/2005/8/layout/gear1"/>
    <dgm:cxn modelId="{DA056EC6-2A33-4CF4-8DF5-973BAA63BF77}" type="presOf" srcId="{1D1DB686-4F4E-4ECB-B876-AAECD5B7A10E}" destId="{06265539-BB5B-48F6-827C-85E8AF55203F}" srcOrd="2" destOrd="0" presId="urn:microsoft.com/office/officeart/2005/8/layout/gear1"/>
    <dgm:cxn modelId="{2B5F1CFE-8CF9-4A0A-8318-84291A2164FC}" type="presOf" srcId="{B0A7BF3F-9CA9-467A-8D5B-96AF2A53883A}" destId="{78331861-88ED-4041-9755-C8BC819FA308}" srcOrd="0" destOrd="0" presId="urn:microsoft.com/office/officeart/2005/8/layout/gear1"/>
    <dgm:cxn modelId="{DA0FD9CB-63D4-459E-86B4-C6B996E7F89F}" type="presOf" srcId="{B8777E68-F84C-46E2-AB38-EC4DC736AE46}" destId="{7D0194E3-967F-40E3-9548-C09321E124C9}" srcOrd="3" destOrd="0" presId="urn:microsoft.com/office/officeart/2005/8/layout/gear1"/>
    <dgm:cxn modelId="{B33D10A7-2876-4A44-962C-60366B98C7AB}" srcId="{A227A4DE-1229-491D-9DCB-1E306C3FE239}" destId="{1D1DB686-4F4E-4ECB-B876-AAECD5B7A10E}" srcOrd="1" destOrd="0" parTransId="{3992AC62-9AFA-48B4-8347-A388C43003D5}" sibTransId="{B0A7BF3F-9CA9-467A-8D5B-96AF2A53883A}"/>
    <dgm:cxn modelId="{9F944DD4-AF0B-4485-89B9-5950E70110A9}" type="presOf" srcId="{80AA2B09-E8B1-486B-B7DC-CB7A78C10251}" destId="{65137F16-C254-4AEC-AC7C-FE720E88F88F}" srcOrd="0" destOrd="0" presId="urn:microsoft.com/office/officeart/2005/8/layout/gear1"/>
    <dgm:cxn modelId="{7B1F4B58-FC9E-41B6-B099-B28324E4766E}" type="presOf" srcId="{B8777E68-F84C-46E2-AB38-EC4DC736AE46}" destId="{1E6B717C-568C-43EC-A8BA-E9757A98CDCE}" srcOrd="2" destOrd="0" presId="urn:microsoft.com/office/officeart/2005/8/layout/gear1"/>
    <dgm:cxn modelId="{26794B31-2F6C-4194-8EDB-6F7D71087F49}" type="presOf" srcId="{B8777E68-F84C-46E2-AB38-EC4DC736AE46}" destId="{E79C85DC-7A4E-499C-88AF-16B2E11896DF}" srcOrd="1" destOrd="0" presId="urn:microsoft.com/office/officeart/2005/8/layout/gear1"/>
    <dgm:cxn modelId="{896745D9-52DA-43F5-8484-DCF1E676F729}" type="presOf" srcId="{80AA2B09-E8B1-486B-B7DC-CB7A78C10251}" destId="{836C1319-4026-498D-80E6-F992BC391784}" srcOrd="2" destOrd="0" presId="urn:microsoft.com/office/officeart/2005/8/layout/gear1"/>
    <dgm:cxn modelId="{4055B3CE-62C0-4DD3-AA12-301AF5DF5316}" type="presParOf" srcId="{71AC4B99-780D-49AC-BC38-C7119C089FEC}" destId="{65137F16-C254-4AEC-AC7C-FE720E88F88F}" srcOrd="0" destOrd="0" presId="urn:microsoft.com/office/officeart/2005/8/layout/gear1"/>
    <dgm:cxn modelId="{0C40D1F2-99FE-4C02-8755-824E0B0F78ED}" type="presParOf" srcId="{71AC4B99-780D-49AC-BC38-C7119C089FEC}" destId="{5835D54A-20E8-4129-BFB2-AC855E67DF3E}" srcOrd="1" destOrd="0" presId="urn:microsoft.com/office/officeart/2005/8/layout/gear1"/>
    <dgm:cxn modelId="{E81E15D7-24D1-4753-BAD0-A65CCDC185F8}" type="presParOf" srcId="{71AC4B99-780D-49AC-BC38-C7119C089FEC}" destId="{836C1319-4026-498D-80E6-F992BC391784}" srcOrd="2" destOrd="0" presId="urn:microsoft.com/office/officeart/2005/8/layout/gear1"/>
    <dgm:cxn modelId="{BE222603-E66B-4E43-BDBB-D14D460E564B}" type="presParOf" srcId="{71AC4B99-780D-49AC-BC38-C7119C089FEC}" destId="{C2A4CDFD-C2CF-47DE-B634-E1D802E81F9C}" srcOrd="3" destOrd="0" presId="urn:microsoft.com/office/officeart/2005/8/layout/gear1"/>
    <dgm:cxn modelId="{92A554C4-375D-4C40-8864-FF6E2D7260B0}" type="presParOf" srcId="{71AC4B99-780D-49AC-BC38-C7119C089FEC}" destId="{4D45DF44-3205-4BF0-A6D3-E87AEF4641AE}" srcOrd="4" destOrd="0" presId="urn:microsoft.com/office/officeart/2005/8/layout/gear1"/>
    <dgm:cxn modelId="{5890FD29-5DAC-4729-BDF8-9F9087029322}" type="presParOf" srcId="{71AC4B99-780D-49AC-BC38-C7119C089FEC}" destId="{06265539-BB5B-48F6-827C-85E8AF55203F}" srcOrd="5" destOrd="0" presId="urn:microsoft.com/office/officeart/2005/8/layout/gear1"/>
    <dgm:cxn modelId="{1040197C-D95B-4A9E-9458-5B3C247FB3C9}" type="presParOf" srcId="{71AC4B99-780D-49AC-BC38-C7119C089FEC}" destId="{64587F44-9E6F-442A-8775-43936D467DB6}" srcOrd="6" destOrd="0" presId="urn:microsoft.com/office/officeart/2005/8/layout/gear1"/>
    <dgm:cxn modelId="{B3DA9406-C55C-4095-8B52-AE964D3B5CAF}" type="presParOf" srcId="{71AC4B99-780D-49AC-BC38-C7119C089FEC}" destId="{E79C85DC-7A4E-499C-88AF-16B2E11896DF}" srcOrd="7" destOrd="0" presId="urn:microsoft.com/office/officeart/2005/8/layout/gear1"/>
    <dgm:cxn modelId="{09A10F71-6AC4-47FF-AFA9-A47399E174D7}" type="presParOf" srcId="{71AC4B99-780D-49AC-BC38-C7119C089FEC}" destId="{1E6B717C-568C-43EC-A8BA-E9757A98CDCE}" srcOrd="8" destOrd="0" presId="urn:microsoft.com/office/officeart/2005/8/layout/gear1"/>
    <dgm:cxn modelId="{2D2E3AA3-A257-4AF4-9ABA-2C4760658E19}" type="presParOf" srcId="{71AC4B99-780D-49AC-BC38-C7119C089FEC}" destId="{7D0194E3-967F-40E3-9548-C09321E124C9}" srcOrd="9" destOrd="0" presId="urn:microsoft.com/office/officeart/2005/8/layout/gear1"/>
    <dgm:cxn modelId="{4846373A-5F00-4FD5-B9D2-5BAC66397C4E}" type="presParOf" srcId="{71AC4B99-780D-49AC-BC38-C7119C089FEC}" destId="{32D1DC16-D16B-47CB-81FC-E6E8EC83E7AF}" srcOrd="10" destOrd="0" presId="urn:microsoft.com/office/officeart/2005/8/layout/gear1"/>
    <dgm:cxn modelId="{35D76512-F1CD-40A2-9089-9C0B93EE0F9F}" type="presParOf" srcId="{71AC4B99-780D-49AC-BC38-C7119C089FEC}" destId="{78331861-88ED-4041-9755-C8BC819FA308}" srcOrd="11" destOrd="0" presId="urn:microsoft.com/office/officeart/2005/8/layout/gear1"/>
    <dgm:cxn modelId="{B6E1BAE9-1878-4067-AE0E-B237921C5CBC}" type="presParOf" srcId="{71AC4B99-780D-49AC-BC38-C7119C089FEC}" destId="{06C984C6-7EF1-405D-B9F0-D3A97FD9259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31175E-AA70-4D77-BC6B-574F6CE46A15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DA702E33-CC0C-46FD-BE1D-8C88356AB0AB}">
      <dgm:prSet phldrT="[Testo]" custT="1"/>
      <dgm:spPr>
        <a:solidFill>
          <a:srgbClr val="FFC000"/>
        </a:solidFill>
      </dgm:spPr>
      <dgm:t>
        <a:bodyPr/>
        <a:lstStyle/>
        <a:p>
          <a:r>
            <a:rPr lang="it-IT" sz="1600" dirty="0">
              <a:solidFill>
                <a:schemeClr val="tx1"/>
              </a:solidFill>
            </a:rPr>
            <a:t>PARTECIPAZIONE COINVOLGIMENTO POPOLAZIONE</a:t>
          </a:r>
        </a:p>
      </dgm:t>
    </dgm:pt>
    <dgm:pt modelId="{57A6B760-045D-4AB3-908F-1CBCC4830812}" type="parTrans" cxnId="{B01B7006-ED14-4609-80DA-BB16DD817A8A}">
      <dgm:prSet/>
      <dgm:spPr/>
      <dgm:t>
        <a:bodyPr/>
        <a:lstStyle/>
        <a:p>
          <a:endParaRPr lang="it-IT"/>
        </a:p>
      </dgm:t>
    </dgm:pt>
    <dgm:pt modelId="{4B2C259A-23D1-468D-943D-8099AAE247CE}" type="sibTrans" cxnId="{B01B7006-ED14-4609-80DA-BB16DD817A8A}">
      <dgm:prSet/>
      <dgm:spPr/>
      <dgm:t>
        <a:bodyPr/>
        <a:lstStyle/>
        <a:p>
          <a:endParaRPr lang="it-IT"/>
        </a:p>
      </dgm:t>
    </dgm:pt>
    <dgm:pt modelId="{30526375-5B03-4166-8DD2-89BC9846474F}">
      <dgm:prSet phldrT="[Testo]"/>
      <dgm:spPr/>
      <dgm:t>
        <a:bodyPr/>
        <a:lstStyle/>
        <a:p>
          <a:r>
            <a:rPr lang="it-IT" dirty="0"/>
            <a:t>PROGETTI DI PAESAGGIO</a:t>
          </a:r>
        </a:p>
      </dgm:t>
    </dgm:pt>
    <dgm:pt modelId="{34FB108F-1230-439E-B057-B8860808B6CD}" type="parTrans" cxnId="{A6A385A2-5D08-4DCE-AD9E-32094692578A}">
      <dgm:prSet/>
      <dgm:spPr/>
      <dgm:t>
        <a:bodyPr/>
        <a:lstStyle/>
        <a:p>
          <a:endParaRPr lang="it-IT"/>
        </a:p>
      </dgm:t>
    </dgm:pt>
    <dgm:pt modelId="{20EC3366-6088-4294-9563-C309BA3F2E93}" type="sibTrans" cxnId="{A6A385A2-5D08-4DCE-AD9E-32094692578A}">
      <dgm:prSet/>
      <dgm:spPr/>
      <dgm:t>
        <a:bodyPr/>
        <a:lstStyle/>
        <a:p>
          <a:endParaRPr lang="it-IT"/>
        </a:p>
      </dgm:t>
    </dgm:pt>
    <dgm:pt modelId="{9F115650-D5E3-41E9-A060-3791AC42A09E}">
      <dgm:prSet phldrT="[Testo]"/>
      <dgm:spPr>
        <a:solidFill>
          <a:srgbClr val="FF0000"/>
        </a:solidFill>
      </dgm:spPr>
      <dgm:t>
        <a:bodyPr/>
        <a:lstStyle/>
        <a:p>
          <a:r>
            <a:rPr lang="it-IT" dirty="0"/>
            <a:t>ENTI LOCALI</a:t>
          </a:r>
        </a:p>
      </dgm:t>
    </dgm:pt>
    <dgm:pt modelId="{5283A95B-48C3-4D1A-B02A-659E7522CADC}" type="parTrans" cxnId="{5B940256-0008-46A3-A300-AD78E010D3E1}">
      <dgm:prSet/>
      <dgm:spPr/>
      <dgm:t>
        <a:bodyPr/>
        <a:lstStyle/>
        <a:p>
          <a:endParaRPr lang="it-IT"/>
        </a:p>
      </dgm:t>
    </dgm:pt>
    <dgm:pt modelId="{A3D74FDF-08C6-472B-AB18-FC72D30D71C7}" type="sibTrans" cxnId="{5B940256-0008-46A3-A300-AD78E010D3E1}">
      <dgm:prSet/>
      <dgm:spPr/>
      <dgm:t>
        <a:bodyPr/>
        <a:lstStyle/>
        <a:p>
          <a:endParaRPr lang="it-IT"/>
        </a:p>
      </dgm:t>
    </dgm:pt>
    <dgm:pt modelId="{657A8EE0-1D30-40F2-8CDC-4E5EE9EA2EE3}" type="pres">
      <dgm:prSet presAssocID="{DC31175E-AA70-4D77-BC6B-574F6CE46A1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D04A185-A796-47FA-B0D2-8FAE02A45788}" type="pres">
      <dgm:prSet presAssocID="{DA702E33-CC0C-46FD-BE1D-8C88356AB0AB}" presName="gear1" presStyleLbl="node1" presStyleIdx="0" presStyleCnt="3" custScaleX="120981" custScaleY="112490" custLinFactNeighborX="19002" custLinFactNeighborY="-3592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98BC606-5009-4A88-9D5E-875D2AC1B3E0}" type="pres">
      <dgm:prSet presAssocID="{DA702E33-CC0C-46FD-BE1D-8C88356AB0AB}" presName="gear1srcNode" presStyleLbl="node1" presStyleIdx="0" presStyleCnt="3"/>
      <dgm:spPr/>
      <dgm:t>
        <a:bodyPr/>
        <a:lstStyle/>
        <a:p>
          <a:endParaRPr lang="it-IT"/>
        </a:p>
      </dgm:t>
    </dgm:pt>
    <dgm:pt modelId="{A96D0E8C-6034-49DA-AEF3-20C310D68FF2}" type="pres">
      <dgm:prSet presAssocID="{DA702E33-CC0C-46FD-BE1D-8C88356AB0AB}" presName="gear1dstNode" presStyleLbl="node1" presStyleIdx="0" presStyleCnt="3"/>
      <dgm:spPr/>
      <dgm:t>
        <a:bodyPr/>
        <a:lstStyle/>
        <a:p>
          <a:endParaRPr lang="it-IT"/>
        </a:p>
      </dgm:t>
    </dgm:pt>
    <dgm:pt modelId="{F82FE3B1-5616-4555-936A-37DC30166BC6}" type="pres">
      <dgm:prSet presAssocID="{30526375-5B03-4166-8DD2-89BC9846474F}" presName="gear2" presStyleLbl="node1" presStyleIdx="1" presStyleCnt="3" custLinFactNeighborX="-1978" custLinFactNeighborY="-360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F2B341F-C997-4A5B-900A-DCA0914D397A}" type="pres">
      <dgm:prSet presAssocID="{30526375-5B03-4166-8DD2-89BC9846474F}" presName="gear2srcNode" presStyleLbl="node1" presStyleIdx="1" presStyleCnt="3"/>
      <dgm:spPr/>
      <dgm:t>
        <a:bodyPr/>
        <a:lstStyle/>
        <a:p>
          <a:endParaRPr lang="it-IT"/>
        </a:p>
      </dgm:t>
    </dgm:pt>
    <dgm:pt modelId="{6529C2DC-BA66-490F-9E59-3BECCF8E84F6}" type="pres">
      <dgm:prSet presAssocID="{30526375-5B03-4166-8DD2-89BC9846474F}" presName="gear2dstNode" presStyleLbl="node1" presStyleIdx="1" presStyleCnt="3"/>
      <dgm:spPr/>
      <dgm:t>
        <a:bodyPr/>
        <a:lstStyle/>
        <a:p>
          <a:endParaRPr lang="it-IT"/>
        </a:p>
      </dgm:t>
    </dgm:pt>
    <dgm:pt modelId="{8069DA64-E9A4-4A2B-8715-77D3ABBC53CB}" type="pres">
      <dgm:prSet presAssocID="{9F115650-D5E3-41E9-A060-3791AC42A09E}" presName="gear3" presStyleLbl="node1" presStyleIdx="2" presStyleCnt="3"/>
      <dgm:spPr/>
      <dgm:t>
        <a:bodyPr/>
        <a:lstStyle/>
        <a:p>
          <a:endParaRPr lang="it-IT"/>
        </a:p>
      </dgm:t>
    </dgm:pt>
    <dgm:pt modelId="{5B310DCB-DDC8-48EC-B12F-F0A709B2F587}" type="pres">
      <dgm:prSet presAssocID="{9F115650-D5E3-41E9-A060-3791AC42A09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0712359-3915-4BCC-ADEC-8405B7D056A5}" type="pres">
      <dgm:prSet presAssocID="{9F115650-D5E3-41E9-A060-3791AC42A09E}" presName="gear3srcNode" presStyleLbl="node1" presStyleIdx="2" presStyleCnt="3"/>
      <dgm:spPr/>
      <dgm:t>
        <a:bodyPr/>
        <a:lstStyle/>
        <a:p>
          <a:endParaRPr lang="it-IT"/>
        </a:p>
      </dgm:t>
    </dgm:pt>
    <dgm:pt modelId="{C856E6D1-B675-4FC5-A3E8-D09244E50ED7}" type="pres">
      <dgm:prSet presAssocID="{9F115650-D5E3-41E9-A060-3791AC42A09E}" presName="gear3dstNode" presStyleLbl="node1" presStyleIdx="2" presStyleCnt="3"/>
      <dgm:spPr/>
      <dgm:t>
        <a:bodyPr/>
        <a:lstStyle/>
        <a:p>
          <a:endParaRPr lang="it-IT"/>
        </a:p>
      </dgm:t>
    </dgm:pt>
    <dgm:pt modelId="{732F637F-3372-4E36-9128-EAB0845384FD}" type="pres">
      <dgm:prSet presAssocID="{4B2C259A-23D1-468D-943D-8099AAE247CE}" presName="connector1" presStyleLbl="sibTrans2D1" presStyleIdx="0" presStyleCnt="3" custAng="7902616" custFlipHor="1" custScaleX="78935" custScaleY="65743" custLinFactNeighborX="26822" custLinFactNeighborY="-28214"/>
      <dgm:spPr/>
      <dgm:t>
        <a:bodyPr/>
        <a:lstStyle/>
        <a:p>
          <a:endParaRPr lang="it-IT"/>
        </a:p>
      </dgm:t>
    </dgm:pt>
    <dgm:pt modelId="{6694FA0E-D086-4426-8C87-AF9EAEBE915B}" type="pres">
      <dgm:prSet presAssocID="{20EC3366-6088-4294-9563-C309BA3F2E93}" presName="connector2" presStyleLbl="sibTrans2D1" presStyleIdx="1" presStyleCnt="3"/>
      <dgm:spPr/>
      <dgm:t>
        <a:bodyPr/>
        <a:lstStyle/>
        <a:p>
          <a:endParaRPr lang="it-IT"/>
        </a:p>
      </dgm:t>
    </dgm:pt>
    <dgm:pt modelId="{795395D4-A14B-4BD5-83D5-5BEA80FAA20F}" type="pres">
      <dgm:prSet presAssocID="{A3D74FDF-08C6-472B-AB18-FC72D30D71C7}" presName="connector3" presStyleLbl="sibTrans2D1" presStyleIdx="2" presStyleCnt="3"/>
      <dgm:spPr/>
      <dgm:t>
        <a:bodyPr/>
        <a:lstStyle/>
        <a:p>
          <a:endParaRPr lang="it-IT"/>
        </a:p>
      </dgm:t>
    </dgm:pt>
  </dgm:ptLst>
  <dgm:cxnLst>
    <dgm:cxn modelId="{CD1BC44B-6A12-4A7B-9C97-153DCE9DE768}" type="presOf" srcId="{DC31175E-AA70-4D77-BC6B-574F6CE46A15}" destId="{657A8EE0-1D30-40F2-8CDC-4E5EE9EA2EE3}" srcOrd="0" destOrd="0" presId="urn:microsoft.com/office/officeart/2005/8/layout/gear1"/>
    <dgm:cxn modelId="{E36A2300-3186-47F3-8229-CB4DE33DA595}" type="presOf" srcId="{4B2C259A-23D1-468D-943D-8099AAE247CE}" destId="{732F637F-3372-4E36-9128-EAB0845384FD}" srcOrd="0" destOrd="0" presId="urn:microsoft.com/office/officeart/2005/8/layout/gear1"/>
    <dgm:cxn modelId="{00CC1F96-BFFF-4BCC-95C1-FE1887AF8DB4}" type="presOf" srcId="{9F115650-D5E3-41E9-A060-3791AC42A09E}" destId="{C856E6D1-B675-4FC5-A3E8-D09244E50ED7}" srcOrd="3" destOrd="0" presId="urn:microsoft.com/office/officeart/2005/8/layout/gear1"/>
    <dgm:cxn modelId="{9984AAE2-D1DF-4FBD-AEF7-34C049ECD28C}" type="presOf" srcId="{9F115650-D5E3-41E9-A060-3791AC42A09E}" destId="{8069DA64-E9A4-4A2B-8715-77D3ABBC53CB}" srcOrd="0" destOrd="0" presId="urn:microsoft.com/office/officeart/2005/8/layout/gear1"/>
    <dgm:cxn modelId="{395C8972-9A21-4C08-81ED-FB42CE0083EE}" type="presOf" srcId="{DA702E33-CC0C-46FD-BE1D-8C88356AB0AB}" destId="{CD04A185-A796-47FA-B0D2-8FAE02A45788}" srcOrd="0" destOrd="0" presId="urn:microsoft.com/office/officeart/2005/8/layout/gear1"/>
    <dgm:cxn modelId="{695320C6-4AC0-4B13-91F4-DDD65755822F}" type="presOf" srcId="{30526375-5B03-4166-8DD2-89BC9846474F}" destId="{F82FE3B1-5616-4555-936A-37DC30166BC6}" srcOrd="0" destOrd="0" presId="urn:microsoft.com/office/officeart/2005/8/layout/gear1"/>
    <dgm:cxn modelId="{751C940F-7B9D-4276-B1E8-4FEFC23F814C}" type="presOf" srcId="{9F115650-D5E3-41E9-A060-3791AC42A09E}" destId="{5B310DCB-DDC8-48EC-B12F-F0A709B2F587}" srcOrd="1" destOrd="0" presId="urn:microsoft.com/office/officeart/2005/8/layout/gear1"/>
    <dgm:cxn modelId="{831CE5F6-3475-4EE1-A538-942CA25978B6}" type="presOf" srcId="{30526375-5B03-4166-8DD2-89BC9846474F}" destId="{8F2B341F-C997-4A5B-900A-DCA0914D397A}" srcOrd="1" destOrd="0" presId="urn:microsoft.com/office/officeart/2005/8/layout/gear1"/>
    <dgm:cxn modelId="{BB48859D-2169-4266-8CD5-6B0C1C22DC75}" type="presOf" srcId="{20EC3366-6088-4294-9563-C309BA3F2E93}" destId="{6694FA0E-D086-4426-8C87-AF9EAEBE915B}" srcOrd="0" destOrd="0" presId="urn:microsoft.com/office/officeart/2005/8/layout/gear1"/>
    <dgm:cxn modelId="{B166FBEC-B4F1-4A1B-B771-931B814D08AA}" type="presOf" srcId="{9F115650-D5E3-41E9-A060-3791AC42A09E}" destId="{F0712359-3915-4BCC-ADEC-8405B7D056A5}" srcOrd="2" destOrd="0" presId="urn:microsoft.com/office/officeart/2005/8/layout/gear1"/>
    <dgm:cxn modelId="{78C54821-ACC5-40A3-9987-C2F53F1476FE}" type="presOf" srcId="{DA702E33-CC0C-46FD-BE1D-8C88356AB0AB}" destId="{898BC606-5009-4A88-9D5E-875D2AC1B3E0}" srcOrd="1" destOrd="0" presId="urn:microsoft.com/office/officeart/2005/8/layout/gear1"/>
    <dgm:cxn modelId="{695F3B2F-EBA6-4822-9E46-75B2F0B9B997}" type="presOf" srcId="{A3D74FDF-08C6-472B-AB18-FC72D30D71C7}" destId="{795395D4-A14B-4BD5-83D5-5BEA80FAA20F}" srcOrd="0" destOrd="0" presId="urn:microsoft.com/office/officeart/2005/8/layout/gear1"/>
    <dgm:cxn modelId="{B01B7006-ED14-4609-80DA-BB16DD817A8A}" srcId="{DC31175E-AA70-4D77-BC6B-574F6CE46A15}" destId="{DA702E33-CC0C-46FD-BE1D-8C88356AB0AB}" srcOrd="0" destOrd="0" parTransId="{57A6B760-045D-4AB3-908F-1CBCC4830812}" sibTransId="{4B2C259A-23D1-468D-943D-8099AAE247CE}"/>
    <dgm:cxn modelId="{5B940256-0008-46A3-A300-AD78E010D3E1}" srcId="{DC31175E-AA70-4D77-BC6B-574F6CE46A15}" destId="{9F115650-D5E3-41E9-A060-3791AC42A09E}" srcOrd="2" destOrd="0" parTransId="{5283A95B-48C3-4D1A-B02A-659E7522CADC}" sibTransId="{A3D74FDF-08C6-472B-AB18-FC72D30D71C7}"/>
    <dgm:cxn modelId="{21A0C6E3-23EA-4007-8704-8A368847135D}" type="presOf" srcId="{DA702E33-CC0C-46FD-BE1D-8C88356AB0AB}" destId="{A96D0E8C-6034-49DA-AEF3-20C310D68FF2}" srcOrd="2" destOrd="0" presId="urn:microsoft.com/office/officeart/2005/8/layout/gear1"/>
    <dgm:cxn modelId="{A6A385A2-5D08-4DCE-AD9E-32094692578A}" srcId="{DC31175E-AA70-4D77-BC6B-574F6CE46A15}" destId="{30526375-5B03-4166-8DD2-89BC9846474F}" srcOrd="1" destOrd="0" parTransId="{34FB108F-1230-439E-B057-B8860808B6CD}" sibTransId="{20EC3366-6088-4294-9563-C309BA3F2E93}"/>
    <dgm:cxn modelId="{EF1A53D0-7622-42EE-854F-7C9DD8E85451}" type="presOf" srcId="{30526375-5B03-4166-8DD2-89BC9846474F}" destId="{6529C2DC-BA66-490F-9E59-3BECCF8E84F6}" srcOrd="2" destOrd="0" presId="urn:microsoft.com/office/officeart/2005/8/layout/gear1"/>
    <dgm:cxn modelId="{519C11ED-9FC4-4033-8149-65AB2C30DCAD}" type="presParOf" srcId="{657A8EE0-1D30-40F2-8CDC-4E5EE9EA2EE3}" destId="{CD04A185-A796-47FA-B0D2-8FAE02A45788}" srcOrd="0" destOrd="0" presId="urn:microsoft.com/office/officeart/2005/8/layout/gear1"/>
    <dgm:cxn modelId="{E7C4F4CC-6142-4F91-894C-24E6A5659F3C}" type="presParOf" srcId="{657A8EE0-1D30-40F2-8CDC-4E5EE9EA2EE3}" destId="{898BC606-5009-4A88-9D5E-875D2AC1B3E0}" srcOrd="1" destOrd="0" presId="urn:microsoft.com/office/officeart/2005/8/layout/gear1"/>
    <dgm:cxn modelId="{7EA5D83C-35EC-4E5E-B271-F986F857A59B}" type="presParOf" srcId="{657A8EE0-1D30-40F2-8CDC-4E5EE9EA2EE3}" destId="{A96D0E8C-6034-49DA-AEF3-20C310D68FF2}" srcOrd="2" destOrd="0" presId="urn:microsoft.com/office/officeart/2005/8/layout/gear1"/>
    <dgm:cxn modelId="{0B86F987-95BB-4CD0-B54B-2F8BF7627C89}" type="presParOf" srcId="{657A8EE0-1D30-40F2-8CDC-4E5EE9EA2EE3}" destId="{F82FE3B1-5616-4555-936A-37DC30166BC6}" srcOrd="3" destOrd="0" presId="urn:microsoft.com/office/officeart/2005/8/layout/gear1"/>
    <dgm:cxn modelId="{3DE6CDCA-B8DF-43CF-AFB1-9CC4CFD8C33D}" type="presParOf" srcId="{657A8EE0-1D30-40F2-8CDC-4E5EE9EA2EE3}" destId="{8F2B341F-C997-4A5B-900A-DCA0914D397A}" srcOrd="4" destOrd="0" presId="urn:microsoft.com/office/officeart/2005/8/layout/gear1"/>
    <dgm:cxn modelId="{7D14ED95-B3AC-4071-B63F-31306A45F327}" type="presParOf" srcId="{657A8EE0-1D30-40F2-8CDC-4E5EE9EA2EE3}" destId="{6529C2DC-BA66-490F-9E59-3BECCF8E84F6}" srcOrd="5" destOrd="0" presId="urn:microsoft.com/office/officeart/2005/8/layout/gear1"/>
    <dgm:cxn modelId="{67521269-FD47-4BFF-A3AE-20BBBCDF4FFA}" type="presParOf" srcId="{657A8EE0-1D30-40F2-8CDC-4E5EE9EA2EE3}" destId="{8069DA64-E9A4-4A2B-8715-77D3ABBC53CB}" srcOrd="6" destOrd="0" presId="urn:microsoft.com/office/officeart/2005/8/layout/gear1"/>
    <dgm:cxn modelId="{2ACDAE19-03C8-4A81-8DCE-0617674E44A4}" type="presParOf" srcId="{657A8EE0-1D30-40F2-8CDC-4E5EE9EA2EE3}" destId="{5B310DCB-DDC8-48EC-B12F-F0A709B2F587}" srcOrd="7" destOrd="0" presId="urn:microsoft.com/office/officeart/2005/8/layout/gear1"/>
    <dgm:cxn modelId="{85CF1873-FD07-4BC7-9817-AFBA69F8B436}" type="presParOf" srcId="{657A8EE0-1D30-40F2-8CDC-4E5EE9EA2EE3}" destId="{F0712359-3915-4BCC-ADEC-8405B7D056A5}" srcOrd="8" destOrd="0" presId="urn:microsoft.com/office/officeart/2005/8/layout/gear1"/>
    <dgm:cxn modelId="{A2AD9C58-1BA7-4255-A977-173FDED4558F}" type="presParOf" srcId="{657A8EE0-1D30-40F2-8CDC-4E5EE9EA2EE3}" destId="{C856E6D1-B675-4FC5-A3E8-D09244E50ED7}" srcOrd="9" destOrd="0" presId="urn:microsoft.com/office/officeart/2005/8/layout/gear1"/>
    <dgm:cxn modelId="{6BC87ECE-B5ED-42E5-9281-3958A243B89F}" type="presParOf" srcId="{657A8EE0-1D30-40F2-8CDC-4E5EE9EA2EE3}" destId="{732F637F-3372-4E36-9128-EAB0845384FD}" srcOrd="10" destOrd="0" presId="urn:microsoft.com/office/officeart/2005/8/layout/gear1"/>
    <dgm:cxn modelId="{0DBD6629-EAF0-44CD-B7C5-FCE01C7CDFEC}" type="presParOf" srcId="{657A8EE0-1D30-40F2-8CDC-4E5EE9EA2EE3}" destId="{6694FA0E-D086-4426-8C87-AF9EAEBE915B}" srcOrd="11" destOrd="0" presId="urn:microsoft.com/office/officeart/2005/8/layout/gear1"/>
    <dgm:cxn modelId="{F54C9D95-BC36-4384-873E-BA634EAFC0F2}" type="presParOf" srcId="{657A8EE0-1D30-40F2-8CDC-4E5EE9EA2EE3}" destId="{795395D4-A14B-4BD5-83D5-5BEA80FAA20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636AEB-AB84-470E-AAB3-CC11DCE747F1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13169182-9AA8-4223-B197-B78451AFCF5A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800" dirty="0">
              <a:solidFill>
                <a:srgbClr val="0070C0"/>
              </a:solidFill>
            </a:rPr>
            <a:t>OSSERVATORI</a:t>
          </a:r>
        </a:p>
      </dgm:t>
    </dgm:pt>
    <dgm:pt modelId="{42C3B396-B3BC-44EF-BFE5-B895512D5920}" type="parTrans" cxnId="{9607DCAA-65A3-4C54-9CE7-6FFB575D426D}">
      <dgm:prSet/>
      <dgm:spPr/>
      <dgm:t>
        <a:bodyPr/>
        <a:lstStyle/>
        <a:p>
          <a:endParaRPr lang="it-IT"/>
        </a:p>
      </dgm:t>
    </dgm:pt>
    <dgm:pt modelId="{EA1CA6AC-7C6A-42B9-A906-29569333F21F}" type="sibTrans" cxnId="{9607DCAA-65A3-4C54-9CE7-6FFB575D426D}">
      <dgm:prSet/>
      <dgm:spPr/>
      <dgm:t>
        <a:bodyPr/>
        <a:lstStyle/>
        <a:p>
          <a:endParaRPr lang="it-IT"/>
        </a:p>
      </dgm:t>
    </dgm:pt>
    <dgm:pt modelId="{3C6AA529-D25B-4956-B7BD-724B8C7C0A9A}" type="pres">
      <dgm:prSet presAssocID="{B5636AEB-AB84-470E-AAB3-CC11DCE747F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A8EF091-9A3E-4CB4-9416-472EA70F6109}" type="pres">
      <dgm:prSet presAssocID="{13169182-9AA8-4223-B197-B78451AFCF5A}" presName="gear1" presStyleLbl="node1" presStyleIdx="0" presStyleCnt="1" custScaleX="144562" custScaleY="123685" custLinFactNeighborX="12836" custLinFactNeighborY="-44617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EF51C0-BD92-4FA1-B474-1005DC377E32}" type="pres">
      <dgm:prSet presAssocID="{13169182-9AA8-4223-B197-B78451AFCF5A}" presName="gear1srcNode" presStyleLbl="node1" presStyleIdx="0" presStyleCnt="1"/>
      <dgm:spPr/>
      <dgm:t>
        <a:bodyPr/>
        <a:lstStyle/>
        <a:p>
          <a:endParaRPr lang="it-IT"/>
        </a:p>
      </dgm:t>
    </dgm:pt>
    <dgm:pt modelId="{0AE83D2F-F1F9-4094-B937-D0216B2F897E}" type="pres">
      <dgm:prSet presAssocID="{13169182-9AA8-4223-B197-B78451AFCF5A}" presName="gear1dstNode" presStyleLbl="node1" presStyleIdx="0" presStyleCnt="1"/>
      <dgm:spPr/>
      <dgm:t>
        <a:bodyPr/>
        <a:lstStyle/>
        <a:p>
          <a:endParaRPr lang="it-IT"/>
        </a:p>
      </dgm:t>
    </dgm:pt>
    <dgm:pt modelId="{2D634907-287B-4254-B0BD-FBB25B829798}" type="pres">
      <dgm:prSet presAssocID="{EA1CA6AC-7C6A-42B9-A906-29569333F21F}" presName="connector1" presStyleLbl="sibTrans2D1" presStyleIdx="0" presStyleCnt="1" custAng="8207304" custFlipHor="1" custScaleX="85681" custScaleY="92947" custLinFactNeighborX="6036" custLinFactNeighborY="-23454"/>
      <dgm:spPr/>
      <dgm:t>
        <a:bodyPr/>
        <a:lstStyle/>
        <a:p>
          <a:endParaRPr lang="it-IT"/>
        </a:p>
      </dgm:t>
    </dgm:pt>
  </dgm:ptLst>
  <dgm:cxnLst>
    <dgm:cxn modelId="{88C9356A-D4D0-4E49-A97E-0EE489137F3E}" type="presOf" srcId="{B5636AEB-AB84-470E-AAB3-CC11DCE747F1}" destId="{3C6AA529-D25B-4956-B7BD-724B8C7C0A9A}" srcOrd="0" destOrd="0" presId="urn:microsoft.com/office/officeart/2005/8/layout/gear1"/>
    <dgm:cxn modelId="{9607DCAA-65A3-4C54-9CE7-6FFB575D426D}" srcId="{B5636AEB-AB84-470E-AAB3-CC11DCE747F1}" destId="{13169182-9AA8-4223-B197-B78451AFCF5A}" srcOrd="0" destOrd="0" parTransId="{42C3B396-B3BC-44EF-BFE5-B895512D5920}" sibTransId="{EA1CA6AC-7C6A-42B9-A906-29569333F21F}"/>
    <dgm:cxn modelId="{407D1CC8-77BD-48C0-B7F7-E37DCAB6F28C}" type="presOf" srcId="{13169182-9AA8-4223-B197-B78451AFCF5A}" destId="{EBEF51C0-BD92-4FA1-B474-1005DC377E32}" srcOrd="1" destOrd="0" presId="urn:microsoft.com/office/officeart/2005/8/layout/gear1"/>
    <dgm:cxn modelId="{CC40B296-45D4-4564-9342-7775C5919FC9}" type="presOf" srcId="{EA1CA6AC-7C6A-42B9-A906-29569333F21F}" destId="{2D634907-287B-4254-B0BD-FBB25B829798}" srcOrd="0" destOrd="0" presId="urn:microsoft.com/office/officeart/2005/8/layout/gear1"/>
    <dgm:cxn modelId="{ED350D2D-2E30-4643-BDCE-576B144D88E1}" type="presOf" srcId="{13169182-9AA8-4223-B197-B78451AFCF5A}" destId="{0AE83D2F-F1F9-4094-B937-D0216B2F897E}" srcOrd="2" destOrd="0" presId="urn:microsoft.com/office/officeart/2005/8/layout/gear1"/>
    <dgm:cxn modelId="{DC67EC63-53AD-44A9-AA2B-1B379693ECD3}" type="presOf" srcId="{13169182-9AA8-4223-B197-B78451AFCF5A}" destId="{1A8EF091-9A3E-4CB4-9416-472EA70F6109}" srcOrd="0" destOrd="0" presId="urn:microsoft.com/office/officeart/2005/8/layout/gear1"/>
    <dgm:cxn modelId="{53839212-122D-4AA5-BD7D-2FB9E9A4D434}" type="presParOf" srcId="{3C6AA529-D25B-4956-B7BD-724B8C7C0A9A}" destId="{1A8EF091-9A3E-4CB4-9416-472EA70F6109}" srcOrd="0" destOrd="0" presId="urn:microsoft.com/office/officeart/2005/8/layout/gear1"/>
    <dgm:cxn modelId="{3A1809B2-71B7-43ED-90E8-5ED676E2A410}" type="presParOf" srcId="{3C6AA529-D25B-4956-B7BD-724B8C7C0A9A}" destId="{EBEF51C0-BD92-4FA1-B474-1005DC377E32}" srcOrd="1" destOrd="0" presId="urn:microsoft.com/office/officeart/2005/8/layout/gear1"/>
    <dgm:cxn modelId="{A75FAF32-70B3-4F73-831A-F9C1432AD806}" type="presParOf" srcId="{3C6AA529-D25B-4956-B7BD-724B8C7C0A9A}" destId="{0AE83D2F-F1F9-4094-B937-D0216B2F897E}" srcOrd="2" destOrd="0" presId="urn:microsoft.com/office/officeart/2005/8/layout/gear1"/>
    <dgm:cxn modelId="{1965541E-6E64-48D7-B1D7-F8EF9997C9EE}" type="presParOf" srcId="{3C6AA529-D25B-4956-B7BD-724B8C7C0A9A}" destId="{2D634907-287B-4254-B0BD-FBB25B829798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A661-1163-46F8-ABB5-EFF1ECAB9D1E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49508-80F5-4148-8DAE-D4AFBEAFD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08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08554-5018-44C1-B3BB-B65E9576861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78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95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616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DB1DB-B00A-42A2-9DD0-AE49E17599F0}" type="slidenum">
              <a:rPr kumimoji="0" lang="en-GB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665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0300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2738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5175" indent="-225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237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957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677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397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7E38B-AD95-41F4-B378-8C8BF6C2485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8253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75F4B-66D4-403E-98D5-52E359DCF8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599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83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90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64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629DF-97D2-4437-988B-15333ED17115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02620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6C224-0196-4BB2-8559-C5700A9FD02C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49773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363D6-6E93-4F12-8F09-C3088E09AFFD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0386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978CB7-579A-466B-9722-E3A569830C2D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7171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641D8-31DF-4A90-993C-A8729E203CDA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26467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DB636-263D-47C7-9BD4-24879986CEE4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78847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B925D-A455-47F8-A684-DBAC5394ADB5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56575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96BC8F-B5B5-4A9B-95B1-B387412267AC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0640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78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42C81-89CF-4D55-A60E-6C5868286B0B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51146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AB0765-0180-4124-8DE1-A39B43304102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31383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47590-7943-498A-9393-E9A9E6994D32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99980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794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07983" y="2348401"/>
            <a:ext cx="11423809" cy="162043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15966" y="4283816"/>
            <a:ext cx="9407843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19450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1989" y="1763926"/>
            <a:ext cx="12095798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20762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1650" y="4857793"/>
            <a:ext cx="11423809" cy="1501435"/>
          </a:xfrm>
          <a:prstGeom prst="rect">
            <a:avLst/>
          </a:prstGeo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1650" y="3204114"/>
            <a:ext cx="11423809" cy="16536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56245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1989" y="1763926"/>
            <a:ext cx="5935901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31885" y="1763926"/>
            <a:ext cx="5935901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3929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71989" y="1692178"/>
            <a:ext cx="5938234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71989" y="2397397"/>
            <a:ext cx="5938234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827221" y="1692178"/>
            <a:ext cx="5940567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827221" y="2397397"/>
            <a:ext cx="5940567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50156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04170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660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992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707868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353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90" y="300987"/>
            <a:ext cx="4421593" cy="1280945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54579" y="300989"/>
            <a:ext cx="7513208" cy="6451973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1990" y="1581934"/>
            <a:ext cx="4421593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80830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34290" y="5291772"/>
            <a:ext cx="8063865" cy="624724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634290" y="675471"/>
            <a:ext cx="8063865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634290" y="5916496"/>
            <a:ext cx="8063865" cy="887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64307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1989" y="1763926"/>
            <a:ext cx="12095798" cy="49890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84565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743837" y="302739"/>
            <a:ext cx="3023949" cy="6450223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1989" y="302739"/>
            <a:ext cx="8847852" cy="64502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34546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71989" y="302739"/>
            <a:ext cx="12095798" cy="64502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5226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71989" y="1763926"/>
            <a:ext cx="5935901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31885" y="1763926"/>
            <a:ext cx="5935901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82504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1989" y="1763926"/>
            <a:ext cx="5935901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31885" y="1763926"/>
            <a:ext cx="5935901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6745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002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671989" y="1763926"/>
            <a:ext cx="12095798" cy="4989036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725052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07983" y="2348401"/>
            <a:ext cx="11423809" cy="162043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15966" y="4283816"/>
            <a:ext cx="9407843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80951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1989" y="1763926"/>
            <a:ext cx="12095798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67650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1650" y="4857793"/>
            <a:ext cx="11423809" cy="1501435"/>
          </a:xfrm>
          <a:prstGeom prst="rect">
            <a:avLst/>
          </a:prstGeo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1650" y="3204114"/>
            <a:ext cx="11423809" cy="16536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92256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1989" y="1763926"/>
            <a:ext cx="5935901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31885" y="1763926"/>
            <a:ext cx="5935901" cy="4989036"/>
          </a:xfrm>
          <a:prstGeom prst="rect">
            <a:avLst/>
          </a:prstGeo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68529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71989" y="1692178"/>
            <a:ext cx="5938234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71989" y="2397397"/>
            <a:ext cx="5938234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827221" y="1692178"/>
            <a:ext cx="5940567" cy="7052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827221" y="2397397"/>
            <a:ext cx="5940567" cy="4355563"/>
          </a:xfrm>
          <a:prstGeom prst="rect">
            <a:avLst/>
          </a:prstGeo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127223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959083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66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65613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83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151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90" y="300987"/>
            <a:ext cx="4421593" cy="1280945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54579" y="300989"/>
            <a:ext cx="7513208" cy="6451973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1990" y="1581934"/>
            <a:ext cx="4421593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984628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34290" y="5291772"/>
            <a:ext cx="8063865" cy="624724"/>
          </a:xfrm>
          <a:prstGeom prst="rect">
            <a:avLst/>
          </a:prstGeo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634290" y="675471"/>
            <a:ext cx="8063865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634290" y="5916496"/>
            <a:ext cx="8063865" cy="887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22455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1989" y="1763926"/>
            <a:ext cx="12095798" cy="49890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663325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743837" y="302739"/>
            <a:ext cx="3023949" cy="6450223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1989" y="302739"/>
            <a:ext cx="8847852" cy="64502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00420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71989" y="302739"/>
            <a:ext cx="12095798" cy="64502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63242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71989" y="1763926"/>
            <a:ext cx="5935901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31885" y="1763926"/>
            <a:ext cx="5935901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56676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1989" y="1763926"/>
            <a:ext cx="5935901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31885" y="1763926"/>
            <a:ext cx="5935901" cy="49890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894527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989" y="302737"/>
            <a:ext cx="12095798" cy="125994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671989" y="1763926"/>
            <a:ext cx="12095798" cy="4989036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128421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BDC6-0DA2-408C-89FB-D591C9A24D1C}" type="datetimeFigureOut">
              <a:rPr lang="it-IT"/>
              <a:pPr>
                <a:defRPr/>
              </a:pPr>
              <a:t>13/02/2023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AEFFA-77DD-4E1A-8889-4B76404106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68707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12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731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9463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00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4735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429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734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08459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1838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3019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6074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78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479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0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466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15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7DB9A-565F-474C-B7C7-6B372A6DBC8C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85A59-AB68-894D-91BD-258C1C2128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51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67ADC8-5EFB-499F-B75E-4F732B739B18}" type="slidenum">
              <a:rPr lang="en-US" altLang="it-IT" smtClean="0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1674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68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9pPr>
    </p:titleStyle>
    <p:bodyStyle>
      <a:lvl1pPr marL="377979" indent="-377979" algn="l" rtl="0" eaLnBrk="0" fontAlgn="base" hangingPunct="0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eaLnBrk="0" fontAlgn="base" hangingPunct="0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eaLnBrk="0" fontAlgn="base" hangingPunct="0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eaLnBrk="0" fontAlgn="base" hangingPunct="0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eaLnBrk="0" fontAlgn="base" hangingPunct="0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71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9pPr>
    </p:titleStyle>
    <p:bodyStyle>
      <a:lvl1pPr marL="377979" indent="-377979" algn="l" rtl="0" eaLnBrk="0" fontAlgn="base" hangingPunct="0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eaLnBrk="0" fontAlgn="base" hangingPunct="0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eaLnBrk="0" fontAlgn="base" hangingPunct="0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eaLnBrk="0" fontAlgn="base" hangingPunct="0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eaLnBrk="0" fontAlgn="base" hangingPunct="0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C20A6-C153-46E6-B877-FCA84FF54A47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1C10F-FDE4-4BE0-83FC-10C8720341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08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19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24" y="1034616"/>
            <a:ext cx="6497351" cy="60523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1013792" y="6363670"/>
            <a:ext cx="4222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Nicola </a:t>
            </a:r>
            <a:r>
              <a:rPr lang="it-IT" dirty="0" err="1"/>
              <a:t>Toffolini</a:t>
            </a:r>
            <a:endParaRPr lang="it-IT" dirty="0"/>
          </a:p>
          <a:p>
            <a:r>
              <a:rPr lang="it-IT" dirty="0"/>
              <a:t>Acque e cuccioli di drago </a:t>
            </a:r>
          </a:p>
        </p:txBody>
      </p:sp>
      <p:sp>
        <p:nvSpPr>
          <p:cNvPr id="4" name="Rettangolo 3"/>
          <p:cNvSpPr/>
          <p:nvPr/>
        </p:nvSpPr>
        <p:spPr>
          <a:xfrm>
            <a:off x="9020186" y="4349958"/>
            <a:ext cx="41753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/>
              <a:t>Il valore del paesaggio: </a:t>
            </a:r>
          </a:p>
          <a:p>
            <a:r>
              <a:rPr lang="it-IT" sz="3200" b="1" dirty="0"/>
              <a:t>Una cura ineludibile.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7295535" y="5763505"/>
            <a:ext cx="5834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/>
              <a:t>Mauro Pascolini</a:t>
            </a:r>
          </a:p>
          <a:p>
            <a:pPr algn="r"/>
            <a:r>
              <a:rPr lang="it-IT" sz="2000" dirty="0"/>
              <a:t>Comitato scientifico Dolomiti UNESCO</a:t>
            </a:r>
          </a:p>
          <a:p>
            <a:pPr algn="r"/>
            <a:r>
              <a:rPr lang="it-IT" sz="2000" dirty="0"/>
              <a:t>Università degli studi di Udine</a:t>
            </a:r>
          </a:p>
          <a:p>
            <a:pPr algn="r"/>
            <a:r>
              <a:rPr lang="it-IT" sz="2000" dirty="0"/>
              <a:t>mauro.pascolini@uniud.it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611" y="210164"/>
            <a:ext cx="2280102" cy="193869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079226" y="1590969"/>
            <a:ext cx="6360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r"/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</a:rPr>
              <a:t>LVI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Corso nazionale di formazione per insegnanti 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7806813" y="2298855"/>
            <a:ext cx="5491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000099"/>
                </a:solidFill>
                <a:latin typeface="Arial" panose="020B0604020202020204" pitchFamily="34" charset="0"/>
              </a:rPr>
              <a:t>“Dolomiti Patrimonio Mondiale UNESCO” </a:t>
            </a:r>
            <a:endParaRPr lang="it-IT" sz="20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000099"/>
                </a:solidFill>
                <a:latin typeface="Arial" panose="020B0604020202020204" pitchFamily="34" charset="0"/>
              </a:rPr>
              <a:t>Un racconto di paesaggi, uomini e rocce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22203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4" y="147026"/>
            <a:ext cx="5217554" cy="348880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4" y="3831034"/>
            <a:ext cx="5921831" cy="3386195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054" y="3759908"/>
            <a:ext cx="6018914" cy="330999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761" y="147026"/>
            <a:ext cx="5233207" cy="34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79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ttangolo 7"/>
          <p:cNvSpPr>
            <a:spLocks noChangeArrowheads="1"/>
          </p:cNvSpPr>
          <p:nvPr/>
        </p:nvSpPr>
        <p:spPr bwMode="auto">
          <a:xfrm>
            <a:off x="329469" y="249677"/>
            <a:ext cx="10675988" cy="280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527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</a:p>
          <a:p>
            <a:pPr marL="0" marR="0" lvl="0" indent="0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527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Paesaggio</a:t>
            </a:r>
            <a:r>
              <a:rPr kumimoji="0" lang="it-IT" altLang="it-IT" sz="3527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designa una determinata parte di territorio, così come è percepita dalle popolazioni, il cui carattere deriva dall'azione di fattori naturali e/o umani e dalle loro interrelazioni</a:t>
            </a:r>
            <a:endParaRPr kumimoji="0" lang="it-IT" altLang="it-IT" sz="3527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ttangolo 8"/>
          <p:cNvSpPr>
            <a:spLocks noChangeArrowheads="1"/>
          </p:cNvSpPr>
          <p:nvPr/>
        </p:nvSpPr>
        <p:spPr bwMode="auto">
          <a:xfrm>
            <a:off x="227616" y="3125128"/>
            <a:ext cx="10666204" cy="443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527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Il </a:t>
            </a:r>
            <a:r>
              <a:rPr kumimoji="0" lang="it-IT" altLang="it-IT" sz="3527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paesaggio</a:t>
            </a:r>
            <a:r>
              <a:rPr kumimoji="0" lang="it-IT" altLang="it-IT" sz="3527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svolge importanti funzioni di interesse generale, sul piano culturale, ecologico, ambientale e sociale e costituisce una risorsa favorevole all'attività economica, […] il </a:t>
            </a:r>
            <a:r>
              <a:rPr kumimoji="0" lang="it-IT" altLang="it-IT" sz="3527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paesaggio</a:t>
            </a:r>
            <a:r>
              <a:rPr kumimoji="0" lang="it-IT" altLang="it-IT" sz="3527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coopera all'elaborazione delle culture locali e rappresenta una componente fondamentale del patrimonio culturale e naturale dell'Europa.</a:t>
            </a:r>
          </a:p>
          <a:p>
            <a:pPr marL="0" marR="0" lvl="0" indent="0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527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5" name="Rettangolo 9"/>
          <p:cNvSpPr>
            <a:spLocks noChangeArrowheads="1"/>
          </p:cNvSpPr>
          <p:nvPr/>
        </p:nvSpPr>
        <p:spPr bwMode="auto">
          <a:xfrm>
            <a:off x="6394789" y="6694098"/>
            <a:ext cx="6775709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5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Convenzione Europea del Paesaggio, 2000</a:t>
            </a:r>
          </a:p>
        </p:txBody>
      </p:sp>
    </p:spTree>
    <p:extLst>
      <p:ext uri="{BB962C8B-B14F-4D97-AF65-F5344CB8AC3E}">
        <p14:creationId xmlns:p14="http://schemas.microsoft.com/office/powerpoint/2010/main" val="90573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122" y="-1"/>
            <a:ext cx="998753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01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6" y="131477"/>
            <a:ext cx="13439422" cy="7828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Preambolo</a:t>
            </a: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46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Gli Stati membri del Consiglio d'Europa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firmatari della presente Convenzione,</a:t>
            </a: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46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Considerando che il fine del Consiglio d'Europa è di realizzare un'unione più stretta fra i suoi membri, per salvaguardare e promuovere gli ideali e i principi che sono il loro patrimonio comune, e che tale fine è perseguito in particolare attraverso la conclusione di accordi nel campo economico e sociale;</a:t>
            </a: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Desiderosi di pervenire ad uno sviluppo sostenibile fondato su un rapporto equilibrato tra i bisogni sociali, l'attività economica e l'ambiente;</a:t>
            </a: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Constatando che </a:t>
            </a: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paesaggio 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svolge </a:t>
            </a: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importanti funzioni 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 interesse generale, sui piano culturale, ecologico, ambientale e sociale e </a:t>
            </a: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costituisce una risorsa favorevole all'attività economica 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che, se salvaguardato, gestito e pianificato in modo adeguato, può contribuire alla creazione di posti di lavoro;</a:t>
            </a: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Consapevoli del fatto che il paesaggio concorre all'elaborazione delle culture locali e </a:t>
            </a: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rappresenta una componente fondamentale del patrimonio culturale e naturale dell'Europa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contribuendo così al benessere e alla soddisfazione degli esseri umani e al consolidamento dell'identità europea;</a:t>
            </a: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46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26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40140" y="129735"/>
            <a:ext cx="11622046" cy="7421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Riconoscendo che </a:t>
            </a: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 paesaggio 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è in ogni luogo un </a:t>
            </a: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elemento importante della qualità della vita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delle popolazioni nelle area urbane e nelle campagne, nei territori degradati, come un quelli di grande qualità, nelle zone considerate eccezionali, come in quelle della vita quotidiana;</a:t>
            </a: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46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Osservando che le evoluzioni delle tecniche di produzione agricola, forestale, industriale e pianificazione mineraria e delle prassi in materia di pianificazione territoriale, urbanistica, trasporti, reti, turismo e svaghi e, più generalmente, i cambiamenti economici mondiali continuano, in molti casi, ad accelerare le </a:t>
            </a: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trasformazioni dei paesaggi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46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Desiderando soddisfare gli auspici delle popolazioni di godere di un </a:t>
            </a: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paesaggio di qualità 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di svolgere un ruolo attivo nella sua trasformazione;</a:t>
            </a: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46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Persuasi che il </a:t>
            </a: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passaggio rappresenta un elemento chiave del benessere individuale e sociale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 che la sua salvaguardia, la sua gestione e la sua pianificazione comportano </a:t>
            </a: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diritti e responsabilità 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 </a:t>
            </a:r>
            <a:r>
              <a:rPr kumimoji="0" lang="it-IT" sz="264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ciascun individuo</a:t>
            </a:r>
            <a:r>
              <a:rPr kumimoji="0" lang="it-IT" sz="2646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038163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1650" y="1223285"/>
            <a:ext cx="11826947" cy="579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86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 Convenzione </a:t>
            </a:r>
            <a:r>
              <a:rPr kumimoji="0" lang="it-IT" sz="308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incoraggia le autorità pubbliche </a:t>
            </a:r>
            <a:r>
              <a:rPr kumimoji="0" lang="it-IT" sz="3086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 adottare politiche e provvedimenti a livello locale, regionale, nazionale ed internazionale per la salvaguardia, la gestione e </a:t>
            </a:r>
            <a:r>
              <a:rPr kumimoji="0" lang="it-IT" sz="308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 pianificazione dei paesaggi in Europa</a:t>
            </a:r>
            <a:r>
              <a:rPr kumimoji="0" lang="it-IT" sz="3086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</a:p>
          <a:p>
            <a:pPr marL="0" marR="0" lvl="0" indent="0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86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Riguarda tutti i paesaggi, sia quelli </a:t>
            </a:r>
            <a:r>
              <a:rPr kumimoji="0" lang="it-IT" sz="308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eccezionali</a:t>
            </a:r>
            <a:r>
              <a:rPr kumimoji="0" lang="it-IT" sz="3086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che quelli </a:t>
            </a:r>
            <a:r>
              <a:rPr kumimoji="0" lang="it-IT" sz="308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ordinari</a:t>
            </a:r>
            <a:r>
              <a:rPr kumimoji="0" lang="it-IT" sz="3086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e ne riconosce il ruolo rilevante nel determinare la qualità della vita degli abitanti. </a:t>
            </a:r>
          </a:p>
          <a:p>
            <a:pPr marL="0" marR="0" lvl="0" indent="0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86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Il testo prevede un approccio flessibile per i paesaggi le cui caratteristiche particolari richiedono vari tipi di interventi, dall’attenta preservazione mediante la protezione, la gestione e il miglioramento, fino alla loro effettiva creazione.</a:t>
            </a:r>
          </a:p>
          <a:p>
            <a:pPr marL="0" marR="0" lvl="0" indent="0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086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120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8554">
            <a:off x="2985407" y="5619791"/>
            <a:ext cx="1933215" cy="174705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3207">
            <a:off x="5308167" y="1953255"/>
            <a:ext cx="2782202" cy="194216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537" y="5074126"/>
            <a:ext cx="1511830" cy="243882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5526">
            <a:off x="1970661" y="413280"/>
            <a:ext cx="2418939" cy="17086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019853" y="5349204"/>
            <a:ext cx="5633090" cy="172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/>
            <a:r>
              <a:rPr lang="it-IT" sz="5291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Paesaggi e dintorni…</a:t>
            </a:r>
          </a:p>
          <a:p>
            <a:pPr defTabSz="1007943"/>
            <a:r>
              <a:rPr lang="it-IT" sz="5291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Tanti, molti, diversi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90965">
            <a:off x="2026955" y="1389876"/>
            <a:ext cx="3371893" cy="24109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3381">
            <a:off x="2106672" y="4244062"/>
            <a:ext cx="3061036" cy="207538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2699">
            <a:off x="3977101" y="3063979"/>
            <a:ext cx="3309988" cy="156305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3423">
            <a:off x="4184610" y="5071879"/>
            <a:ext cx="3494275" cy="198715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3935">
            <a:off x="4378522" y="237452"/>
            <a:ext cx="2891763" cy="216317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4298">
            <a:off x="1776005" y="3112963"/>
            <a:ext cx="3089313" cy="190236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827" y="165909"/>
            <a:ext cx="4243141" cy="51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85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607" y="90629"/>
            <a:ext cx="9791955" cy="73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30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104" y="420267"/>
            <a:ext cx="10079567" cy="67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4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104" y="944959"/>
            <a:ext cx="10079567" cy="56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7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08" y="2863516"/>
            <a:ext cx="7636142" cy="45439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307708" y="2863516"/>
            <a:ext cx="4222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Mario </a:t>
            </a:r>
            <a:r>
              <a:rPr lang="it-IT" dirty="0" err="1"/>
              <a:t>Micossi</a:t>
            </a:r>
            <a:endParaRPr lang="it-IT" dirty="0"/>
          </a:p>
          <a:p>
            <a:r>
              <a:rPr lang="it-IT" dirty="0" err="1"/>
              <a:t>Scratchboard</a:t>
            </a:r>
            <a:r>
              <a:rPr lang="it-IT" dirty="0"/>
              <a:t> dal New Yorker </a:t>
            </a:r>
          </a:p>
        </p:txBody>
      </p:sp>
      <p:sp>
        <p:nvSpPr>
          <p:cNvPr id="6" name="Rettangolo 5"/>
          <p:cNvSpPr/>
          <p:nvPr/>
        </p:nvSpPr>
        <p:spPr>
          <a:xfrm>
            <a:off x="8333366" y="-1195"/>
            <a:ext cx="474037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/>
              <a:t>Una premessa</a:t>
            </a:r>
          </a:p>
          <a:p>
            <a:endParaRPr lang="it-IT" sz="3200" b="1" dirty="0"/>
          </a:p>
          <a:p>
            <a:r>
              <a:rPr lang="it-IT" sz="3200" b="1" dirty="0"/>
              <a:t>Intorno al concetto di luogo e paesaggio</a:t>
            </a:r>
          </a:p>
          <a:p>
            <a:endParaRPr lang="it-IT" sz="3200" b="1" dirty="0"/>
          </a:p>
          <a:p>
            <a:r>
              <a:rPr lang="it-IT" sz="3200" b="1" dirty="0"/>
              <a:t>Un paesaggio, tanti paesaggi</a:t>
            </a:r>
          </a:p>
          <a:p>
            <a:endParaRPr lang="it-IT" sz="3200" b="1" dirty="0"/>
          </a:p>
          <a:p>
            <a:r>
              <a:rPr lang="it-IT" sz="3200" b="1" dirty="0"/>
              <a:t>Il paesaggio illegittimo di oggi….</a:t>
            </a:r>
          </a:p>
          <a:p>
            <a:endParaRPr lang="it-IT" sz="3200" b="1" dirty="0"/>
          </a:p>
          <a:p>
            <a:r>
              <a:rPr lang="it-IT" sz="3200" b="1" dirty="0"/>
              <a:t>Educare e prendersi cura…</a:t>
            </a:r>
          </a:p>
          <a:p>
            <a:endParaRPr lang="it-IT" sz="3200" b="1" dirty="0"/>
          </a:p>
          <a:p>
            <a:r>
              <a:rPr lang="it-IT" sz="3200" b="1" dirty="0"/>
              <a:t>Una (non) conclusione…</a:t>
            </a:r>
          </a:p>
        </p:txBody>
      </p:sp>
    </p:spTree>
    <p:extLst>
      <p:ext uri="{BB962C8B-B14F-4D97-AF65-F5344CB8AC3E}">
        <p14:creationId xmlns:p14="http://schemas.microsoft.com/office/powerpoint/2010/main" val="2303996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104" y="419982"/>
            <a:ext cx="10079567" cy="67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9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757" y="453580"/>
            <a:ext cx="10006261" cy="665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0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104" y="415514"/>
            <a:ext cx="10079567" cy="67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43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104" y="420280"/>
            <a:ext cx="10079567" cy="67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24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104" y="419982"/>
            <a:ext cx="10079567" cy="67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81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104" y="441925"/>
            <a:ext cx="10079567" cy="667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569" y="446067"/>
            <a:ext cx="10079567" cy="66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42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104" y="1002708"/>
            <a:ext cx="10079567" cy="55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25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707126" cy="755967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026516" y="6518748"/>
            <a:ext cx="4222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Elio Ciol</a:t>
            </a:r>
          </a:p>
          <a:p>
            <a:r>
              <a:rPr lang="it-IT" dirty="0"/>
              <a:t>Archivio CRAF - Spilimbergo</a:t>
            </a:r>
          </a:p>
        </p:txBody>
      </p:sp>
    </p:spTree>
    <p:extLst>
      <p:ext uri="{BB962C8B-B14F-4D97-AF65-F5344CB8AC3E}">
        <p14:creationId xmlns:p14="http://schemas.microsoft.com/office/powerpoint/2010/main" val="2090946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54" y="143054"/>
            <a:ext cx="3722776" cy="682830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994" y="143054"/>
            <a:ext cx="6912656" cy="691265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7854" y="6816546"/>
            <a:ext cx="11164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dirty="0" err="1"/>
              <a:t>YOUng</a:t>
            </a:r>
            <a:r>
              <a:rPr lang="it-IT" dirty="0"/>
              <a:t> | Slow </a:t>
            </a:r>
            <a:r>
              <a:rPr lang="it-IT" dirty="0" err="1"/>
              <a:t>Journalism</a:t>
            </a:r>
            <a:r>
              <a:rPr lang="it-IT" dirty="0"/>
              <a:t>, Archivio Antenne trasformate in alberi</a:t>
            </a:r>
          </a:p>
        </p:txBody>
      </p:sp>
    </p:spTree>
    <p:extLst>
      <p:ext uri="{BB962C8B-B14F-4D97-AF65-F5344CB8AC3E}">
        <p14:creationId xmlns:p14="http://schemas.microsoft.com/office/powerpoint/2010/main" val="2575535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91" y="587102"/>
            <a:ext cx="4815179" cy="642352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893558" y="587102"/>
            <a:ext cx="381513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i="1" dirty="0">
                <a:solidFill>
                  <a:srgbClr val="0070C0"/>
                </a:solidFill>
              </a:rPr>
              <a:t>Pel cielo, spinte da un vento irresistibile, correvano come cavalli sbrigliati, e mescolandosi confusamente, nere masse di vapori, le quali, di quando in quando, lasciavano cadere sulle cupe foreste dell’isola furiosi acquazzoni; sul mare, pure sollevato dal vento, s’urtavano disordinatamente e s’infrangevano furiosamente enormi ondate, confondendo i loro muggiti cogli scoppi ora brevi e secchi ed ora interminabili delle folgori.</a:t>
            </a:r>
          </a:p>
        </p:txBody>
      </p:sp>
    </p:spTree>
    <p:extLst>
      <p:ext uri="{BB962C8B-B14F-4D97-AF65-F5344CB8AC3E}">
        <p14:creationId xmlns:p14="http://schemas.microsoft.com/office/powerpoint/2010/main" val="848938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94054" y="7001212"/>
            <a:ext cx="11164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Effetti Spettacoli, Gonfiabili e Playground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54" y="313495"/>
            <a:ext cx="3341776" cy="631368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228" y="183473"/>
            <a:ext cx="4974771" cy="644370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058" y="215162"/>
            <a:ext cx="4018800" cy="641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83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81" y="148263"/>
            <a:ext cx="5499850" cy="30654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457" y="135439"/>
            <a:ext cx="5245200" cy="307823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81" y="3357553"/>
            <a:ext cx="5499850" cy="364696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457" y="3357553"/>
            <a:ext cx="5143109" cy="363180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17854" y="6816546"/>
            <a:ext cx="11164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dirty="0"/>
              <a:t>da </a:t>
            </a:r>
            <a:r>
              <a:rPr lang="it-IT" dirty="0" err="1"/>
              <a:t>googlemaps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6762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17854" y="6816546"/>
            <a:ext cx="11164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dirty="0"/>
              <a:t>da </a:t>
            </a:r>
            <a:r>
              <a:rPr lang="it-IT" dirty="0" err="1"/>
              <a:t>googlemaps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1" y="1781810"/>
            <a:ext cx="6338263" cy="421621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76" y="1723570"/>
            <a:ext cx="6415374" cy="42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6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6906" y="1557324"/>
            <a:ext cx="12144449" cy="436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7943"/>
            <a:r>
              <a:rPr lang="it-IT" sz="3968" dirty="0">
                <a:latin typeface="Calibri" panose="020F0502020204030204"/>
              </a:rPr>
              <a:t>L’idea è che non deve esistere un </a:t>
            </a:r>
            <a:r>
              <a:rPr lang="it-IT" sz="3968" b="1" dirty="0">
                <a:solidFill>
                  <a:srgbClr val="FF0000"/>
                </a:solidFill>
                <a:latin typeface="Calibri" panose="020F0502020204030204"/>
              </a:rPr>
              <a:t>paesaggio di ‘serie A’ </a:t>
            </a:r>
            <a:r>
              <a:rPr lang="it-IT" sz="3968" dirty="0">
                <a:latin typeface="Calibri" panose="020F0502020204030204"/>
              </a:rPr>
              <a:t>tutelato e coccolato ed un </a:t>
            </a:r>
            <a:r>
              <a:rPr lang="it-IT" sz="3968" b="1" dirty="0">
                <a:solidFill>
                  <a:srgbClr val="FF0000"/>
                </a:solidFill>
                <a:latin typeface="Calibri" panose="020F0502020204030204"/>
              </a:rPr>
              <a:t>paesaggio di ‘serie B’ </a:t>
            </a:r>
            <a:r>
              <a:rPr lang="it-IT" sz="3968" dirty="0">
                <a:latin typeface="Calibri" panose="020F0502020204030204"/>
              </a:rPr>
              <a:t>dove invece tutto è possibile. </a:t>
            </a:r>
          </a:p>
          <a:p>
            <a:pPr defTabSz="1007943"/>
            <a:endParaRPr lang="it-IT" sz="3968" dirty="0">
              <a:latin typeface="Calibri" panose="020F0502020204030204"/>
            </a:endParaRPr>
          </a:p>
          <a:p>
            <a:pPr defTabSz="1007943"/>
            <a:r>
              <a:rPr lang="it-IT" sz="3968" dirty="0">
                <a:latin typeface="Calibri" panose="020F0502020204030204"/>
              </a:rPr>
              <a:t>È in gioco l’idea di </a:t>
            </a:r>
            <a:r>
              <a:rPr lang="it-IT" sz="3968" dirty="0">
                <a:solidFill>
                  <a:srgbClr val="FF0000"/>
                </a:solidFill>
                <a:latin typeface="Calibri" panose="020F0502020204030204"/>
              </a:rPr>
              <a:t>‘</a:t>
            </a:r>
            <a:r>
              <a:rPr lang="it-IT" sz="3968" b="1" dirty="0">
                <a:solidFill>
                  <a:srgbClr val="FF0000"/>
                </a:solidFill>
                <a:latin typeface="Calibri" panose="020F0502020204030204"/>
              </a:rPr>
              <a:t>Buon </a:t>
            </a:r>
            <a:r>
              <a:rPr lang="it-IT" sz="3968" b="1" dirty="0" err="1">
                <a:solidFill>
                  <a:srgbClr val="FF0000"/>
                </a:solidFill>
                <a:latin typeface="Calibri" panose="020F0502020204030204"/>
              </a:rPr>
              <a:t>Governo</a:t>
            </a:r>
            <a:r>
              <a:rPr lang="it-IT" sz="3968" dirty="0" err="1">
                <a:solidFill>
                  <a:srgbClr val="FF0000"/>
                </a:solidFill>
                <a:latin typeface="Calibri" panose="020F0502020204030204"/>
              </a:rPr>
              <a:t>’</a:t>
            </a:r>
            <a:r>
              <a:rPr lang="it-IT" sz="3968" dirty="0">
                <a:latin typeface="Calibri" panose="020F0502020204030204"/>
              </a:rPr>
              <a:t> del paesaggio dove l’eccezionalità deve essere normalità e dove la normalità va vissuta come eccezionalità.</a:t>
            </a:r>
          </a:p>
        </p:txBody>
      </p:sp>
    </p:spTree>
    <p:extLst>
      <p:ext uri="{BB962C8B-B14F-4D97-AF65-F5344CB8AC3E}">
        <p14:creationId xmlns:p14="http://schemas.microsoft.com/office/powerpoint/2010/main" val="2062931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asellaDiTesto 5"/>
          <p:cNvSpPr txBox="1">
            <a:spLocks noChangeArrowheads="1"/>
          </p:cNvSpPr>
          <p:nvPr/>
        </p:nvSpPr>
        <p:spPr bwMode="auto">
          <a:xfrm>
            <a:off x="1897818" y="6028346"/>
            <a:ext cx="10992945" cy="77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646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9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da bene privato a patrimonio di tutti</a:t>
            </a:r>
          </a:p>
        </p:txBody>
      </p:sp>
      <p:pic>
        <p:nvPicPr>
          <p:cNvPr id="3072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944" y="5431189"/>
            <a:ext cx="1966915" cy="196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4" y="1375812"/>
            <a:ext cx="3110367" cy="31103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732" y="1453278"/>
            <a:ext cx="3928027" cy="30329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0919" y="1453278"/>
            <a:ext cx="4853768" cy="303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53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978" y="127443"/>
            <a:ext cx="7408861" cy="743223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4004" y="5795927"/>
            <a:ext cx="2736647" cy="702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968" i="1" dirty="0">
                <a:solidFill>
                  <a:srgbClr val="FF0000"/>
                </a:solidFill>
                <a:latin typeface="arial" panose="020B0604020202020204" pitchFamily="34" charset="0"/>
              </a:rPr>
              <a:t>09/03/2022</a:t>
            </a:r>
            <a:endParaRPr lang="it-IT" sz="3968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0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tangolo 3"/>
          <p:cNvSpPr>
            <a:spLocks noChangeArrowheads="1"/>
          </p:cNvSpPr>
          <p:nvPr/>
        </p:nvSpPr>
        <p:spPr bwMode="auto">
          <a:xfrm>
            <a:off x="1956593" y="208242"/>
            <a:ext cx="9684084" cy="253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968" dirty="0">
                <a:solidFill>
                  <a:srgbClr val="FFFFFF"/>
                </a:solidFill>
              </a:rPr>
              <a:t>Decreto Legislativo 22 gennaio 2004, n. 42</a:t>
            </a:r>
          </a:p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3968" dirty="0">
              <a:solidFill>
                <a:srgbClr val="FFFFFF"/>
              </a:solidFill>
            </a:endParaRPr>
          </a:p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968" dirty="0">
                <a:solidFill>
                  <a:srgbClr val="FFFFFF"/>
                </a:solidFill>
              </a:rPr>
              <a:t>Codice dei beni culturali e del paesaggio,</a:t>
            </a:r>
          </a:p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968" dirty="0">
                <a:solidFill>
                  <a:srgbClr val="FFFFFF"/>
                </a:solidFill>
              </a:rPr>
              <a:t> </a:t>
            </a:r>
            <a:r>
              <a:rPr lang="it-IT" altLang="it-IT" sz="3086" dirty="0">
                <a:solidFill>
                  <a:srgbClr val="FFFFFF"/>
                </a:solidFill>
              </a:rPr>
              <a:t>ai sensi dell'articolo 10 Legge 6 luglio 2002, n. 137</a:t>
            </a:r>
          </a:p>
        </p:txBody>
      </p:sp>
      <p:pic>
        <p:nvPicPr>
          <p:cNvPr id="17411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875" y="2894376"/>
            <a:ext cx="3326608" cy="466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147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219230" y="1713241"/>
            <a:ext cx="5160064" cy="90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0794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5291" b="1" dirty="0">
                <a:solidFill>
                  <a:srgbClr val="FF0000"/>
                </a:solidFill>
              </a:rPr>
              <a:t>PAESAGGIO</a:t>
            </a:r>
          </a:p>
        </p:txBody>
      </p:sp>
      <p:sp>
        <p:nvSpPr>
          <p:cNvPr id="5124" name="AutoShape 6"/>
          <p:cNvSpPr>
            <a:spLocks noChangeArrowheads="1"/>
          </p:cNvSpPr>
          <p:nvPr/>
        </p:nvSpPr>
        <p:spPr bwMode="auto">
          <a:xfrm>
            <a:off x="6321779" y="2844801"/>
            <a:ext cx="796216" cy="55472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3527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290473" y="3779837"/>
            <a:ext cx="13149125" cy="144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0794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3527" b="1" dirty="0">
                <a:solidFill>
                  <a:srgbClr val="FFFF00"/>
                </a:solidFill>
              </a:rPr>
              <a:t>INSIEME DI BENI TANGIBILI ED INTANGIBILI </a:t>
            </a:r>
          </a:p>
          <a:p>
            <a:pPr algn="ctr" defTabSz="100794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3527" b="1" dirty="0">
                <a:solidFill>
                  <a:srgbClr val="FFFF00"/>
                </a:solidFill>
              </a:rPr>
              <a:t>CHE LO  COMPONGONO</a:t>
            </a:r>
          </a:p>
        </p:txBody>
      </p:sp>
      <p:sp>
        <p:nvSpPr>
          <p:cNvPr id="5126" name="AutoShape 8"/>
          <p:cNvSpPr>
            <a:spLocks noChangeArrowheads="1"/>
          </p:cNvSpPr>
          <p:nvPr/>
        </p:nvSpPr>
        <p:spPr bwMode="auto">
          <a:xfrm>
            <a:off x="6203659" y="5298772"/>
            <a:ext cx="1032456" cy="55472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3527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1957358" y="6002242"/>
            <a:ext cx="9683809" cy="77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0794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4409" b="1" dirty="0">
                <a:solidFill>
                  <a:srgbClr val="FFC000"/>
                </a:solidFill>
              </a:rPr>
              <a:t>UN UNICO SISTEMA COMPLESSO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sz="5291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VALORE DEL</a:t>
            </a:r>
          </a:p>
        </p:txBody>
      </p:sp>
    </p:spTree>
    <p:extLst>
      <p:ext uri="{BB962C8B-B14F-4D97-AF65-F5344CB8AC3E}">
        <p14:creationId xmlns:p14="http://schemas.microsoft.com/office/powerpoint/2010/main" val="348640916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680104" y="0"/>
            <a:ext cx="10079567" cy="90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5291" b="1" dirty="0">
                <a:solidFill>
                  <a:srgbClr val="FF0000"/>
                </a:solidFill>
                <a:latin typeface="Times New Roman" panose="02020603050405020304" pitchFamily="18" charset="0"/>
              </a:rPr>
              <a:t>un diverso ″valore″</a:t>
            </a:r>
          </a:p>
        </p:txBody>
      </p:sp>
      <p:sp>
        <p:nvSpPr>
          <p:cNvPr id="6147" name="Rettangolo 3"/>
          <p:cNvSpPr>
            <a:spLocks noChangeArrowheads="1"/>
          </p:cNvSpPr>
          <p:nvPr/>
        </p:nvSpPr>
        <p:spPr bwMode="auto">
          <a:xfrm>
            <a:off x="369848" y="916020"/>
            <a:ext cx="12700078" cy="660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527" b="1" dirty="0">
                <a:solidFill>
                  <a:srgbClr val="FFFFFF"/>
                </a:solidFill>
                <a:latin typeface="Times New Roman" panose="02020603050405020304" pitchFamily="18" charset="0"/>
              </a:rPr>
              <a:t>Si sta facendo strada un concetto “</a:t>
            </a:r>
            <a:r>
              <a:rPr lang="it-IT" sz="352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nuovo</a:t>
            </a:r>
            <a:r>
              <a:rPr lang="it-IT" sz="3527" b="1" dirty="0">
                <a:solidFill>
                  <a:srgbClr val="FFFFFF"/>
                </a:solidFill>
                <a:latin typeface="Times New Roman" panose="02020603050405020304" pitchFamily="18" charset="0"/>
              </a:rPr>
              <a:t>” di </a:t>
            </a:r>
            <a:r>
              <a:rPr lang="it-IT" sz="352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paesaggio</a:t>
            </a:r>
            <a:r>
              <a:rPr lang="it-IT" sz="3527" b="1" dirty="0">
                <a:solidFill>
                  <a:srgbClr val="FFFFFF"/>
                </a:solidFill>
                <a:latin typeface="Times New Roman" panose="02020603050405020304" pitchFamily="18" charset="0"/>
              </a:rPr>
              <a:t>, che non è solo il luogo in cui si vive e si lavora, ma che conserva anche la storia degli uomini che lo hanno abitato e trasformato in passato, i segni che lo hanno caratterizzato. </a:t>
            </a:r>
          </a:p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527" b="1" dirty="0">
                <a:solidFill>
                  <a:srgbClr val="FFFFFF"/>
                </a:solidFill>
                <a:latin typeface="Times New Roman" panose="02020603050405020304" pitchFamily="18" charset="0"/>
              </a:rPr>
              <a:t>Vi è la consapevolezza che il </a:t>
            </a:r>
            <a:r>
              <a:rPr lang="it-IT" sz="352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paesaggio</a:t>
            </a:r>
            <a:r>
              <a:rPr lang="it-IT" sz="3527" b="1" dirty="0">
                <a:solidFill>
                  <a:srgbClr val="FFFFFF"/>
                </a:solidFill>
                <a:latin typeface="Times New Roman" panose="02020603050405020304" pitchFamily="18" charset="0"/>
              </a:rPr>
              <a:t>, qualunque esso sia, contenga un </a:t>
            </a:r>
            <a:r>
              <a:rPr lang="it-IT" sz="352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patrimonio</a:t>
            </a:r>
            <a:r>
              <a:rPr lang="it-IT" sz="3527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diffuso, ricco di dettagli e soprattutto di una fittissima rete di rapporti e interrelazioni tra i tanti elementi che lo contraddistinguono. </a:t>
            </a:r>
          </a:p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527" b="1" dirty="0">
                <a:solidFill>
                  <a:srgbClr val="FFFFFF"/>
                </a:solidFill>
                <a:latin typeface="Times New Roman" panose="02020603050405020304" pitchFamily="18" charset="0"/>
              </a:rPr>
              <a:t>Un </a:t>
            </a:r>
            <a:r>
              <a:rPr lang="it-IT" sz="352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paesaggio</a:t>
            </a:r>
            <a:r>
              <a:rPr lang="it-IT" sz="3527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include memorie, spesso collettive, azioni e relazioni, valori e fatti numerosi e complessi che a volte sono più vicini alla gente, ai sentimenti che non all’estensione territoriale.</a:t>
            </a:r>
          </a:p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3527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90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tangolo 5"/>
          <p:cNvSpPr>
            <a:spLocks noChangeArrowheads="1"/>
          </p:cNvSpPr>
          <p:nvPr/>
        </p:nvSpPr>
        <p:spPr bwMode="auto">
          <a:xfrm>
            <a:off x="1680104" y="174994"/>
            <a:ext cx="10079567" cy="7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AR" altLang="it-IT" sz="3968" b="1">
                <a:solidFill>
                  <a:srgbClr val="FF0000"/>
                </a:solidFill>
              </a:rPr>
              <a:t>Le parole chiave del paesaggio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2395823" y="1195199"/>
            <a:ext cx="6269980" cy="7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29964" indent="-629964" defTabSz="1007943" eaLnBrk="0" fontAlgn="base" hangingPunct="0">
              <a:spcBef>
                <a:spcPts val="1323"/>
              </a:spcBef>
              <a:spcAft>
                <a:spcPts val="1323"/>
              </a:spcAft>
              <a:buFont typeface="Wingdings" panose="05000000000000000000" pitchFamily="2" charset="2"/>
              <a:buChar char="ü"/>
              <a:defRPr/>
            </a:pPr>
            <a:r>
              <a:rPr lang="it-IT" altLang="it-IT" sz="3968" b="1">
                <a:solidFill>
                  <a:srgbClr val="00B050"/>
                </a:solidFill>
              </a:rPr>
              <a:t>Patrimonio</a:t>
            </a:r>
          </a:p>
        </p:txBody>
      </p:sp>
      <p:sp>
        <p:nvSpPr>
          <p:cNvPr id="9" name="Rettangolo 8"/>
          <p:cNvSpPr/>
          <p:nvPr/>
        </p:nvSpPr>
        <p:spPr>
          <a:xfrm>
            <a:off x="3004797" y="2047411"/>
            <a:ext cx="8754873" cy="151695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8745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86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Paesaggio/i come patrimoni:</a:t>
            </a:r>
          </a:p>
          <a:p>
            <a:pPr defTabSz="78745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86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naturali, ambientali, storici e archeologici, insediativi, aree rurali</a:t>
            </a:r>
            <a:endParaRPr lang="it-IT" sz="3086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57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100" y="4478058"/>
            <a:ext cx="4364312" cy="30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4620" y="4478059"/>
            <a:ext cx="4625051" cy="30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69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39" y="0"/>
            <a:ext cx="13035334" cy="7559675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85939" y="0"/>
            <a:ext cx="5967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>
              <a:defRPr/>
            </a:pPr>
            <a:r>
              <a:rPr lang="it-IT" sz="4400" b="1" i="1" dirty="0">
                <a:latin typeface="Palatino" panose="02040602050305020304" pitchFamily="18" charset="0"/>
                <a:cs typeface="Arial" panose="020B0604020202020204" pitchFamily="34" charset="0"/>
              </a:rPr>
              <a:t>Paesaggio e dintorni…</a:t>
            </a:r>
          </a:p>
        </p:txBody>
      </p:sp>
    </p:spTree>
    <p:extLst>
      <p:ext uri="{BB962C8B-B14F-4D97-AF65-F5344CB8AC3E}">
        <p14:creationId xmlns:p14="http://schemas.microsoft.com/office/powerpoint/2010/main" val="3845616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5"/>
          <p:cNvSpPr>
            <a:spLocks noChangeArrowheads="1"/>
          </p:cNvSpPr>
          <p:nvPr/>
        </p:nvSpPr>
        <p:spPr bwMode="auto">
          <a:xfrm>
            <a:off x="1680104" y="174994"/>
            <a:ext cx="10079567" cy="7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AR" altLang="it-IT" sz="3968" b="1">
                <a:solidFill>
                  <a:srgbClr val="FF0000"/>
                </a:solidFill>
              </a:rPr>
              <a:t>Le parole chiave del paesaggio</a:t>
            </a:r>
          </a:p>
        </p:txBody>
      </p:sp>
      <p:sp>
        <p:nvSpPr>
          <p:cNvPr id="22531" name="Rettangolo 7"/>
          <p:cNvSpPr>
            <a:spLocks noChangeArrowheads="1"/>
          </p:cNvSpPr>
          <p:nvPr/>
        </p:nvSpPr>
        <p:spPr bwMode="auto">
          <a:xfrm>
            <a:off x="2089585" y="1121702"/>
            <a:ext cx="8453817" cy="7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29964" indent="-629964" defTabSz="1007943" eaLnBrk="0" fontAlgn="base" hangingPunct="0">
              <a:spcBef>
                <a:spcPts val="1323"/>
              </a:spcBef>
              <a:spcAft>
                <a:spcPts val="1323"/>
              </a:spcAft>
              <a:buFont typeface="Wingdings" panose="05000000000000000000" pitchFamily="2" charset="2"/>
              <a:buChar char="ü"/>
              <a:defRPr/>
            </a:pPr>
            <a:r>
              <a:rPr lang="it-IT" altLang="it-IT" sz="3968" b="1" dirty="0">
                <a:solidFill>
                  <a:srgbClr val="00B050"/>
                </a:solidFill>
              </a:rPr>
              <a:t>Appartenenza/senso dei luoghi</a:t>
            </a:r>
          </a:p>
        </p:txBody>
      </p:sp>
      <p:sp>
        <p:nvSpPr>
          <p:cNvPr id="9" name="Rettangolo 8"/>
          <p:cNvSpPr/>
          <p:nvPr/>
        </p:nvSpPr>
        <p:spPr>
          <a:xfrm>
            <a:off x="2987298" y="2031663"/>
            <a:ext cx="7986657" cy="246670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86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Il paesaggio in relazione con il contesto di vita delle comunità, con il proprio patrimonio culturale e naturale,  considerandolo quale fondamento della loro identità/appartenenza</a:t>
            </a:r>
            <a:r>
              <a:rPr lang="it-IT" sz="3086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endParaRPr lang="it-IT" sz="3086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831" y="5122031"/>
            <a:ext cx="3737839" cy="243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6" y="5097531"/>
            <a:ext cx="3716841" cy="246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838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5"/>
          <p:cNvSpPr>
            <a:spLocks noChangeArrowheads="1"/>
          </p:cNvSpPr>
          <p:nvPr/>
        </p:nvSpPr>
        <p:spPr bwMode="auto">
          <a:xfrm>
            <a:off x="1680104" y="174994"/>
            <a:ext cx="10079567" cy="7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AR" altLang="it-IT" sz="3968" b="1">
                <a:solidFill>
                  <a:srgbClr val="FF0000"/>
                </a:solidFill>
              </a:rPr>
              <a:t>Le parole chiave del paesaggio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2395823" y="1195199"/>
            <a:ext cx="6269980" cy="7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29964" indent="-629964" defTabSz="1007943" eaLnBrk="0" fontAlgn="base" hangingPunct="0">
              <a:spcBef>
                <a:spcPts val="1323"/>
              </a:spcBef>
              <a:spcAft>
                <a:spcPts val="1323"/>
              </a:spcAft>
              <a:buFont typeface="Wingdings" panose="05000000000000000000" pitchFamily="2" charset="2"/>
              <a:buChar char="ü"/>
              <a:defRPr/>
            </a:pPr>
            <a:r>
              <a:rPr lang="it-IT" altLang="it-IT" sz="3968" b="1" dirty="0">
                <a:solidFill>
                  <a:srgbClr val="00B050"/>
                </a:solidFill>
              </a:rPr>
              <a:t>Diversità</a:t>
            </a:r>
          </a:p>
        </p:txBody>
      </p:sp>
      <p:pic>
        <p:nvPicPr>
          <p:cNvPr id="24580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0104" y="4325815"/>
            <a:ext cx="4845542" cy="324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ttangolo 8"/>
          <p:cNvSpPr>
            <a:spLocks noChangeArrowheads="1"/>
          </p:cNvSpPr>
          <p:nvPr/>
        </p:nvSpPr>
        <p:spPr bwMode="auto">
          <a:xfrm>
            <a:off x="2395825" y="2033413"/>
            <a:ext cx="8921116" cy="246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defTabSz="100794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86" b="1" i="1" dirty="0">
                <a:solidFill>
                  <a:srgbClr val="0070C0"/>
                </a:solidFill>
              </a:rPr>
              <a:t> Valore della diversità paesaggistica;</a:t>
            </a:r>
          </a:p>
          <a:p>
            <a:pPr marL="0" indent="0" defTabSz="100794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86" b="1" i="1" dirty="0">
                <a:solidFill>
                  <a:srgbClr val="0070C0"/>
                </a:solidFill>
              </a:rPr>
              <a:t>Contrastare la tendenza all’omologazione dei paesaggi/ diversità paesaggistica dei nuovi abitanti e popolazioni.</a:t>
            </a:r>
          </a:p>
          <a:p>
            <a:pPr marL="0" indent="0"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86" b="1" i="1" dirty="0">
                <a:solidFill>
                  <a:srgbClr val="FFFF00"/>
                </a:solidFill>
              </a:rPr>
              <a:t>	</a:t>
            </a:r>
          </a:p>
        </p:txBody>
      </p:sp>
      <p:pic>
        <p:nvPicPr>
          <p:cNvPr id="2458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629" y="4325814"/>
            <a:ext cx="4849041" cy="323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529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ttangolo 5"/>
          <p:cNvSpPr>
            <a:spLocks noChangeArrowheads="1"/>
          </p:cNvSpPr>
          <p:nvPr/>
        </p:nvSpPr>
        <p:spPr bwMode="auto">
          <a:xfrm>
            <a:off x="1680104" y="174994"/>
            <a:ext cx="10079567" cy="7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AR" altLang="it-IT" sz="3968" b="1">
                <a:solidFill>
                  <a:srgbClr val="FF0000"/>
                </a:solidFill>
              </a:rPr>
              <a:t>Le parole chiave del paesaggio</a:t>
            </a:r>
          </a:p>
        </p:txBody>
      </p:sp>
      <p:sp>
        <p:nvSpPr>
          <p:cNvPr id="8" name="Rettangolo 7"/>
          <p:cNvSpPr/>
          <p:nvPr/>
        </p:nvSpPr>
        <p:spPr>
          <a:xfrm>
            <a:off x="2395823" y="1195199"/>
            <a:ext cx="6269980" cy="7029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9964" indent="-629964" defTabSz="1007943" eaLnBrk="0" fontAlgn="base" hangingPunct="0">
              <a:spcBef>
                <a:spcPts val="1323"/>
              </a:spcBef>
              <a:spcAft>
                <a:spcPts val="1323"/>
              </a:spcAft>
              <a:buFont typeface="Wingdings" panose="05000000000000000000" pitchFamily="2" charset="2"/>
              <a:buChar char="ü"/>
              <a:defRPr/>
            </a:pPr>
            <a:r>
              <a:rPr lang="it-IT" sz="3968" b="1" dirty="0">
                <a:solidFill>
                  <a:srgbClr val="00B050"/>
                </a:solidFill>
                <a:latin typeface="Times New Roman" panose="02020603050405020304" pitchFamily="18" charset="0"/>
              </a:rPr>
              <a:t>Connessioni</a:t>
            </a:r>
          </a:p>
        </p:txBody>
      </p:sp>
      <p:sp>
        <p:nvSpPr>
          <p:cNvPr id="25604" name="Rettangolo 8"/>
          <p:cNvSpPr>
            <a:spLocks noChangeArrowheads="1"/>
          </p:cNvSpPr>
          <p:nvPr/>
        </p:nvSpPr>
        <p:spPr bwMode="auto">
          <a:xfrm>
            <a:off x="2037089" y="2099909"/>
            <a:ext cx="9155606" cy="10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86" b="1" i="1" dirty="0">
                <a:solidFill>
                  <a:srgbClr val="0070C0"/>
                </a:solidFill>
              </a:rPr>
              <a:t>Il paesaggio/i come reti e connessioni strutturali regionali, interregionali e transfrontaliere.</a:t>
            </a:r>
          </a:p>
        </p:txBody>
      </p:sp>
      <p:pic>
        <p:nvPicPr>
          <p:cNvPr id="25605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2" t="8867" b="1843"/>
          <a:stretch>
            <a:fillRect/>
          </a:stretch>
        </p:blipFill>
        <p:spPr bwMode="auto">
          <a:xfrm>
            <a:off x="1680105" y="4493806"/>
            <a:ext cx="5057283" cy="306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314" y="4367812"/>
            <a:ext cx="3293358" cy="319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227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ttangolo 5"/>
          <p:cNvSpPr>
            <a:spLocks noChangeArrowheads="1"/>
          </p:cNvSpPr>
          <p:nvPr/>
        </p:nvSpPr>
        <p:spPr bwMode="auto">
          <a:xfrm>
            <a:off x="1680104" y="174994"/>
            <a:ext cx="10079567" cy="7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AR" altLang="it-IT" sz="3968" b="1">
                <a:solidFill>
                  <a:srgbClr val="FF0000"/>
                </a:solidFill>
              </a:rPr>
              <a:t>Le parole chiave del paesaggio</a:t>
            </a:r>
          </a:p>
        </p:txBody>
      </p:sp>
      <p:sp>
        <p:nvSpPr>
          <p:cNvPr id="8" name="Rettangolo 7"/>
          <p:cNvSpPr/>
          <p:nvPr/>
        </p:nvSpPr>
        <p:spPr>
          <a:xfrm>
            <a:off x="2406323" y="1266947"/>
            <a:ext cx="6271730" cy="7029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9964" indent="-629964" defTabSz="1007943" eaLnBrk="0" fontAlgn="base" hangingPunct="0">
              <a:spcBef>
                <a:spcPts val="1323"/>
              </a:spcBef>
              <a:spcAft>
                <a:spcPts val="1323"/>
              </a:spcAft>
              <a:buFont typeface="Wingdings" panose="05000000000000000000" pitchFamily="2" charset="2"/>
              <a:buChar char="ü"/>
              <a:defRPr/>
            </a:pPr>
            <a:r>
              <a:rPr lang="it-IT" sz="3968" b="1" dirty="0">
                <a:solidFill>
                  <a:srgbClr val="00B050"/>
                </a:solidFill>
                <a:latin typeface="Times New Roman" panose="02020603050405020304" pitchFamily="18" charset="0"/>
              </a:rPr>
              <a:t>Integrazione</a:t>
            </a:r>
          </a:p>
        </p:txBody>
      </p:sp>
      <p:sp>
        <p:nvSpPr>
          <p:cNvPr id="9" name="Rettangolo 8"/>
          <p:cNvSpPr/>
          <p:nvPr/>
        </p:nvSpPr>
        <p:spPr>
          <a:xfrm>
            <a:off x="2037088" y="1980915"/>
            <a:ext cx="9218604" cy="199182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86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Integrazione dei soggetti operanti a vari livelli sul territorio nelle scelte pianificatorie (adeguamento, conformazione…) progettuali e gestionali del paesaggio</a:t>
            </a:r>
            <a:r>
              <a:rPr lang="it-IT" sz="3086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endParaRPr lang="it-IT" sz="3086" b="1" i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29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261" y="4779045"/>
            <a:ext cx="3709841" cy="278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80" y="4878510"/>
            <a:ext cx="3910691" cy="26811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534" y="5076289"/>
            <a:ext cx="3856551" cy="24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56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ttangolo 5"/>
          <p:cNvSpPr>
            <a:spLocks noChangeArrowheads="1"/>
          </p:cNvSpPr>
          <p:nvPr/>
        </p:nvSpPr>
        <p:spPr bwMode="auto">
          <a:xfrm>
            <a:off x="1799098" y="127746"/>
            <a:ext cx="9206355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AR" altLang="it-IT" sz="308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parole chiave del paesaggio</a:t>
            </a:r>
          </a:p>
        </p:txBody>
      </p:sp>
      <p:sp>
        <p:nvSpPr>
          <p:cNvPr id="34819" name="Rettangolo 7"/>
          <p:cNvSpPr>
            <a:spLocks noChangeArrowheads="1"/>
          </p:cNvSpPr>
          <p:nvPr/>
        </p:nvSpPr>
        <p:spPr bwMode="auto">
          <a:xfrm>
            <a:off x="1956592" y="908212"/>
            <a:ext cx="7811664" cy="7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629964" indent="-629964" defTabSz="1007943" fontAlgn="base">
              <a:spcBef>
                <a:spcPts val="992"/>
              </a:spcBef>
              <a:spcAft>
                <a:spcPts val="992"/>
              </a:spcAft>
              <a:buFont typeface="Wingdings" panose="05000000000000000000" pitchFamily="2" charset="2"/>
              <a:buChar char="ü"/>
            </a:pPr>
            <a:r>
              <a:rPr lang="it-IT" altLang="it-IT" sz="3968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zero di suolo</a:t>
            </a:r>
          </a:p>
        </p:txBody>
      </p:sp>
      <p:sp>
        <p:nvSpPr>
          <p:cNvPr id="34820" name="Rettangolo 8"/>
          <p:cNvSpPr>
            <a:spLocks noChangeArrowheads="1"/>
          </p:cNvSpPr>
          <p:nvPr/>
        </p:nvSpPr>
        <p:spPr bwMode="auto">
          <a:xfrm>
            <a:off x="1951174" y="1918179"/>
            <a:ext cx="9589588" cy="151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34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349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349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349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349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589717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86" b="1" i="1" dirty="0">
                <a:solidFill>
                  <a:srgbClr val="0070C0"/>
                </a:solidFill>
                <a:latin typeface="Arial" panose="020B0604020202020204" pitchFamily="34" charset="0"/>
              </a:rPr>
              <a:t>Indirizzare la pianificazione verso l’obiettivo di impedire la perdita definitiva di ulteriori porzioni di paesaggio e di terreno agricolo.</a:t>
            </a:r>
          </a:p>
        </p:txBody>
      </p:sp>
      <p:pic>
        <p:nvPicPr>
          <p:cNvPr id="3482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848" y="4651300"/>
            <a:ext cx="3456102" cy="258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068" y="4651299"/>
            <a:ext cx="4047577" cy="270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0779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tangolo 5"/>
          <p:cNvSpPr>
            <a:spLocks noChangeArrowheads="1"/>
          </p:cNvSpPr>
          <p:nvPr/>
        </p:nvSpPr>
        <p:spPr bwMode="auto">
          <a:xfrm>
            <a:off x="1799098" y="127746"/>
            <a:ext cx="9206355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AR" altLang="it-IT" sz="308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parole chiave del paesaggio</a:t>
            </a:r>
          </a:p>
        </p:txBody>
      </p:sp>
      <p:sp>
        <p:nvSpPr>
          <p:cNvPr id="30723" name="Rettangolo 7"/>
          <p:cNvSpPr>
            <a:spLocks noChangeArrowheads="1"/>
          </p:cNvSpPr>
          <p:nvPr/>
        </p:nvSpPr>
        <p:spPr bwMode="auto">
          <a:xfrm>
            <a:off x="2065087" y="763570"/>
            <a:ext cx="9694583" cy="157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629964" indent="-629964" defTabSz="1007943" fontAlgn="base">
              <a:spcBef>
                <a:spcPts val="992"/>
              </a:spcBef>
              <a:spcAft>
                <a:spcPts val="992"/>
              </a:spcAft>
              <a:buFont typeface="Wingdings" panose="05000000000000000000" pitchFamily="2" charset="2"/>
              <a:buChar char="ü"/>
            </a:pPr>
            <a:r>
              <a:rPr lang="it-IT" altLang="it-IT" sz="3968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Presa di coscienza/consapevolezza</a:t>
            </a:r>
          </a:p>
          <a:p>
            <a:pPr algn="ctr" defTabSz="1007943" fontAlgn="base">
              <a:spcBef>
                <a:spcPts val="992"/>
              </a:spcBef>
              <a:spcAft>
                <a:spcPts val="992"/>
              </a:spcAft>
              <a:buNone/>
            </a:pPr>
            <a:r>
              <a:rPr lang="it-IT" altLang="it-IT" sz="3968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(passato/presente/futuro)</a:t>
            </a:r>
          </a:p>
        </p:txBody>
      </p:sp>
      <p:sp>
        <p:nvSpPr>
          <p:cNvPr id="9" name="Rettangolo 8"/>
          <p:cNvSpPr/>
          <p:nvPr/>
        </p:nvSpPr>
        <p:spPr>
          <a:xfrm>
            <a:off x="2268954" y="2668581"/>
            <a:ext cx="9286850" cy="151695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5905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86" b="1" i="1" dirty="0">
                <a:solidFill>
                  <a:srgbClr val="0070C0"/>
                </a:solidFill>
                <a:latin typeface="Arial" charset="0"/>
              </a:rPr>
              <a:t>Il ‘bel’ paesaggio del passato con il ‘brutto’ paesaggio della contemporaneità, con quale paesaggio/i  del futuro? </a:t>
            </a:r>
            <a:endParaRPr lang="it-IT" sz="3086" b="1" dirty="0">
              <a:solidFill>
                <a:srgbClr val="2D2D8A">
                  <a:lumMod val="75000"/>
                </a:srgbClr>
              </a:solidFill>
              <a:latin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632" y="5208596"/>
            <a:ext cx="3229703" cy="21483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692" y="4258912"/>
            <a:ext cx="2177375" cy="309805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397" y="6111114"/>
            <a:ext cx="3116504" cy="124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44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519101" y="-1"/>
            <a:ext cx="10079567" cy="77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007943">
              <a:defRPr/>
            </a:pPr>
            <a:r>
              <a:rPr lang="it-IT" sz="440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chi è il paesaggio?</a:t>
            </a:r>
          </a:p>
        </p:txBody>
      </p:sp>
      <p:sp>
        <p:nvSpPr>
          <p:cNvPr id="6147" name="Rettangolo 3"/>
          <p:cNvSpPr>
            <a:spLocks noChangeArrowheads="1"/>
          </p:cNvSpPr>
          <p:nvPr/>
        </p:nvSpPr>
        <p:spPr bwMode="auto">
          <a:xfrm>
            <a:off x="1047331" y="987833"/>
            <a:ext cx="9127608" cy="626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03972" indent="-503972" defTabSz="1007943">
              <a:buFont typeface="Wingdings" pitchFamily="2" charset="2"/>
              <a:buChar char="ü"/>
            </a:pPr>
            <a:r>
              <a:rPr lang="it-IT" sz="3086" b="1" dirty="0">
                <a:solidFill>
                  <a:prstClr val="white"/>
                </a:solidFill>
                <a:latin typeface="Calibri" panose="020F0502020204030204"/>
              </a:rPr>
              <a:t>delle comunità locali…</a:t>
            </a:r>
          </a:p>
          <a:p>
            <a:pPr defTabSz="1007943"/>
            <a:endParaRPr lang="it-IT" sz="3086" b="1" dirty="0">
              <a:solidFill>
                <a:prstClr val="white"/>
              </a:solidFill>
              <a:latin typeface="Calibri" panose="020F0502020204030204"/>
            </a:endParaRPr>
          </a:p>
          <a:p>
            <a:pPr marL="503972" indent="-503972" defTabSz="1007943">
              <a:buFont typeface="Wingdings" pitchFamily="2" charset="2"/>
              <a:buChar char="ü"/>
            </a:pPr>
            <a:r>
              <a:rPr lang="it-IT" sz="3086" b="1" dirty="0">
                <a:solidFill>
                  <a:prstClr val="white"/>
                </a:solidFill>
                <a:latin typeface="Calibri" panose="020F0502020204030204"/>
              </a:rPr>
              <a:t>degli amministratori…</a:t>
            </a:r>
          </a:p>
          <a:p>
            <a:pPr marL="503972" indent="-503972" defTabSz="1007943">
              <a:buFont typeface="Wingdings" pitchFamily="2" charset="2"/>
              <a:buChar char="ü"/>
            </a:pPr>
            <a:endParaRPr lang="it-IT" sz="3086" b="1" dirty="0">
              <a:solidFill>
                <a:prstClr val="white"/>
              </a:solidFill>
              <a:latin typeface="Calibri" panose="020F0502020204030204"/>
            </a:endParaRPr>
          </a:p>
          <a:p>
            <a:pPr marL="503972" indent="-503972" defTabSz="1007943">
              <a:buFont typeface="Wingdings" pitchFamily="2" charset="2"/>
              <a:buChar char="ü"/>
            </a:pPr>
            <a:r>
              <a:rPr lang="it-IT" sz="3086" b="1" dirty="0">
                <a:solidFill>
                  <a:prstClr val="white"/>
                </a:solidFill>
                <a:latin typeface="Calibri" panose="020F0502020204030204"/>
              </a:rPr>
              <a:t>dei turisti…</a:t>
            </a:r>
          </a:p>
          <a:p>
            <a:pPr marL="503972" indent="-503972" defTabSz="1007943">
              <a:buFont typeface="Wingdings" pitchFamily="2" charset="2"/>
              <a:buChar char="ü"/>
            </a:pPr>
            <a:endParaRPr lang="it-IT" sz="3086" b="1" dirty="0">
              <a:solidFill>
                <a:prstClr val="white"/>
              </a:solidFill>
              <a:latin typeface="Calibri" panose="020F0502020204030204"/>
            </a:endParaRPr>
          </a:p>
          <a:p>
            <a:pPr marL="503972" indent="-503972" defTabSz="1007943">
              <a:buFont typeface="Wingdings" pitchFamily="2" charset="2"/>
              <a:buChar char="ü"/>
            </a:pPr>
            <a:r>
              <a:rPr lang="it-IT" sz="3086" b="1" dirty="0">
                <a:solidFill>
                  <a:prstClr val="white"/>
                </a:solidFill>
                <a:latin typeface="Calibri" panose="020F0502020204030204"/>
              </a:rPr>
              <a:t>degli alpinisti…</a:t>
            </a:r>
          </a:p>
          <a:p>
            <a:pPr marL="503972" indent="-503972" defTabSz="1007943">
              <a:buFont typeface="Wingdings" pitchFamily="2" charset="2"/>
              <a:buChar char="ü"/>
            </a:pPr>
            <a:endParaRPr lang="it-IT" sz="3086" b="1" dirty="0">
              <a:solidFill>
                <a:prstClr val="white"/>
              </a:solidFill>
              <a:latin typeface="Calibri" panose="020F0502020204030204"/>
            </a:endParaRPr>
          </a:p>
          <a:p>
            <a:pPr marL="503972" indent="-503972" defTabSz="1007943">
              <a:buFont typeface="Wingdings" pitchFamily="2" charset="2"/>
              <a:buChar char="ü"/>
            </a:pPr>
            <a:r>
              <a:rPr lang="it-IT" sz="3086" b="1" dirty="0">
                <a:solidFill>
                  <a:prstClr val="white"/>
                </a:solidFill>
                <a:latin typeface="Calibri" panose="020F0502020204030204"/>
              </a:rPr>
              <a:t>dei pianificatori…</a:t>
            </a:r>
          </a:p>
          <a:p>
            <a:pPr marL="503972" indent="-503972" defTabSz="1007943">
              <a:buFont typeface="Wingdings" pitchFamily="2" charset="2"/>
              <a:buChar char="ü"/>
            </a:pPr>
            <a:endParaRPr lang="it-IT" sz="3086" b="1" dirty="0">
              <a:solidFill>
                <a:prstClr val="white"/>
              </a:solidFill>
              <a:latin typeface="Calibri" panose="020F0502020204030204"/>
            </a:endParaRPr>
          </a:p>
          <a:p>
            <a:pPr marL="503972" indent="-503972" defTabSz="1007943">
              <a:buFont typeface="Wingdings" pitchFamily="2" charset="2"/>
              <a:buChar char="ü"/>
            </a:pPr>
            <a:r>
              <a:rPr lang="it-IT" sz="3086" b="1" dirty="0">
                <a:solidFill>
                  <a:prstClr val="white"/>
                </a:solidFill>
                <a:latin typeface="Calibri" panose="020F0502020204030204"/>
              </a:rPr>
              <a:t>dell’Umanità…</a:t>
            </a:r>
          </a:p>
          <a:p>
            <a:pPr marL="503972" indent="-503972" defTabSz="1007943">
              <a:buFont typeface="Wingdings" pitchFamily="2" charset="2"/>
              <a:buChar char="ü"/>
            </a:pPr>
            <a:endParaRPr lang="it-IT" sz="3086" b="1" dirty="0">
              <a:solidFill>
                <a:prstClr val="white"/>
              </a:solidFill>
              <a:latin typeface="Calibri" panose="020F0502020204030204"/>
            </a:endParaRPr>
          </a:p>
          <a:p>
            <a:pPr marL="503972" indent="-503972" defTabSz="1007943">
              <a:buFont typeface="Wingdings" pitchFamily="2" charset="2"/>
              <a:buChar char="ü"/>
            </a:pPr>
            <a:r>
              <a:rPr lang="it-IT" sz="3086" b="1" dirty="0">
                <a:solidFill>
                  <a:prstClr val="white"/>
                </a:solidFill>
                <a:latin typeface="Calibri" panose="020F0502020204030204"/>
              </a:rPr>
              <a:t>di tutti noi? (direi di sì!!!)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75" y="624408"/>
            <a:ext cx="5467350" cy="65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2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354" y="-1"/>
            <a:ext cx="10180420" cy="75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7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100" y="1"/>
            <a:ext cx="10041571" cy="758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98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231" y="128565"/>
            <a:ext cx="10079567" cy="710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9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46517" y="624125"/>
            <a:ext cx="1198659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3600" i="1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L’organizzazione del territorio e la </a:t>
            </a:r>
            <a:r>
              <a:rPr lang="it-IT" sz="3600" b="1" i="1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formazione del paesaggio </a:t>
            </a:r>
            <a:r>
              <a:rPr lang="it-IT" sz="3600" i="1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hanno sempre </a:t>
            </a:r>
            <a:r>
              <a:rPr lang="it-IT" sz="3600" b="1" i="1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un incipit</a:t>
            </a:r>
            <a:r>
              <a:rPr lang="it-IT" sz="3600" i="1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. </a:t>
            </a:r>
          </a:p>
          <a:p>
            <a:pPr indent="180340" algn="just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3600" i="1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Iniziano con un atto, un gesto costruttivo, germe di un nuovo ordine, dovuto a uno o più uomini che, un bel mattino – un mattino di primavera, stagione beneaugurante – </a:t>
            </a:r>
            <a:r>
              <a:rPr lang="it-IT" sz="3600" b="1" i="1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avviano una nuova impresa</a:t>
            </a:r>
            <a:r>
              <a:rPr lang="it-IT" sz="3600" i="1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. […] </a:t>
            </a:r>
          </a:p>
          <a:p>
            <a:pPr indent="180340" algn="just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3600" i="1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Il territorio, come fosse un palcoscenico destinato ad una precisa recitazione, riceve l’impronta, l’allestimento che si confà agli uomini […] </a:t>
            </a:r>
            <a:r>
              <a:rPr lang="it-IT" sz="3600" b="1" i="1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sulla base delle loro esigenze </a:t>
            </a:r>
            <a:r>
              <a:rPr lang="it-IT" sz="3600" i="1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produttive, insediative, sentimentali, religiose, sociali (</a:t>
            </a:r>
            <a:r>
              <a:rPr lang="it-IT" sz="3600" b="1" i="1" dirty="0" err="1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genius</a:t>
            </a:r>
            <a:r>
              <a:rPr lang="it-IT" sz="3600" b="1" i="1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 loci</a:t>
            </a:r>
            <a:r>
              <a:rPr lang="it-IT" sz="3600" i="1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).</a:t>
            </a:r>
          </a:p>
          <a:p>
            <a:pPr indent="180340" algn="just">
              <a:spcAft>
                <a:spcPts val="0"/>
              </a:spcAft>
              <a:tabLst>
                <a:tab pos="3060065" algn="ctr"/>
                <a:tab pos="6120130" algn="r"/>
              </a:tabLst>
            </a:pPr>
            <a:endParaRPr lang="it-IT" sz="3600" i="1" dirty="0"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indent="180340" algn="just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2800" i="1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Eugenio Turri 2003</a:t>
            </a:r>
            <a:endParaRPr lang="it-IT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472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607" y="284404"/>
            <a:ext cx="9961063" cy="69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70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9"/>
          <a:stretch/>
        </p:blipFill>
        <p:spPr>
          <a:xfrm>
            <a:off x="1877982" y="1"/>
            <a:ext cx="9842561" cy="73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694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" b="2187"/>
          <a:stretch/>
        </p:blipFill>
        <p:spPr>
          <a:xfrm>
            <a:off x="1719231" y="-5843"/>
            <a:ext cx="9763185" cy="71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71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2"/>
          <a:stretch/>
        </p:blipFill>
        <p:spPr>
          <a:xfrm>
            <a:off x="1659281" y="1"/>
            <a:ext cx="9902511" cy="744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692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5"/>
          <a:stretch/>
        </p:blipFill>
        <p:spPr>
          <a:xfrm>
            <a:off x="1719231" y="1"/>
            <a:ext cx="9921936" cy="74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648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860" y="49190"/>
            <a:ext cx="10013961" cy="71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487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2"/>
          <a:stretch/>
        </p:blipFill>
        <p:spPr>
          <a:xfrm>
            <a:off x="1680106" y="-43494"/>
            <a:ext cx="9973652" cy="747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00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5" t="428" r="1043" b="-428"/>
          <a:stretch/>
        </p:blipFill>
        <p:spPr>
          <a:xfrm>
            <a:off x="1798607" y="2116"/>
            <a:ext cx="9763185" cy="741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776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/>
        </p:nvGraphicFramePr>
        <p:xfrm>
          <a:off x="3862370" y="446067"/>
          <a:ext cx="8175675" cy="5397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a 4"/>
          <p:cNvGraphicFramePr/>
          <p:nvPr/>
        </p:nvGraphicFramePr>
        <p:xfrm>
          <a:off x="1841097" y="3042046"/>
          <a:ext cx="6719711" cy="4479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8372" name="Rettangolo 5"/>
          <p:cNvSpPr>
            <a:spLocks noChangeArrowheads="1"/>
          </p:cNvSpPr>
          <p:nvPr/>
        </p:nvSpPr>
        <p:spPr bwMode="auto">
          <a:xfrm>
            <a:off x="1841098" y="286988"/>
            <a:ext cx="7578925" cy="192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it-IT" sz="3968" b="1" dirty="0">
                <a:solidFill>
                  <a:srgbClr val="FF0000"/>
                </a:solidFill>
                <a:latin typeface="Arial" panose="020B0604020202020204" pitchFamily="34" charset="0"/>
              </a:rPr>
              <a:t>relazioni dinamiche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it-IT" sz="3968" b="1" dirty="0">
                <a:solidFill>
                  <a:srgbClr val="FF0000"/>
                </a:solidFill>
                <a:latin typeface="Arial" panose="020B0604020202020204" pitchFamily="34" charset="0"/>
              </a:rPr>
              <a:t>nel governo del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it-IT" sz="3968" b="1" dirty="0">
                <a:solidFill>
                  <a:srgbClr val="FF0000"/>
                </a:solidFill>
                <a:latin typeface="Arial" panose="020B0604020202020204" pitchFamily="34" charset="0"/>
              </a:rPr>
              <a:t>paesaggio</a:t>
            </a:r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3288084675"/>
              </p:ext>
            </p:extLst>
          </p:nvPr>
        </p:nvGraphicFramePr>
        <p:xfrm>
          <a:off x="3386117" y="5764224"/>
          <a:ext cx="3405208" cy="2763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0598731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2274861" y="327238"/>
            <a:ext cx="8242364" cy="70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968" b="1" dirty="0">
                <a:solidFill>
                  <a:srgbClr val="FF0000"/>
                </a:solidFill>
                <a:latin typeface="Arial" panose="020B0604020202020204" pitchFamily="34" charset="0"/>
              </a:rPr>
              <a:t>In conclusione il paesaggio… è:</a:t>
            </a:r>
          </a:p>
        </p:txBody>
      </p:sp>
      <p:sp>
        <p:nvSpPr>
          <p:cNvPr id="29699" name="Text Box 15"/>
          <p:cNvSpPr txBox="1">
            <a:spLocks noChangeArrowheads="1"/>
          </p:cNvSpPr>
          <p:nvPr/>
        </p:nvSpPr>
        <p:spPr bwMode="auto">
          <a:xfrm>
            <a:off x="1642120" y="1865649"/>
            <a:ext cx="9246602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86" b="1" dirty="0">
                <a:solidFill>
                  <a:srgbClr val="FF0000"/>
                </a:solidFill>
                <a:latin typeface="Arial" panose="020B0604020202020204" pitchFamily="34" charset="0"/>
              </a:rPr>
              <a:t>abitanti:</a:t>
            </a:r>
            <a:r>
              <a:rPr lang="it-IT" altLang="it-IT" sz="3086" b="1" dirty="0">
                <a:solidFill>
                  <a:srgbClr val="00B050"/>
                </a:solidFill>
                <a:latin typeface="Arial" panose="020B0604020202020204" pitchFamily="34" charset="0"/>
              </a:rPr>
              <a:t> vecchi, nuovi, resistenti, innovativi…</a:t>
            </a:r>
          </a:p>
        </p:txBody>
      </p:sp>
      <p:sp>
        <p:nvSpPr>
          <p:cNvPr id="29700" name="Text Box 15"/>
          <p:cNvSpPr txBox="1">
            <a:spLocks noChangeArrowheads="1"/>
          </p:cNvSpPr>
          <p:nvPr/>
        </p:nvSpPr>
        <p:spPr bwMode="auto">
          <a:xfrm>
            <a:off x="1680104" y="1221810"/>
            <a:ext cx="7470429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86" b="1" dirty="0">
                <a:solidFill>
                  <a:srgbClr val="FF0000"/>
                </a:solidFill>
                <a:latin typeface="Arial" panose="020B0604020202020204" pitchFamily="34" charset="0"/>
              </a:rPr>
              <a:t>valore: </a:t>
            </a:r>
            <a:r>
              <a:rPr lang="it-IT" altLang="it-IT" sz="3086" b="1" dirty="0">
                <a:solidFill>
                  <a:srgbClr val="00B050"/>
                </a:solidFill>
                <a:latin typeface="Arial" panose="020B0604020202020204" pitchFamily="34" charset="0"/>
              </a:rPr>
              <a:t>prodotti, servizi, patrimonio…</a:t>
            </a:r>
          </a:p>
        </p:txBody>
      </p:sp>
      <p:pic>
        <p:nvPicPr>
          <p:cNvPr id="29701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105" y="5050283"/>
            <a:ext cx="2124409" cy="226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magin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0011" y="4989036"/>
            <a:ext cx="2059661" cy="23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15"/>
          <p:cNvSpPr txBox="1">
            <a:spLocks noChangeArrowheads="1"/>
          </p:cNvSpPr>
          <p:nvPr/>
        </p:nvSpPr>
        <p:spPr bwMode="auto">
          <a:xfrm>
            <a:off x="1642120" y="3054493"/>
            <a:ext cx="8737375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86" b="1" dirty="0">
                <a:solidFill>
                  <a:srgbClr val="FF0000"/>
                </a:solidFill>
                <a:latin typeface="Arial" panose="020B0604020202020204" pitchFamily="34" charset="0"/>
              </a:rPr>
              <a:t>partecipazione: </a:t>
            </a:r>
            <a:r>
              <a:rPr lang="it-IT" altLang="it-IT" sz="3086" b="1" dirty="0">
                <a:solidFill>
                  <a:srgbClr val="00B050"/>
                </a:solidFill>
                <a:latin typeface="Arial" panose="020B0604020202020204" pitchFamily="34" charset="0"/>
              </a:rPr>
              <a:t>condividere il paesaggio…</a:t>
            </a:r>
          </a:p>
        </p:txBody>
      </p:sp>
      <p:sp>
        <p:nvSpPr>
          <p:cNvPr id="29704" name="Text Box 15"/>
          <p:cNvSpPr txBox="1">
            <a:spLocks noChangeArrowheads="1"/>
          </p:cNvSpPr>
          <p:nvPr/>
        </p:nvSpPr>
        <p:spPr bwMode="auto">
          <a:xfrm>
            <a:off x="1642120" y="2466938"/>
            <a:ext cx="8275395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86" b="1" dirty="0">
                <a:solidFill>
                  <a:srgbClr val="FF0000"/>
                </a:solidFill>
                <a:latin typeface="Arial" panose="020B0604020202020204" pitchFamily="34" charset="0"/>
              </a:rPr>
              <a:t>appartenenza:</a:t>
            </a:r>
            <a:r>
              <a:rPr lang="it-IT" altLang="it-IT" sz="3086" b="1" dirty="0">
                <a:solidFill>
                  <a:srgbClr val="00B050"/>
                </a:solidFill>
                <a:latin typeface="Arial" panose="020B0604020202020204" pitchFamily="34" charset="0"/>
              </a:rPr>
              <a:t> il senso dei luoghi, cura… </a:t>
            </a:r>
          </a:p>
        </p:txBody>
      </p:sp>
      <p:pic>
        <p:nvPicPr>
          <p:cNvPr id="29705" name="Immagin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259" y="5207776"/>
            <a:ext cx="2439395" cy="194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Immagin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3636" y="5314522"/>
            <a:ext cx="2749131" cy="183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5"/>
          <p:cNvSpPr txBox="1">
            <a:spLocks noChangeArrowheads="1"/>
          </p:cNvSpPr>
          <p:nvPr/>
        </p:nvSpPr>
        <p:spPr bwMode="auto">
          <a:xfrm>
            <a:off x="1642120" y="3632485"/>
            <a:ext cx="10079567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86" b="1" dirty="0">
                <a:solidFill>
                  <a:srgbClr val="FF0000"/>
                </a:solidFill>
                <a:latin typeface="Arial" panose="020B0604020202020204" pitchFamily="34" charset="0"/>
              </a:rPr>
              <a:t>governo: </a:t>
            </a:r>
            <a:r>
              <a:rPr lang="it-IT" altLang="it-IT" sz="3086" b="1" dirty="0">
                <a:solidFill>
                  <a:srgbClr val="00B050"/>
                </a:solidFill>
                <a:latin typeface="Arial" panose="020B0604020202020204" pitchFamily="34" charset="0"/>
              </a:rPr>
              <a:t>politiche, progetti, azioni, buone pratiche…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680104" y="4255398"/>
            <a:ext cx="10079567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100794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86" b="1" dirty="0">
                <a:solidFill>
                  <a:srgbClr val="FF0000"/>
                </a:solidFill>
                <a:latin typeface="Arial" panose="020B0604020202020204" pitchFamily="34" charset="0"/>
              </a:rPr>
              <a:t>integrazione: </a:t>
            </a:r>
            <a:r>
              <a:rPr lang="it-IT" altLang="it-IT" sz="3086" b="1" dirty="0">
                <a:solidFill>
                  <a:srgbClr val="00B050"/>
                </a:solidFill>
                <a:latin typeface="Arial" panose="020B0604020202020204" pitchFamily="34" charset="0"/>
              </a:rPr>
              <a:t>piani, strutture, politiche settoriali… </a:t>
            </a:r>
          </a:p>
        </p:txBody>
      </p:sp>
    </p:spTree>
    <p:extLst>
      <p:ext uri="{BB962C8B-B14F-4D97-AF65-F5344CB8AC3E}">
        <p14:creationId xmlns:p14="http://schemas.microsoft.com/office/powerpoint/2010/main" val="1437128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95" y="545892"/>
            <a:ext cx="10572889" cy="427458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88330" y="4968717"/>
            <a:ext cx="42228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CLASSE 3^A </a:t>
            </a:r>
          </a:p>
          <a:p>
            <a:r>
              <a:rPr lang="it-IT" dirty="0"/>
              <a:t>della Scuola Secondaria di 1°grado “Francesco </a:t>
            </a:r>
            <a:r>
              <a:rPr lang="it-IT" dirty="0" err="1"/>
              <a:t>Granacci</a:t>
            </a:r>
            <a:r>
              <a:rPr lang="it-IT" dirty="0"/>
              <a:t>” - Bagno a Ripoli (FI)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550" y="3219148"/>
            <a:ext cx="4208186" cy="414208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863548" y="6235542"/>
            <a:ext cx="4222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LUCY IN THE SKYE WITH DIAMONDS</a:t>
            </a:r>
          </a:p>
          <a:p>
            <a:r>
              <a:rPr lang="it-IT" dirty="0"/>
              <a:t>The Beatles, 1967</a:t>
            </a:r>
          </a:p>
        </p:txBody>
      </p:sp>
    </p:spTree>
    <p:extLst>
      <p:ext uri="{BB962C8B-B14F-4D97-AF65-F5344CB8AC3E}">
        <p14:creationId xmlns:p14="http://schemas.microsoft.com/office/powerpoint/2010/main" val="19261584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7"/>
          <p:cNvSpPr>
            <a:spLocks noChangeArrowheads="1"/>
          </p:cNvSpPr>
          <p:nvPr/>
        </p:nvSpPr>
        <p:spPr bwMode="auto">
          <a:xfrm>
            <a:off x="9820931" y="232893"/>
            <a:ext cx="3618844" cy="77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1007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abbandono</a:t>
            </a:r>
            <a:endParaRPr kumimoji="0" lang="it-IT" altLang="it-IT" sz="440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4515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032"/>
            <a:ext cx="3352800" cy="251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3" y="2809875"/>
            <a:ext cx="3304088" cy="2211460"/>
          </a:xfrm>
          <a:prstGeom prst="rect">
            <a:avLst/>
          </a:prstGeom>
        </p:spPr>
      </p:pic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9727519" y="1200131"/>
            <a:ext cx="3618844" cy="77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1007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impatti</a:t>
            </a:r>
            <a:endParaRPr kumimoji="0" lang="it-IT" altLang="it-IT" sz="440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3" y="5265118"/>
            <a:ext cx="3380288" cy="221478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2" y="95033"/>
            <a:ext cx="3705224" cy="22109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847" y="2610030"/>
            <a:ext cx="3530773" cy="4709168"/>
          </a:xfrm>
          <a:prstGeom prst="rect">
            <a:avLst/>
          </a:prstGeom>
        </p:spPr>
      </p:pic>
      <p:sp>
        <p:nvSpPr>
          <p:cNvPr id="9" name="Rettangolo 4"/>
          <p:cNvSpPr>
            <a:spLocks noChangeArrowheads="1"/>
          </p:cNvSpPr>
          <p:nvPr/>
        </p:nvSpPr>
        <p:spPr bwMode="auto">
          <a:xfrm>
            <a:off x="9820931" y="2162779"/>
            <a:ext cx="3618844" cy="77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1007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degrado</a:t>
            </a:r>
            <a:endParaRPr kumimoji="0" lang="it-IT" altLang="it-IT" sz="440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728" y="5237397"/>
            <a:ext cx="3407319" cy="227022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181" y="2591810"/>
            <a:ext cx="3301522" cy="24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1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132771" y="0"/>
            <a:ext cx="5833538" cy="56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007943">
              <a:defRPr/>
            </a:pPr>
            <a:r>
              <a:rPr lang="it-IT" sz="3086" b="1" i="1" dirty="0">
                <a:solidFill>
                  <a:srgbClr val="FF0000"/>
                </a:solidFill>
                <a:latin typeface="Palatino" pitchFamily="18" charset="0"/>
              </a:rPr>
              <a:t>suggerimenti </a:t>
            </a:r>
            <a:r>
              <a:rPr lang="it-IT" sz="3086" b="1" i="1" dirty="0" err="1">
                <a:solidFill>
                  <a:srgbClr val="FF0000"/>
                </a:solidFill>
                <a:latin typeface="Palatino" pitchFamily="18" charset="0"/>
              </a:rPr>
              <a:t>geopaesaggistici</a:t>
            </a:r>
            <a:r>
              <a:rPr lang="it-IT" sz="3086" b="1" i="1" dirty="0">
                <a:solidFill>
                  <a:srgbClr val="FF0000"/>
                </a:solidFill>
                <a:latin typeface="Palatino" pitchFamily="18" charset="0"/>
              </a:rPr>
              <a:t>: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417" y="735209"/>
            <a:ext cx="2177261" cy="326850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756" y="4162168"/>
            <a:ext cx="2196486" cy="32304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757" y="735209"/>
            <a:ext cx="2125104" cy="32685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171" y="4124159"/>
            <a:ext cx="2175544" cy="32685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018" y="735209"/>
            <a:ext cx="2318697" cy="323141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62" y="936799"/>
            <a:ext cx="4191456" cy="563171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417" y="4162168"/>
            <a:ext cx="2177261" cy="33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5398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"/>
            <a:ext cx="12678933" cy="7352985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862839" y="5349598"/>
            <a:ext cx="6594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>
              <a:defRPr/>
            </a:pPr>
            <a:r>
              <a:rPr lang="it-IT" sz="4400" b="1" i="1" dirty="0">
                <a:solidFill>
                  <a:schemeClr val="accent2"/>
                </a:solidFill>
                <a:latin typeface="Palatino" panose="02040602050305020304" pitchFamily="18" charset="0"/>
                <a:cs typeface="Arial" panose="020B0604020202020204" pitchFamily="34" charset="0"/>
              </a:rPr>
              <a:t>Grazie per l’attenzione !!!</a:t>
            </a:r>
          </a:p>
        </p:txBody>
      </p:sp>
    </p:spTree>
    <p:extLst>
      <p:ext uri="{BB962C8B-B14F-4D97-AF65-F5344CB8AC3E}">
        <p14:creationId xmlns:p14="http://schemas.microsoft.com/office/powerpoint/2010/main" val="63232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4207" y="3874447"/>
            <a:ext cx="2659887" cy="63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007943">
              <a:defRPr/>
            </a:pPr>
            <a:r>
              <a:rPr lang="it-IT" sz="352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Panorama :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035" y="3864645"/>
            <a:ext cx="3176114" cy="85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3162" y="229791"/>
            <a:ext cx="2855877" cy="11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007943">
              <a:defRPr/>
            </a:pPr>
            <a:r>
              <a:rPr lang="it-IT" sz="352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Ambiente/</a:t>
            </a:r>
          </a:p>
          <a:p>
            <a:pPr defTabSz="1007943">
              <a:defRPr/>
            </a:pPr>
            <a:r>
              <a:rPr lang="it-IT" sz="352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Ecosistema: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469" y="198782"/>
            <a:ext cx="2187377" cy="163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0406" y="6451283"/>
            <a:ext cx="2817379" cy="63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007943">
              <a:defRPr/>
            </a:pPr>
            <a:r>
              <a:rPr lang="it-IT" sz="352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Paesaggio: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035" y="6293642"/>
            <a:ext cx="1624442" cy="123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11659" y="2263172"/>
            <a:ext cx="2817380" cy="63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007943">
              <a:defRPr/>
            </a:pPr>
            <a:r>
              <a:rPr lang="it-IT" sz="352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Territorio: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469" y="2107317"/>
            <a:ext cx="2687884" cy="160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2_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4588" y="175350"/>
            <a:ext cx="1370988" cy="171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aq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5434" y="198783"/>
            <a:ext cx="2476594" cy="165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7_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4102" y="2100741"/>
            <a:ext cx="2134749" cy="1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zu1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2600" y="2096264"/>
            <a:ext cx="1963028" cy="161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ast1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727" y="6267030"/>
            <a:ext cx="3005496" cy="129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5961" y="3820028"/>
            <a:ext cx="2944632" cy="9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90406" y="5067368"/>
            <a:ext cx="2659887" cy="63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007943">
              <a:defRPr/>
            </a:pPr>
            <a:r>
              <a:rPr lang="it-IT" sz="352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Luogo :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163" y="6252295"/>
            <a:ext cx="1920091" cy="127357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035" y="4808783"/>
            <a:ext cx="1944576" cy="130027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489" y="4832519"/>
            <a:ext cx="2223033" cy="1271165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400" y="4813080"/>
            <a:ext cx="2299854" cy="126476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760" y="229791"/>
            <a:ext cx="2747961" cy="160404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284" y="3800109"/>
            <a:ext cx="3958450" cy="934194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133" y="4898590"/>
            <a:ext cx="1511048" cy="118941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0849" y="2099646"/>
            <a:ext cx="2169004" cy="1621685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5881" y="6225615"/>
            <a:ext cx="1659420" cy="125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9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1722" y="355782"/>
            <a:ext cx="13307876" cy="619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AR" altLang="it-IT" sz="3968" b="1" dirty="0">
                <a:solidFill>
                  <a:srgbClr val="FF0000"/>
                </a:solidFill>
              </a:rPr>
              <a:t>Paesaggio</a:t>
            </a:r>
            <a:r>
              <a:rPr lang="es-AR" altLang="it-IT" sz="3968" b="1" dirty="0"/>
              <a:t>, </a:t>
            </a:r>
            <a:r>
              <a:rPr lang="es-AR" altLang="it-IT" sz="3968" b="1" i="1" dirty="0"/>
              <a:t>paysage, paese</a:t>
            </a:r>
          </a:p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s-AR" altLang="it-IT" sz="3968" b="1" dirty="0"/>
          </a:p>
          <a:p>
            <a:pPr marL="696461"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AR" altLang="it-IT" sz="3968" b="1" dirty="0"/>
              <a:t>da </a:t>
            </a:r>
            <a:r>
              <a:rPr lang="es-AR" altLang="it-IT" sz="3968" b="1" i="1" dirty="0"/>
              <a:t>pagense</a:t>
            </a:r>
            <a:r>
              <a:rPr lang="es-AR" altLang="it-IT" sz="3968" b="1" dirty="0"/>
              <a:t>         </a:t>
            </a:r>
            <a:r>
              <a:rPr lang="es-AR" altLang="it-IT" sz="3968" b="1" i="1" dirty="0"/>
              <a:t>pagi        villaggio</a:t>
            </a:r>
            <a:endParaRPr lang="es-AR" altLang="it-IT" sz="3968" b="1" dirty="0"/>
          </a:p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s-AR" altLang="it-IT" sz="3968" b="1" i="1" dirty="0"/>
          </a:p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AR" altLang="it-IT" sz="3968" b="1" i="1" dirty="0">
                <a:solidFill>
                  <a:srgbClr val="FF0000"/>
                </a:solidFill>
              </a:rPr>
              <a:t>Landscape</a:t>
            </a:r>
            <a:r>
              <a:rPr lang="es-AR" altLang="it-IT" sz="3968" b="1" dirty="0"/>
              <a:t>  o </a:t>
            </a:r>
            <a:r>
              <a:rPr lang="es-AR" altLang="it-IT" sz="3968" b="1" i="1" dirty="0"/>
              <a:t>Landschaft</a:t>
            </a:r>
          </a:p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s-AR" altLang="it-IT" sz="3968" b="1" dirty="0"/>
          </a:p>
          <a:p>
            <a:pPr marL="593217"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AR" altLang="it-IT" sz="3968" b="1" dirty="0"/>
              <a:t>da </a:t>
            </a:r>
            <a:r>
              <a:rPr lang="es-AR" altLang="it-IT" sz="3968" b="1" i="1" dirty="0"/>
              <a:t>land        territorio, regione, paese</a:t>
            </a:r>
          </a:p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s-AR" altLang="it-IT" sz="3968" b="1" i="1" dirty="0"/>
          </a:p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s-AR" altLang="it-IT" sz="3968" b="1" i="1" dirty="0">
                <a:solidFill>
                  <a:srgbClr val="FF0000"/>
                </a:solidFill>
              </a:rPr>
              <a:t>Luogo</a:t>
            </a:r>
            <a:r>
              <a:rPr lang="es-AR" altLang="it-IT" sz="3968" b="1" i="1" dirty="0"/>
              <a:t>... (lt. lŏcus): luogo, località, casa... una parte dello spazio, idealmente o materialmente circoscritta...</a:t>
            </a:r>
            <a:endParaRPr lang="es-AR" altLang="it-IT" sz="3968" b="1" dirty="0"/>
          </a:p>
        </p:txBody>
      </p:sp>
      <p:sp>
        <p:nvSpPr>
          <p:cNvPr id="6" name="Freccia a destra 5"/>
          <p:cNvSpPr/>
          <p:nvPr/>
        </p:nvSpPr>
        <p:spPr bwMode="auto">
          <a:xfrm>
            <a:off x="3482696" y="1477948"/>
            <a:ext cx="635004" cy="126162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it-IT" sz="3527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" name="Freccia a destra 8"/>
          <p:cNvSpPr/>
          <p:nvPr/>
        </p:nvSpPr>
        <p:spPr bwMode="auto">
          <a:xfrm>
            <a:off x="5615311" y="1477948"/>
            <a:ext cx="635004" cy="126162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it-IT" sz="3527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0" name="Freccia a destra 9"/>
          <p:cNvSpPr/>
          <p:nvPr/>
        </p:nvSpPr>
        <p:spPr bwMode="auto">
          <a:xfrm>
            <a:off x="2594907" y="3812835"/>
            <a:ext cx="635004" cy="126162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it-IT" sz="3527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706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34552" y="1621480"/>
            <a:ext cx="8890054" cy="531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17563" marR="0" lvl="0" indent="-817563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altLang="it-IT" sz="3086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luogo, posto, località…</a:t>
            </a:r>
          </a:p>
          <a:p>
            <a:pPr marL="818954" marR="0" lvl="0" indent="-818954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altLang="it-IT" sz="3086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luogo di abitazione, stanza, dimora , alloggio</a:t>
            </a:r>
          </a:p>
          <a:p>
            <a:pPr marL="818954" marR="0" lvl="0" indent="-818954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altLang="it-IT" sz="3086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spazio, città, contrada, regione </a:t>
            </a:r>
          </a:p>
          <a:p>
            <a:pPr marL="818954" marR="0" lvl="0" indent="-818954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altLang="it-IT" sz="3086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podere, campo</a:t>
            </a:r>
          </a:p>
          <a:p>
            <a:pPr marL="818954" marR="0" lvl="0" indent="-818954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altLang="it-IT" sz="3086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sepolcro, tomba</a:t>
            </a:r>
          </a:p>
          <a:p>
            <a:pPr marL="818954" marR="0" lvl="0" indent="-818954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altLang="it-IT" sz="3086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posto, ordine, turno…</a:t>
            </a:r>
          </a:p>
          <a:p>
            <a:pPr marL="818954" marR="0" lvl="0" indent="-818954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altLang="it-IT" sz="3086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grado, posizione, considerazione</a:t>
            </a:r>
          </a:p>
          <a:p>
            <a:pPr marL="818954" marR="0" lvl="0" indent="-818954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altLang="it-IT" sz="3086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terreno che si vuole conservare in battaglia</a:t>
            </a:r>
          </a:p>
          <a:p>
            <a:pPr marL="818954" marR="0" lvl="0" indent="-818954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altLang="it-IT" sz="3086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parte, brano, sezione</a:t>
            </a:r>
          </a:p>
          <a:p>
            <a:pPr marL="817563" marR="0" lvl="0" indent="-817563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it-IT" altLang="it-IT" sz="3086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utero, matrice…</a:t>
            </a:r>
            <a:endParaRPr kumimoji="0" lang="es-AR" altLang="it-IT" sz="3086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100794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altLang="it-IT" sz="3086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934552" y="128565"/>
            <a:ext cx="9575588" cy="141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33CCFF"/>
                    </a:gs>
                    <a:gs pos="100000">
                      <a:srgbClr val="33CCFF">
                        <a:gamma/>
                        <a:shade val="86275"/>
                        <a:invGamma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100794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46" b="1" i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Dal ‘famoso’ </a:t>
            </a:r>
            <a:r>
              <a:rPr kumimoji="0" lang="it-IT" altLang="it-IT" sz="2646" b="1" i="1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Calonghi</a:t>
            </a:r>
            <a:r>
              <a:rPr kumimoji="0" lang="it-IT" altLang="it-IT" sz="2646" b="1" i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  <a:p>
            <a:pPr marL="0" marR="0" lvl="0" indent="0" algn="l" defTabSz="100794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968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Lŏcus</a:t>
            </a:r>
            <a:r>
              <a:rPr kumimoji="0" lang="it-IT" altLang="it-IT" sz="3968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i</a:t>
            </a:r>
            <a:r>
              <a:rPr kumimoji="0" lang="it-IT" altLang="it-IT" sz="3968" b="1" i="1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 </a:t>
            </a:r>
            <a:endParaRPr kumimoji="0" lang="it-IT" altLang="it-IT" sz="3968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3801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zione vuo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osociale_lezione2">
  <a:themeElements>
    <a:clrScheme name="Geosociale_lezion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osociale_lezione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osociale_lezion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sociale_lezion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sociale_lezion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sociale_lezion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sociale_lezion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sociale_lezion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Geosociale_lezione2">
  <a:themeElements>
    <a:clrScheme name="Geosociale_lezion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osociale_lezione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osociale_lezion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sociale_lezion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sociale_lezion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sociale_lezion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sociale_lezion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sociale_lezion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sociale_lezion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51d7a11-141b-4c57-9f34-eb8c1af2840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13EF530E6739D4296C66E5DBF684056" ma:contentTypeVersion="16" ma:contentTypeDescription="Creare un nuovo documento." ma:contentTypeScope="" ma:versionID="7c466de6620c04943158a7af68e6b79d">
  <xsd:schema xmlns:xsd="http://www.w3.org/2001/XMLSchema" xmlns:xs="http://www.w3.org/2001/XMLSchema" xmlns:p="http://schemas.microsoft.com/office/2006/metadata/properties" xmlns:ns3="b82de0c5-22c0-44e6-9d47-1c535f9ff6d5" xmlns:ns4="651d7a11-141b-4c57-9f34-eb8c1af2840d" targetNamespace="http://schemas.microsoft.com/office/2006/metadata/properties" ma:root="true" ma:fieldsID="8b8afab85057b4e4f2820a695fcf48b2" ns3:_="" ns4:_="">
    <xsd:import namespace="b82de0c5-22c0-44e6-9d47-1c535f9ff6d5"/>
    <xsd:import namespace="651d7a11-141b-4c57-9f34-eb8c1af2840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ServiceSearchPropertie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de0c5-22c0-44e6-9d47-1c535f9ff6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d7a11-141b-4c57-9f34-eb8c1af284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BCD6CA-0390-4FAD-8BBF-1A99C3D79E06}">
  <ds:schemaRefs>
    <ds:schemaRef ds:uri="http://purl.org/dc/elements/1.1/"/>
    <ds:schemaRef ds:uri="http://schemas.microsoft.com/office/2006/metadata/properties"/>
    <ds:schemaRef ds:uri="b82de0c5-22c0-44e6-9d47-1c535f9ff6d5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651d7a11-141b-4c57-9f34-eb8c1af2840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85B64B5-4828-4D05-B8B0-6890CB1C13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2de0c5-22c0-44e6-9d47-1c535f9ff6d5"/>
    <ds:schemaRef ds:uri="651d7a11-141b-4c57-9f34-eb8c1af284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20365A-F631-44ED-A15B-8D695F653D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2059</TotalTime>
  <Words>1528</Words>
  <Application>Microsoft Office PowerPoint</Application>
  <PresentationFormat>Personalizzato</PresentationFormat>
  <Paragraphs>181</Paragraphs>
  <Slides>62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62</vt:i4>
      </vt:variant>
    </vt:vector>
  </HeadingPairs>
  <TitlesOfParts>
    <vt:vector size="78" baseType="lpstr">
      <vt:lpstr>ＭＳ Ｐゴシック</vt:lpstr>
      <vt:lpstr>Arial</vt:lpstr>
      <vt:lpstr>Arial</vt:lpstr>
      <vt:lpstr>Calibri</vt:lpstr>
      <vt:lpstr>Calibri Light</vt:lpstr>
      <vt:lpstr>Cambria</vt:lpstr>
      <vt:lpstr>Monotype Corsiva</vt:lpstr>
      <vt:lpstr>Palatino</vt:lpstr>
      <vt:lpstr>Palatino Linotype</vt:lpstr>
      <vt:lpstr>Times New Roman</vt:lpstr>
      <vt:lpstr>Wingdings</vt:lpstr>
      <vt:lpstr>Tema di Office</vt:lpstr>
      <vt:lpstr>Presentazione vuota</vt:lpstr>
      <vt:lpstr>Geosociale_lezione2</vt:lpstr>
      <vt:lpstr>7_Geosociale_lezione2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VALORE DEL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 De Anna</dc:creator>
  <cp:lastModifiedBy>francesco carrer</cp:lastModifiedBy>
  <cp:revision>88</cp:revision>
  <dcterms:created xsi:type="dcterms:W3CDTF">2017-05-25T06:24:24Z</dcterms:created>
  <dcterms:modified xsi:type="dcterms:W3CDTF">2023-02-13T21:28:41Z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0x010100513EF530E6739D4296C66E5DBF684056</vt:lpwstr>
  </property>
</Properties>
</file>