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Playfair Display"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034231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19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65ca501a2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65ca501a2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22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5ca501a2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65ca501a2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73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650052beb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650052beb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19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650052beb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650052beb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77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650052beb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650052beb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77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650052beb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650052beb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21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650052beb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650052beb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46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650052beb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650052beb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432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650052beb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650052beb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276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65ca501a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65ca501a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73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Q4VxYT3FX8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21575"/>
            <a:ext cx="8520600" cy="1071600"/>
          </a:xfrm>
          <a:prstGeom prst="rect">
            <a:avLst/>
          </a:prstGeom>
          <a:ln>
            <a:noFill/>
          </a:ln>
        </p:spPr>
        <p:txBody>
          <a:bodyPr spcFirstLastPara="1" wrap="square" lIns="91425" tIns="91425" rIns="91425" bIns="91425" anchor="b" anchorCtr="0">
            <a:normAutofit/>
          </a:bodyPr>
          <a:lstStyle/>
          <a:p>
            <a:pPr marL="0" lvl="0" indent="0" algn="ctr" rtl="0">
              <a:spcBef>
                <a:spcPts val="0"/>
              </a:spcBef>
              <a:spcAft>
                <a:spcPts val="0"/>
              </a:spcAft>
              <a:buNone/>
            </a:pPr>
            <a:r>
              <a:rPr lang="it">
                <a:highlight>
                  <a:srgbClr val="EFEFEF"/>
                </a:highlight>
                <a:latin typeface="Playfair Display"/>
                <a:ea typeface="Playfair Display"/>
                <a:cs typeface="Playfair Display"/>
                <a:sym typeface="Playfair Display"/>
              </a:rPr>
              <a:t>TERME DI SANTA VENERA</a:t>
            </a:r>
            <a:endParaRPr>
              <a:highlight>
                <a:srgbClr val="EFEFEF"/>
              </a:highlight>
              <a:latin typeface="Playfair Display"/>
              <a:ea typeface="Playfair Display"/>
              <a:cs typeface="Playfair Display"/>
              <a:sym typeface="Playfair Display"/>
            </a:endParaRPr>
          </a:p>
        </p:txBody>
      </p:sp>
      <p:sp>
        <p:nvSpPr>
          <p:cNvPr id="55" name="Google Shape;55;p13"/>
          <p:cNvSpPr txBox="1"/>
          <p:nvPr/>
        </p:nvSpPr>
        <p:spPr>
          <a:xfrm>
            <a:off x="1876825" y="2114100"/>
            <a:ext cx="5540700" cy="2124000"/>
          </a:xfrm>
          <a:prstGeom prst="rect">
            <a:avLst/>
          </a:prstGeom>
          <a:solidFill>
            <a:srgbClr val="93C47D"/>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highlight>
                  <a:srgbClr val="93C47D"/>
                </a:highlight>
                <a:latin typeface="Playfair Display"/>
                <a:ea typeface="Playfair Display"/>
                <a:cs typeface="Playfair Display"/>
                <a:sym typeface="Playfair Display"/>
              </a:rPr>
              <a:t>Nel Gennaio del 1873 ad Acireale si completarono i lavori di edificazione del complesso di edifici termali voluti da Agostino Pennisi barone di Floristella. Si realizzava così la sua felice intuizione di condurre per mezzo di una lunga canalizzazione le acque dalle sorgenti di Santa Venera al pozzo in uno stabilimento termale edificato vicino alla Stazione ferroviaria da poco costruita. Di fronte, all’altro lato della linea ferrata, il Barone aveva anche fatto costruire uno splendido albergo. Ambedue gli edifici erano immersi in un curatissimo parco all’inglese.</a:t>
            </a:r>
            <a:endParaRPr>
              <a:highlight>
                <a:srgbClr val="93C47D"/>
              </a:highlight>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6490687" y="428613"/>
            <a:ext cx="2343150" cy="4286250"/>
          </a:xfrm>
          <a:prstGeom prst="rect">
            <a:avLst/>
          </a:prstGeom>
          <a:noFill/>
          <a:ln>
            <a:noFill/>
          </a:ln>
        </p:spPr>
      </p:pic>
      <p:pic>
        <p:nvPicPr>
          <p:cNvPr id="129" name="Google Shape;129;p22"/>
          <p:cNvPicPr preferRelativeResize="0"/>
          <p:nvPr/>
        </p:nvPicPr>
        <p:blipFill>
          <a:blip r:embed="rId4">
            <a:alphaModFix/>
          </a:blip>
          <a:stretch>
            <a:fillRect/>
          </a:stretch>
        </p:blipFill>
        <p:spPr>
          <a:xfrm>
            <a:off x="181550" y="614873"/>
            <a:ext cx="6021825" cy="3913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1000"/>
                                        <p:tgtEl>
                                          <p:spTgt spid="12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5" name="Google Shape;135;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6" name="Google Shape;136;p23"/>
          <p:cNvPicPr preferRelativeResize="0"/>
          <p:nvPr/>
        </p:nvPicPr>
        <p:blipFill>
          <a:blip r:embed="rId3">
            <a:alphaModFix/>
          </a:blip>
          <a:stretch>
            <a:fillRect/>
          </a:stretch>
        </p:blipFill>
        <p:spPr>
          <a:xfrm>
            <a:off x="165824" y="0"/>
            <a:ext cx="8812353"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649" y="72650"/>
            <a:ext cx="3666900" cy="4889226"/>
          </a:xfrm>
          <a:prstGeom prst="rect">
            <a:avLst/>
          </a:prstGeom>
          <a:noFill/>
          <a:ln>
            <a:noFill/>
          </a:ln>
        </p:spPr>
      </p:pic>
      <p:pic>
        <p:nvPicPr>
          <p:cNvPr id="61" name="Google Shape;61;p1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58225" y="72650"/>
            <a:ext cx="2424899" cy="2407706"/>
          </a:xfrm>
          <a:prstGeom prst="rect">
            <a:avLst/>
          </a:prstGeom>
          <a:noFill/>
          <a:ln>
            <a:noFill/>
          </a:ln>
        </p:spPr>
      </p:pic>
      <p:pic>
        <p:nvPicPr>
          <p:cNvPr id="62" name="Google Shape;62;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901125" y="72650"/>
            <a:ext cx="2544699" cy="2579026"/>
          </a:xfrm>
          <a:prstGeom prst="rect">
            <a:avLst/>
          </a:prstGeom>
          <a:noFill/>
          <a:ln>
            <a:noFill/>
          </a:ln>
        </p:spPr>
      </p:pic>
      <p:pic>
        <p:nvPicPr>
          <p:cNvPr id="63" name="Google Shape;63;p14"/>
          <p:cNvPicPr preferRelativeResize="0"/>
          <p:nvPr/>
        </p:nvPicPr>
        <p:blipFill rotWithShape="1">
          <a:blip r:embed="rId6" cstate="screen">
            <a:alphaModFix/>
            <a:extLst>
              <a:ext uri="{28A0092B-C50C-407E-A947-70E740481C1C}">
                <a14:useLocalDpi xmlns:a14="http://schemas.microsoft.com/office/drawing/2010/main"/>
              </a:ext>
            </a:extLst>
          </a:blip>
          <a:srcRect l="-1523"/>
          <a:stretch/>
        </p:blipFill>
        <p:spPr>
          <a:xfrm>
            <a:off x="6523825" y="2571750"/>
            <a:ext cx="2459301" cy="2407700"/>
          </a:xfrm>
          <a:prstGeom prst="rect">
            <a:avLst/>
          </a:prstGeom>
          <a:noFill/>
          <a:ln>
            <a:noFill/>
          </a:ln>
        </p:spPr>
      </p:pic>
      <p:pic>
        <p:nvPicPr>
          <p:cNvPr id="64" name="Google Shape;64;p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01125" y="2706350"/>
            <a:ext cx="2544699" cy="2255524"/>
          </a:xfrm>
          <a:prstGeom prst="rect">
            <a:avLst/>
          </a:prstGeom>
          <a:noFill/>
          <a:ln>
            <a:noFill/>
          </a:ln>
        </p:spPr>
      </p:pic>
      <p:sp>
        <p:nvSpPr>
          <p:cNvPr id="65" name="Google Shape;65;p14"/>
          <p:cNvSpPr txBox="1"/>
          <p:nvPr/>
        </p:nvSpPr>
        <p:spPr>
          <a:xfrm flipH="1">
            <a:off x="1910725" y="755550"/>
            <a:ext cx="5521200" cy="1339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1500">
                <a:latin typeface="Playfair Display"/>
                <a:ea typeface="Playfair Display"/>
                <a:cs typeface="Playfair Display"/>
                <a:sym typeface="Playfair Display"/>
              </a:rPr>
              <a:t>La società Terme di Acireale, dopo lo stop alla procedura di privatizzazione avviata nel 2012, era stata posta in liquidazione e chiusa dal 2015 per problemi economico-finanziari. Nel 2020 la regione ha acquistato il complesso termale di Acireale per riqualificarlo e rilanciarlo.</a:t>
            </a:r>
            <a:endParaRPr sz="1500">
              <a:latin typeface="Playfair Display"/>
              <a:ea typeface="Playfair Display"/>
              <a:cs typeface="Playfair Display"/>
              <a:sym typeface="Playfair Display"/>
            </a:endParaRPr>
          </a:p>
        </p:txBody>
      </p:sp>
      <p:sp>
        <p:nvSpPr>
          <p:cNvPr id="66" name="Google Shape;66;p14"/>
          <p:cNvSpPr txBox="1"/>
          <p:nvPr/>
        </p:nvSpPr>
        <p:spPr>
          <a:xfrm>
            <a:off x="2680700" y="2927725"/>
            <a:ext cx="4184400" cy="877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1500">
                <a:latin typeface="Playfair Display"/>
                <a:ea typeface="Playfair Display"/>
                <a:cs typeface="Playfair Display"/>
                <a:sym typeface="Playfair Display"/>
              </a:rPr>
              <a:t>Oggi, i giardini delle Terme, dopo oltre 10 anni dalla chiusura, sono riaperti al pubblico ogni domenica mattina</a:t>
            </a:r>
            <a:endParaRPr sz="15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7675" y="588275"/>
            <a:ext cx="2718950" cy="3865073"/>
          </a:xfrm>
          <a:prstGeom prst="rect">
            <a:avLst/>
          </a:prstGeom>
          <a:noFill/>
          <a:ln>
            <a:noFill/>
          </a:ln>
        </p:spPr>
      </p:pic>
      <p:pic>
        <p:nvPicPr>
          <p:cNvPr id="72" name="Google Shape;72;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47125" y="588275"/>
            <a:ext cx="2718950" cy="3865073"/>
          </a:xfrm>
          <a:prstGeom prst="rect">
            <a:avLst/>
          </a:prstGeom>
          <a:noFill/>
          <a:ln>
            <a:noFill/>
          </a:ln>
        </p:spPr>
      </p:pic>
      <p:pic>
        <p:nvPicPr>
          <p:cNvPr id="73" name="Google Shape;73;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964425" y="588275"/>
            <a:ext cx="2998825" cy="3865073"/>
          </a:xfrm>
          <a:prstGeom prst="rect">
            <a:avLst/>
          </a:prstGeom>
          <a:noFill/>
          <a:ln>
            <a:noFill/>
          </a:ln>
        </p:spPr>
      </p:pic>
      <p:sp>
        <p:nvSpPr>
          <p:cNvPr id="74" name="Google Shape;74;p15"/>
          <p:cNvSpPr txBox="1"/>
          <p:nvPr/>
        </p:nvSpPr>
        <p:spPr>
          <a:xfrm>
            <a:off x="2479800" y="1472063"/>
            <a:ext cx="4184400" cy="18777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Visitando noi stessi questo splendido parco, ci siamo resi conto delle potenzialità di questo luogo,   le specie  presenti sono numerosissime e ogni appassionato della natura rimarrà incantato dalla biodiversità presente , come del resto è successo a noi . Bisognerebbe che vengano sfruttate queste opportunità e far in modo che questo parco non cada in degrado nuovamente. </a:t>
            </a:r>
            <a:endParaRPr>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78"/>
        <p:cNvGrpSpPr/>
        <p:nvPr/>
      </p:nvGrpSpPr>
      <p:grpSpPr>
        <a:xfrm>
          <a:off x="0" y="0"/>
          <a:ext cx="0" cy="0"/>
          <a:chOff x="0" y="0"/>
          <a:chExt cx="0" cy="0"/>
        </a:xfrm>
      </p:grpSpPr>
      <p:pic>
        <p:nvPicPr>
          <p:cNvPr id="79" name="Google Shape;79;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01450" y="152400"/>
            <a:ext cx="4550477" cy="4866924"/>
          </a:xfrm>
          <a:prstGeom prst="rect">
            <a:avLst/>
          </a:prstGeom>
          <a:noFill/>
          <a:ln>
            <a:noFill/>
          </a:ln>
        </p:spPr>
      </p:pic>
      <p:pic>
        <p:nvPicPr>
          <p:cNvPr id="80" name="Google Shape;80;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1725" y="166500"/>
            <a:ext cx="4317999" cy="4838702"/>
          </a:xfrm>
          <a:prstGeom prst="rect">
            <a:avLst/>
          </a:prstGeom>
          <a:noFill/>
          <a:ln>
            <a:noFill/>
          </a:ln>
        </p:spPr>
      </p:pic>
      <p:sp>
        <p:nvSpPr>
          <p:cNvPr id="81" name="Google Shape;81;p16"/>
          <p:cNvSpPr txBox="1"/>
          <p:nvPr/>
        </p:nvSpPr>
        <p:spPr>
          <a:xfrm>
            <a:off x="2434125" y="1897925"/>
            <a:ext cx="4064100" cy="1693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La Phoenix reclinata  è originaria di una vasta area dell’Africa tropicale e subtropicale, isole Comoro, Madagascar e Penisola arabica sudoccidentale. Cresce in un’ampia varietà di ambienti, dalle foreste pluviali alle savane semiaride, dal livello del mare a circa 2500 m di altitudine.</a:t>
            </a:r>
            <a:endParaRPr>
              <a:latin typeface="Playfair Display"/>
              <a:ea typeface="Playfair Display"/>
              <a:cs typeface="Playfair Display"/>
              <a:sym typeface="Playfair Display"/>
            </a:endParaRPr>
          </a:p>
        </p:txBody>
      </p:sp>
      <p:sp>
        <p:nvSpPr>
          <p:cNvPr id="82" name="Google Shape;82;p16"/>
          <p:cNvSpPr txBox="1"/>
          <p:nvPr/>
        </p:nvSpPr>
        <p:spPr>
          <a:xfrm>
            <a:off x="2483500" y="296325"/>
            <a:ext cx="4064100" cy="569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it" sz="2500">
                <a:latin typeface="Playfair Display"/>
                <a:ea typeface="Playfair Display"/>
                <a:cs typeface="Playfair Display"/>
                <a:sym typeface="Playfair Display"/>
              </a:rPr>
              <a:t>PHOENIX RECLINATA</a:t>
            </a:r>
            <a:endParaRPr sz="25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86"/>
        <p:cNvGrpSpPr/>
        <p:nvPr/>
      </p:nvGrpSpPr>
      <p:grpSpPr>
        <a:xfrm>
          <a:off x="0" y="0"/>
          <a:ext cx="0" cy="0"/>
          <a:chOff x="0" y="0"/>
          <a:chExt cx="0" cy="0"/>
        </a:xfrm>
      </p:grpSpPr>
      <p:pic>
        <p:nvPicPr>
          <p:cNvPr id="87" name="Google Shape;87;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7700" y="436038"/>
            <a:ext cx="5321101" cy="4271424"/>
          </a:xfrm>
          <a:prstGeom prst="rect">
            <a:avLst/>
          </a:prstGeom>
          <a:noFill/>
          <a:ln>
            <a:noFill/>
          </a:ln>
        </p:spPr>
      </p:pic>
      <p:pic>
        <p:nvPicPr>
          <p:cNvPr id="88" name="Google Shape;88;p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18850" y="436050"/>
            <a:ext cx="3334649" cy="4271401"/>
          </a:xfrm>
          <a:prstGeom prst="rect">
            <a:avLst/>
          </a:prstGeom>
          <a:noFill/>
          <a:ln>
            <a:noFill/>
          </a:ln>
        </p:spPr>
      </p:pic>
      <p:sp>
        <p:nvSpPr>
          <p:cNvPr id="89" name="Google Shape;89;p17"/>
          <p:cNvSpPr txBox="1"/>
          <p:nvPr/>
        </p:nvSpPr>
        <p:spPr>
          <a:xfrm>
            <a:off x="2229575" y="880550"/>
            <a:ext cx="4854300" cy="33594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La specie, cespitosa, è caratterizzata da fusti sottili, mediamente 13-15 cm di diametro, alti fino a 12 m ed elegantemente arcuati, tranne quello centrale, in cui sono ben visibili e distanziate le cicatrici delle basi fogliari.</a:t>
            </a: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p>
            <a:pPr marL="0" lvl="0" indent="0" algn="l" rtl="0">
              <a:spcBef>
                <a:spcPts val="0"/>
              </a:spcBef>
              <a:spcAft>
                <a:spcPts val="0"/>
              </a:spcAft>
              <a:buNone/>
            </a:pPr>
            <a:r>
              <a:rPr lang="it">
                <a:latin typeface="Playfair Display"/>
                <a:ea typeface="Playfair Display"/>
                <a:cs typeface="Playfair Display"/>
                <a:sym typeface="Playfair Display"/>
              </a:rPr>
              <a:t>I fusti sono lisci e percorsi da spaccature verticali, tranne per una zona di circa 1,5 m sotto la chioma in cui persistono per un certo tempo i residui dei piccioli fogliari che successivamente si distaccano spontaneamente.</a:t>
            </a: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p>
            <a:pPr marL="0" lvl="0" indent="0" algn="l" rtl="0">
              <a:spcBef>
                <a:spcPts val="0"/>
              </a:spcBef>
              <a:spcAft>
                <a:spcPts val="0"/>
              </a:spcAft>
              <a:buNone/>
            </a:pPr>
            <a:r>
              <a:rPr lang="it">
                <a:latin typeface="Playfair Display"/>
                <a:ea typeface="Playfair Display"/>
                <a:cs typeface="Playfair Display"/>
                <a:sym typeface="Playfair Display"/>
              </a:rPr>
              <a:t>Le foglie sono lunghe intorno a 3 m e danno un'immagine di leggerezza un po’ scapigliata; la parte terminale è elegantemente e bruscamente curvata verso il basso, caratteristica da cui deriva il nome della specie.</a:t>
            </a:r>
            <a:endParaRPr>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93"/>
        <p:cNvGrpSpPr/>
        <p:nvPr/>
      </p:nvGrpSpPr>
      <p:grpSpPr>
        <a:xfrm>
          <a:off x="0" y="0"/>
          <a:ext cx="0" cy="0"/>
          <a:chOff x="0" y="0"/>
          <a:chExt cx="0" cy="0"/>
        </a:xfrm>
      </p:grpSpPr>
      <p:pic>
        <p:nvPicPr>
          <p:cNvPr id="94" name="Google Shape;94;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5300" y="152400"/>
            <a:ext cx="4088001" cy="4838700"/>
          </a:xfrm>
          <a:prstGeom prst="rect">
            <a:avLst/>
          </a:prstGeom>
          <a:noFill/>
          <a:ln>
            <a:noFill/>
          </a:ln>
        </p:spPr>
      </p:pic>
      <p:pic>
        <p:nvPicPr>
          <p:cNvPr id="95" name="Google Shape;95;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14325" y="152400"/>
            <a:ext cx="4222951" cy="4838700"/>
          </a:xfrm>
          <a:prstGeom prst="rect">
            <a:avLst/>
          </a:prstGeom>
          <a:noFill/>
          <a:ln>
            <a:noFill/>
          </a:ln>
        </p:spPr>
      </p:pic>
      <p:sp>
        <p:nvSpPr>
          <p:cNvPr id="96" name="Google Shape;96;p18"/>
          <p:cNvSpPr txBox="1"/>
          <p:nvPr/>
        </p:nvSpPr>
        <p:spPr>
          <a:xfrm>
            <a:off x="1312350" y="754950"/>
            <a:ext cx="6427800" cy="31476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Le pinnule, lunghe circa 25 cm nella parte mediana, sono rigide, appuntite, di colore verde lucido, ridotte a spine alla base. Pianta dioica (ogni individuo porta o solo fiori maschili o solo fiori femminili) produce infiorescenze molto ramificate tra le foglie, cui seguono, nelle piante femminili, frutti ovoidi lunghi circa 18-20 mm di colore giallo arancio. Si riproduce per divisione o per seme che germina in circa 2 mesi; si ibrida facilmente con le altre Phoenix.</a:t>
            </a: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p>
            <a:pPr marL="0" lvl="0" indent="0" algn="l" rtl="0">
              <a:spcBef>
                <a:spcPts val="0"/>
              </a:spcBef>
              <a:spcAft>
                <a:spcPts val="0"/>
              </a:spcAft>
              <a:buNone/>
            </a:pPr>
            <a:r>
              <a:rPr lang="it">
                <a:latin typeface="Playfair Display"/>
                <a:ea typeface="Playfair Display"/>
                <a:cs typeface="Playfair Display"/>
                <a:sym typeface="Playfair Display"/>
              </a:rPr>
              <a:t>In coltivazione sono spesso presenti suoi ibridi, che comunque presentano un alto valore ornamentale e paesaggistico, specie quando il loro aspetto è prossimo a quello della specie; è coltivabile nelle zone a clima tropicale, subtropicale e temperato caldo, in pieno sole ed in un’ampia varietà di suoli. La resistenza alle basse temperature della specie pura non è elevata            (intorno a -3 °C), maggiore quella degli ibridi.</a:t>
            </a:r>
            <a:endParaRPr>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00"/>
        <p:cNvGrpSpPr/>
        <p:nvPr/>
      </p:nvGrpSpPr>
      <p:grpSpPr>
        <a:xfrm>
          <a:off x="0" y="0"/>
          <a:ext cx="0" cy="0"/>
          <a:chOff x="0" y="0"/>
          <a:chExt cx="0" cy="0"/>
        </a:xfrm>
      </p:grpSpPr>
      <p:pic>
        <p:nvPicPr>
          <p:cNvPr id="101" name="Google Shape;101;p19" title="Myriostoma coliforme - pepperpot earthstar fungus">
            <a:hlinkClick r:id="rId3"/>
          </p:cNvPr>
          <p:cNvPicPr preferRelativeResize="0"/>
          <p:nvPr/>
        </p:nvPicPr>
        <p:blipFill>
          <a:blip r:embed="rId4">
            <a:alphaModFix/>
          </a:blip>
          <a:stretch>
            <a:fillRect/>
          </a:stretch>
        </p:blipFill>
        <p:spPr>
          <a:xfrm>
            <a:off x="2772275" y="635000"/>
            <a:ext cx="3669450" cy="4416800"/>
          </a:xfrm>
          <a:prstGeom prst="rect">
            <a:avLst/>
          </a:prstGeom>
          <a:noFill/>
          <a:ln>
            <a:noFill/>
          </a:ln>
        </p:spPr>
      </p:pic>
      <p:sp>
        <p:nvSpPr>
          <p:cNvPr id="102" name="Google Shape;102;p19"/>
          <p:cNvSpPr txBox="1"/>
          <p:nvPr/>
        </p:nvSpPr>
        <p:spPr>
          <a:xfrm flipH="1">
            <a:off x="2964450" y="120625"/>
            <a:ext cx="3215100" cy="446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1500"/>
              <a:t>   </a:t>
            </a:r>
            <a:r>
              <a:rPr lang="it" sz="1700">
                <a:latin typeface="Playfair Display"/>
                <a:ea typeface="Playfair Display"/>
                <a:cs typeface="Playfair Display"/>
                <a:sym typeface="Playfair Display"/>
              </a:rPr>
              <a:t>MYRIOSTOMA COLIFORME</a:t>
            </a:r>
            <a:endParaRPr sz="1700">
              <a:latin typeface="Playfair Display"/>
              <a:ea typeface="Playfair Display"/>
              <a:cs typeface="Playfair Display"/>
              <a:sym typeface="Playfair Display"/>
            </a:endParaRPr>
          </a:p>
        </p:txBody>
      </p:sp>
      <p:sp>
        <p:nvSpPr>
          <p:cNvPr id="103" name="Google Shape;103;p19"/>
          <p:cNvSpPr txBox="1"/>
          <p:nvPr/>
        </p:nvSpPr>
        <p:spPr>
          <a:xfrm>
            <a:off x="360100" y="1094100"/>
            <a:ext cx="2196600" cy="31863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1500" b="1">
                <a:solidFill>
                  <a:schemeClr val="dk1"/>
                </a:solidFill>
                <a:latin typeface="Playfair Display"/>
                <a:ea typeface="Playfair Display"/>
                <a:cs typeface="Playfair Display"/>
                <a:sym typeface="Playfair Display"/>
              </a:rPr>
              <a:t>Corpo fruttifero:</a:t>
            </a:r>
            <a:r>
              <a:rPr lang="it" sz="1500">
                <a:solidFill>
                  <a:schemeClr val="dk1"/>
                </a:solidFill>
                <a:latin typeface="Playfair Display"/>
                <a:ea typeface="Playfair Display"/>
                <a:cs typeface="Playfair Display"/>
                <a:sym typeface="Playfair Display"/>
              </a:rPr>
              <a:t> Inizialmente interrato, globoso, con l'involucro esterno rivestito di uno strato brunastro che si lacera a raggiera composto dai 7 ai 14 raggi (esoperidio), dal cui centro si solleva il sacco sporifero (endoperidio), sorretto da colonnette.</a:t>
            </a:r>
            <a:endParaRPr sz="1800">
              <a:latin typeface="Playfair Display"/>
              <a:ea typeface="Playfair Display"/>
              <a:cs typeface="Playfair Display"/>
              <a:sym typeface="Playfair Display"/>
            </a:endParaRPr>
          </a:p>
        </p:txBody>
      </p:sp>
      <p:sp>
        <p:nvSpPr>
          <p:cNvPr id="104" name="Google Shape;104;p19"/>
          <p:cNvSpPr txBox="1"/>
          <p:nvPr/>
        </p:nvSpPr>
        <p:spPr>
          <a:xfrm>
            <a:off x="6575200" y="1078650"/>
            <a:ext cx="2158200" cy="2986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La sua sommità , presenta dei fori, che lo fanno sembrare un colino. Nel nome scientifico Myriostoma coliforme infatti, l'attributo coliforme allude proprio a questa somiglianza. Nei paesi anglosassoni invece, si è guadagnato il nome vernacolare di "barattolo del pepe".</a:t>
            </a:r>
            <a:endParaRPr>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1000"/>
                                        <p:tgtEl>
                                          <p:spTgt spid="10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 calcmode="lin" valueType="num">
                                      <p:cBhvr additive="base">
                                        <p:cTn id="12" dur="1000"/>
                                        <p:tgtEl>
                                          <p:spTgt spid="10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1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08"/>
        <p:cNvGrpSpPr/>
        <p:nvPr/>
      </p:nvGrpSpPr>
      <p:grpSpPr>
        <a:xfrm>
          <a:off x="0" y="0"/>
          <a:ext cx="0" cy="0"/>
          <a:chOff x="0" y="0"/>
          <a:chExt cx="0" cy="0"/>
        </a:xfrm>
      </p:grpSpPr>
      <p:pic>
        <p:nvPicPr>
          <p:cNvPr id="109" name="Google Shape;109;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1250" y="152400"/>
            <a:ext cx="4045650" cy="4838701"/>
          </a:xfrm>
          <a:prstGeom prst="rect">
            <a:avLst/>
          </a:prstGeom>
          <a:noFill/>
          <a:ln>
            <a:noFill/>
          </a:ln>
        </p:spPr>
      </p:pic>
      <p:pic>
        <p:nvPicPr>
          <p:cNvPr id="110" name="Google Shape;110;p20"/>
          <p:cNvPicPr preferRelativeResize="0"/>
          <p:nvPr/>
        </p:nvPicPr>
        <p:blipFill>
          <a:blip r:embed="rId4">
            <a:alphaModFix/>
          </a:blip>
          <a:stretch>
            <a:fillRect/>
          </a:stretch>
        </p:blipFill>
        <p:spPr>
          <a:xfrm>
            <a:off x="4352275" y="152400"/>
            <a:ext cx="4572000" cy="4838700"/>
          </a:xfrm>
          <a:prstGeom prst="rect">
            <a:avLst/>
          </a:prstGeom>
          <a:noFill/>
          <a:ln>
            <a:noFill/>
          </a:ln>
        </p:spPr>
      </p:pic>
      <p:sp>
        <p:nvSpPr>
          <p:cNvPr id="111" name="Google Shape;111;p20"/>
          <p:cNvSpPr txBox="1"/>
          <p:nvPr/>
        </p:nvSpPr>
        <p:spPr>
          <a:xfrm>
            <a:off x="131250" y="152400"/>
            <a:ext cx="2130000" cy="1108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1500" b="1">
                <a:solidFill>
                  <a:schemeClr val="dk1"/>
                </a:solidFill>
                <a:latin typeface="Playfair Display"/>
                <a:ea typeface="Playfair Display"/>
                <a:cs typeface="Playfair Display"/>
                <a:sym typeface="Playfair Display"/>
              </a:rPr>
              <a:t>Nutrimento:</a:t>
            </a:r>
            <a:r>
              <a:rPr lang="it" sz="1500">
                <a:solidFill>
                  <a:schemeClr val="dk1"/>
                </a:solidFill>
                <a:latin typeface="Playfair Display"/>
                <a:ea typeface="Playfair Display"/>
                <a:cs typeface="Playfair Display"/>
                <a:sym typeface="Playfair Display"/>
              </a:rPr>
              <a:t> deriva i nutrienti dalla decomposizione della materia organica.</a:t>
            </a:r>
            <a:endParaRPr sz="1500">
              <a:latin typeface="Playfair Display"/>
              <a:ea typeface="Playfair Display"/>
              <a:cs typeface="Playfair Display"/>
              <a:sym typeface="Playfair Display"/>
            </a:endParaRPr>
          </a:p>
        </p:txBody>
      </p:sp>
      <p:sp>
        <p:nvSpPr>
          <p:cNvPr id="112" name="Google Shape;112;p20"/>
          <p:cNvSpPr txBox="1"/>
          <p:nvPr/>
        </p:nvSpPr>
        <p:spPr>
          <a:xfrm>
            <a:off x="6486850" y="152400"/>
            <a:ext cx="2437200" cy="1108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1500" b="1">
                <a:solidFill>
                  <a:schemeClr val="dk1"/>
                </a:solidFill>
                <a:latin typeface="Playfair Display"/>
                <a:ea typeface="Playfair Display"/>
                <a:cs typeface="Playfair Display"/>
                <a:sym typeface="Playfair Display"/>
              </a:rPr>
              <a:t>Habitat:</a:t>
            </a:r>
            <a:r>
              <a:rPr lang="it" sz="1500">
                <a:solidFill>
                  <a:schemeClr val="dk1"/>
                </a:solidFill>
                <a:latin typeface="Playfair Display"/>
                <a:ea typeface="Playfair Display"/>
                <a:cs typeface="Playfair Display"/>
                <a:sym typeface="Playfair Display"/>
              </a:rPr>
              <a:t> cresce su terreni sabbiosi, al margine dei boschi di latifoglie, in estate-autunno.</a:t>
            </a:r>
            <a:endParaRPr sz="1600">
              <a:latin typeface="Playfair Display"/>
              <a:ea typeface="Playfair Display"/>
              <a:cs typeface="Playfair Display"/>
              <a:sym typeface="Playfair Display"/>
            </a:endParaRPr>
          </a:p>
        </p:txBody>
      </p:sp>
      <p:sp>
        <p:nvSpPr>
          <p:cNvPr id="113" name="Google Shape;113;p20"/>
          <p:cNvSpPr txBox="1"/>
          <p:nvPr/>
        </p:nvSpPr>
        <p:spPr>
          <a:xfrm>
            <a:off x="6794050" y="3882900"/>
            <a:ext cx="2130000" cy="11082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1500" b="1">
                <a:solidFill>
                  <a:schemeClr val="dk1"/>
                </a:solidFill>
                <a:latin typeface="Playfair Display"/>
                <a:ea typeface="Playfair Display"/>
                <a:cs typeface="Playfair Display"/>
                <a:sym typeface="Playfair Display"/>
              </a:rPr>
              <a:t>Spore:</a:t>
            </a:r>
            <a:r>
              <a:rPr lang="it" sz="1500">
                <a:solidFill>
                  <a:schemeClr val="dk1"/>
                </a:solidFill>
                <a:latin typeface="Playfair Display"/>
                <a:ea typeface="Playfair Display"/>
                <a:cs typeface="Playfair Display"/>
                <a:sym typeface="Playfair Display"/>
              </a:rPr>
              <a:t> brunastre in massa, globose, irregolarmente verrucose. 6-7 micro</a:t>
            </a:r>
            <a:r>
              <a:rPr lang="it" sz="1500">
                <a:solidFill>
                  <a:schemeClr val="dk1"/>
                </a:solidFill>
              </a:rPr>
              <a:t>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17"/>
        <p:cNvGrpSpPr/>
        <p:nvPr/>
      </p:nvGrpSpPr>
      <p:grpSpPr>
        <a:xfrm>
          <a:off x="0" y="0"/>
          <a:ext cx="0" cy="0"/>
          <a:chOff x="0" y="0"/>
          <a:chExt cx="0" cy="0"/>
        </a:xfrm>
      </p:grpSpPr>
      <p:pic>
        <p:nvPicPr>
          <p:cNvPr id="118" name="Google Shape;118;p21"/>
          <p:cNvPicPr preferRelativeResize="0"/>
          <p:nvPr/>
        </p:nvPicPr>
        <p:blipFill>
          <a:blip r:embed="rId3">
            <a:alphaModFix/>
          </a:blip>
          <a:stretch>
            <a:fillRect/>
          </a:stretch>
        </p:blipFill>
        <p:spPr>
          <a:xfrm>
            <a:off x="3292275" y="628650"/>
            <a:ext cx="5715000" cy="3980350"/>
          </a:xfrm>
          <a:prstGeom prst="rect">
            <a:avLst/>
          </a:prstGeom>
          <a:noFill/>
          <a:ln>
            <a:noFill/>
          </a:ln>
        </p:spPr>
      </p:pic>
      <p:pic>
        <p:nvPicPr>
          <p:cNvPr id="119" name="Google Shape;119;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2925" y="628650"/>
            <a:ext cx="2920249" cy="2165822"/>
          </a:xfrm>
          <a:prstGeom prst="rect">
            <a:avLst/>
          </a:prstGeom>
          <a:noFill/>
          <a:ln>
            <a:noFill/>
          </a:ln>
        </p:spPr>
      </p:pic>
      <p:pic>
        <p:nvPicPr>
          <p:cNvPr id="120" name="Google Shape;120;p21"/>
          <p:cNvPicPr preferRelativeResize="0"/>
          <p:nvPr/>
        </p:nvPicPr>
        <p:blipFill>
          <a:blip r:embed="rId5">
            <a:alphaModFix/>
          </a:blip>
          <a:stretch>
            <a:fillRect/>
          </a:stretch>
        </p:blipFill>
        <p:spPr>
          <a:xfrm>
            <a:off x="212925" y="2865925"/>
            <a:ext cx="2920250" cy="1743075"/>
          </a:xfrm>
          <a:prstGeom prst="rect">
            <a:avLst/>
          </a:prstGeom>
          <a:noFill/>
          <a:ln>
            <a:noFill/>
          </a:ln>
        </p:spPr>
      </p:pic>
      <p:sp>
        <p:nvSpPr>
          <p:cNvPr id="121" name="Google Shape;121;p21"/>
          <p:cNvSpPr txBox="1"/>
          <p:nvPr/>
        </p:nvSpPr>
        <p:spPr>
          <a:xfrm>
            <a:off x="2460825" y="107575"/>
            <a:ext cx="3872700" cy="431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               </a:t>
            </a:r>
            <a:r>
              <a:rPr lang="it" sz="1600">
                <a:latin typeface="Playfair Display"/>
                <a:ea typeface="Playfair Display"/>
                <a:cs typeface="Playfair Display"/>
                <a:sym typeface="Playfair Display"/>
              </a:rPr>
              <a:t>GANODERMA LUCIDUM</a:t>
            </a:r>
            <a:endParaRPr sz="1600">
              <a:latin typeface="Playfair Display"/>
              <a:ea typeface="Playfair Display"/>
              <a:cs typeface="Playfair Display"/>
              <a:sym typeface="Playfair Display"/>
            </a:endParaRPr>
          </a:p>
        </p:txBody>
      </p:sp>
      <p:sp>
        <p:nvSpPr>
          <p:cNvPr id="122" name="Google Shape;122;p21"/>
          <p:cNvSpPr txBox="1"/>
          <p:nvPr/>
        </p:nvSpPr>
        <p:spPr>
          <a:xfrm>
            <a:off x="467975" y="1786800"/>
            <a:ext cx="3872700" cy="15699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sz="1500">
                <a:latin typeface="Playfair Display"/>
                <a:ea typeface="Playfair Display"/>
                <a:cs typeface="Playfair Display"/>
                <a:sym typeface="Playfair Display"/>
              </a:rPr>
              <a:t>Il Ganoderma Lucidum , è un fungo medicinale di origine cinese, utilizzato da secoli in Cina, Giappone e Corea come elisir di salute e longevità, tanto da meritarsi la fama di “fungo dell’immortalità”.</a:t>
            </a:r>
            <a:endParaRPr sz="1500">
              <a:latin typeface="Playfair Display"/>
              <a:ea typeface="Playfair Display"/>
              <a:cs typeface="Playfair Display"/>
              <a:sym typeface="Playfair Display"/>
            </a:endParaRPr>
          </a:p>
        </p:txBody>
      </p:sp>
      <p:sp>
        <p:nvSpPr>
          <p:cNvPr id="123" name="Google Shape;123;p21"/>
          <p:cNvSpPr txBox="1"/>
          <p:nvPr/>
        </p:nvSpPr>
        <p:spPr>
          <a:xfrm>
            <a:off x="4816750" y="1940700"/>
            <a:ext cx="3966900" cy="1262100"/>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Il Reishi cresce spontaneamente nei boschi, attaccato al tronco delle piante: Quercia, Acero, Betulla, Frassino, Magnolia costituiscono il suo habitat naturale; più raramente lo si trova sulle conifere.</a:t>
            </a:r>
            <a:endParaRPr>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p:tgtEl>
                                          <p:spTgt spid="12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1000"/>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774</Words>
  <Application>Microsoft Office PowerPoint</Application>
  <PresentationFormat>Presentazione su schermo (16:9)</PresentationFormat>
  <Paragraphs>24</Paragraphs>
  <Slides>11</Slides>
  <Notes>11</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11</vt:i4>
      </vt:variant>
    </vt:vector>
  </HeadingPairs>
  <TitlesOfParts>
    <vt:vector size="14" baseType="lpstr">
      <vt:lpstr>Playfair Display</vt:lpstr>
      <vt:lpstr>Arial</vt:lpstr>
      <vt:lpstr>Simple Light</vt:lpstr>
      <vt:lpstr>TERME DI SANTA VENERA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TERME DI SANTA VENERA</dc:title>
  <cp:lastModifiedBy>francesco carrer</cp:lastModifiedBy>
  <cp:revision>1</cp:revision>
  <dcterms:modified xsi:type="dcterms:W3CDTF">2022-12-14T07:24:26Z</dcterms:modified>
</cp:coreProperties>
</file>