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8.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3"/>
  </p:notesMasterIdLst>
  <p:sldIdLst>
    <p:sldId id="293" r:id="rId2"/>
    <p:sldId id="301" r:id="rId3"/>
    <p:sldId id="302" r:id="rId4"/>
    <p:sldId id="303" r:id="rId5"/>
    <p:sldId id="304" r:id="rId6"/>
    <p:sldId id="306" r:id="rId7"/>
    <p:sldId id="307" r:id="rId8"/>
    <p:sldId id="308" r:id="rId9"/>
    <p:sldId id="309" r:id="rId10"/>
    <p:sldId id="310" r:id="rId11"/>
    <p:sldId id="305" r:id="rId12"/>
    <p:sldId id="275" r:id="rId13"/>
    <p:sldId id="273" r:id="rId14"/>
    <p:sldId id="274" r:id="rId15"/>
    <p:sldId id="276" r:id="rId16"/>
    <p:sldId id="277" r:id="rId17"/>
    <p:sldId id="278" r:id="rId18"/>
    <p:sldId id="281" r:id="rId19"/>
    <p:sldId id="282" r:id="rId20"/>
    <p:sldId id="279" r:id="rId21"/>
    <p:sldId id="288" r:id="rId22"/>
    <p:sldId id="284" r:id="rId23"/>
    <p:sldId id="285" r:id="rId24"/>
    <p:sldId id="280" r:id="rId25"/>
    <p:sldId id="286" r:id="rId26"/>
    <p:sldId id="294" r:id="rId27"/>
    <p:sldId id="256" r:id="rId28"/>
    <p:sldId id="257" r:id="rId29"/>
    <p:sldId id="258" r:id="rId30"/>
    <p:sldId id="289" r:id="rId31"/>
    <p:sldId id="259" r:id="rId32"/>
    <p:sldId id="290" r:id="rId33"/>
    <p:sldId id="260" r:id="rId34"/>
    <p:sldId id="291" r:id="rId35"/>
    <p:sldId id="292" r:id="rId36"/>
    <p:sldId id="296" r:id="rId37"/>
    <p:sldId id="298" r:id="rId38"/>
    <p:sldId id="299" r:id="rId39"/>
    <p:sldId id="311" r:id="rId40"/>
    <p:sldId id="297" r:id="rId41"/>
    <p:sldId id="312" r:id="rId42"/>
  </p:sldIdLst>
  <p:sldSz cx="9144000" cy="5143500" type="screen16x9"/>
  <p:notesSz cx="6858000" cy="9144000"/>
  <p:embeddedFontLst>
    <p:embeddedFont>
      <p:font typeface="Open Sans" panose="020B0606030504020204" pitchFamily="34" charset="0"/>
      <p:regular r:id="rId44"/>
      <p:bold r:id="rId45"/>
      <p:italic r:id="rId46"/>
      <p:boldItalic r:id="rId47"/>
    </p:embeddedFont>
    <p:embeddedFont>
      <p:font typeface="PT Sans Narrow" panose="020B0506020203020204" pitchFamily="34" charset="77"/>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3"/>
  </p:normalViewPr>
  <p:slideViewPr>
    <p:cSldViewPr snapToGrid="0">
      <p:cViewPr varScale="1">
        <p:scale>
          <a:sx n="158" d="100"/>
          <a:sy n="158" d="100"/>
        </p:scale>
        <p:origin x="208" y="20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61657d385d7bd90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61657d385d7bd90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1657d385d7bd906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61657d385d7bd906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a3deedcdf3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a3deedcdf3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4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a54486dad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a54486dad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a54486dad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a54486dad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7bcd5078394733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7bcd507839473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7bcd507839473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7bcd507839473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grpSp>
        <p:nvGrpSpPr>
          <p:cNvPr id="80" name="Group 79"/>
          <p:cNvGrpSpPr/>
          <p:nvPr/>
        </p:nvGrpSpPr>
        <p:grpSpPr>
          <a:xfrm>
            <a:off x="-313135" y="0"/>
            <a:ext cx="9438086" cy="5139929"/>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274692"/>
            <a:ext cx="2755857" cy="2602816"/>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4234" cy="1842332"/>
          </a:xfrm>
        </p:spPr>
        <p:txBody>
          <a:bodyPr/>
          <a:lstStyle>
            <a:lvl1pPr>
              <a:defRPr>
                <a:solidFill>
                  <a:srgbClr val="FFFE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38836" y="602389"/>
            <a:ext cx="4711405" cy="3936467"/>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32C3A42-FF95-3A4F-9AC6-775B24235695}" type="datetimeFigureOut">
              <a:rPr lang="it-IT" smtClean="0"/>
              <a:t>07/02/24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E632156-3BF7-AD44-B7FA-6A501D1C1B1A}" type="slidenum">
              <a:rPr lang="it-IT" smtClean="0"/>
              <a:t>‹N›</a:t>
            </a:fld>
            <a:endParaRPr lang="it-IT"/>
          </a:p>
        </p:txBody>
      </p:sp>
    </p:spTree>
    <p:extLst>
      <p:ext uri="{BB962C8B-B14F-4D97-AF65-F5344CB8AC3E}">
        <p14:creationId xmlns:p14="http://schemas.microsoft.com/office/powerpoint/2010/main" val="354839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ageCurlDouble"/>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 Id="rId5" Type="http://schemas.openxmlformats.org/officeDocument/2006/relationships/hyperlink" Target="https://blogscuolacanziani2014.wordpress.com/2016/12/04/che-fine-ha-fatto-il-nostro-osso-di-pollo/" TargetMode="External"/><Relationship Id="rId4" Type="http://schemas.openxmlformats.org/officeDocument/2006/relationships/hyperlink" Target="http://passinsieme.altervista.org/maestra-anna/"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www.nimbus.it/liguria/rlm66/termodinamica.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mydbook.giuntitvp.it/app/books/GIAC45_61244P/html/32" TargetMode="External"/><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focus.it/cultura/curiosita/che-cosa-ce-nellacqua-piovana" TargetMode="External"/><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ollum.it/composizione-chimica-della-co2-anidride-carbonica-biossido-di-carbonio/" TargetMode="External"/><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web.tiscali.it/alessiamarinaro/piogge%20acide/cause/cause.htm" TargetMode="External"/><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hyperlink" Target="https://www.focusjunior.it/animali/cosa-sono-coralli/" TargetMode="External"/><Relationship Id="rId2" Type="http://schemas.openxmlformats.org/officeDocument/2006/relationships/image" Target="../media/image35.jpeg"/><Relationship Id="rId1" Type="http://schemas.openxmlformats.org/officeDocument/2006/relationships/slideLayout" Target="../slideLayouts/slideLayout3.xml"/><Relationship Id="rId5" Type="http://schemas.openxmlformats.org/officeDocument/2006/relationships/hyperlink" Target="https://www.geopop.it/cosa-sono-le-barriere-coralline-e-perche-sono-importanti-per-la-vita-marina-e-umana/" TargetMode="Externa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geopop.it/cosa-sono-le-barriere-coralline-e-perche-sono-importanti-per-la-vita-marina-e-umana/"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cosmopolitan.com/it/lifestyle/a33020754/barriere-coralline-cambiano-colore-perche/" TargetMode="External"/><Relationship Id="rId2" Type="http://schemas.openxmlformats.org/officeDocument/2006/relationships/image" Target="../media/image38.jpg"/><Relationship Id="rId1" Type="http://schemas.openxmlformats.org/officeDocument/2006/relationships/slideLayout" Target="../slideLayouts/slideLayout3.xml"/><Relationship Id="rId5" Type="http://schemas.openxmlformats.org/officeDocument/2006/relationships/hyperlink" Target="https://www.aquadiving.it/appunti-viaggio-subacquei/belize-200-chilometri-di-coralli-siti-dimmersione-temperature-e-visibilita/" TargetMode="Externa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lamiapassioneperglianimali.weebly.com/spazio-natura/gli-animali-della-barriera-corallina" TargetMode="External"/><Relationship Id="rId5" Type="http://schemas.openxmlformats.org/officeDocument/2006/relationships/hyperlink" Target="https://www.focusjunior.it/animali/10-curiosita-sulla-barriera-corallina/" TargetMode="Externa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naturopataonline.org/natura/ambiente/lo-sbiancamento-dei-coralli-e-le-conseguenze-per-lambiente/" TargetMode="External"/><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www.unimondo.org/Paesi/Europa/Europa-orientale/Repubblica-Ceca/Inquinamento" TargetMode="External"/><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mydbook.giuntitvp.it/app/books/GIAC45_64587K/html/133" TargetMode="External"/><Relationship Id="rId2" Type="http://schemas.openxmlformats.org/officeDocument/2006/relationships/image" Target="../media/image46.jpg"/><Relationship Id="rId1" Type="http://schemas.openxmlformats.org/officeDocument/2006/relationships/slideLayout" Target="../slideLayouts/slideLayout8.xml"/><Relationship Id="rId5" Type="http://schemas.openxmlformats.org/officeDocument/2006/relationships/hyperlink" Target="https://www.informazioneambiente.it/piogge-acide-cosa-sono-e-conseguenze/" TargetMode="Externa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abitarearoma.it/volte-anche-le-statue-bisogno-dellombrello/" TargetMode="External"/><Relationship Id="rId2" Type="http://schemas.openxmlformats.org/officeDocument/2006/relationships/image" Target="../media/image48.jpg"/><Relationship Id="rId1" Type="http://schemas.openxmlformats.org/officeDocument/2006/relationships/slideLayout" Target="../slideLayouts/slideLayout8.xml"/><Relationship Id="rId5" Type="http://schemas.openxmlformats.org/officeDocument/2006/relationships/hyperlink" Target="http://www.nonsoloaria.com/piacema.htm" TargetMode="External"/><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00D6DBB-7031-2247-9553-529F52DDDDB8}"/>
              </a:ext>
            </a:extLst>
          </p:cNvPr>
          <p:cNvSpPr>
            <a:spLocks noGrp="1"/>
          </p:cNvSpPr>
          <p:nvPr>
            <p:ph type="ctrTitle"/>
          </p:nvPr>
        </p:nvSpPr>
        <p:spPr/>
        <p:txBody>
          <a:bodyPr/>
          <a:lstStyle/>
          <a:p>
            <a:r>
              <a:rPr lang="it-IT" dirty="0"/>
              <a:t>MI SCIOLGO LENTAMENTE</a:t>
            </a:r>
          </a:p>
        </p:txBody>
      </p:sp>
      <p:sp>
        <p:nvSpPr>
          <p:cNvPr id="5" name="Sottotitolo 4">
            <a:extLst>
              <a:ext uri="{FF2B5EF4-FFF2-40B4-BE49-F238E27FC236}">
                <a16:creationId xmlns:a16="http://schemas.microsoft.com/office/drawing/2014/main" id="{5EB4CD9D-8E7B-9145-A492-D2283B564F96}"/>
              </a:ext>
            </a:extLst>
          </p:cNvPr>
          <p:cNvSpPr>
            <a:spLocks noGrp="1"/>
          </p:cNvSpPr>
          <p:nvPr>
            <p:ph type="subTitle" idx="1"/>
          </p:nvPr>
        </p:nvSpPr>
        <p:spPr/>
        <p:txBody>
          <a:bodyPr>
            <a:normAutofit fontScale="92500" lnSpcReduction="10000"/>
          </a:bodyPr>
          <a:lstStyle/>
          <a:p>
            <a:r>
              <a:rPr lang="it-IT" dirty="0"/>
              <a:t>Un esperimento per riflettere sugli effetti delle piogge acide.</a:t>
            </a:r>
          </a:p>
        </p:txBody>
      </p:sp>
    </p:spTree>
    <p:extLst>
      <p:ext uri="{BB962C8B-B14F-4D97-AF65-F5344CB8AC3E}">
        <p14:creationId xmlns:p14="http://schemas.microsoft.com/office/powerpoint/2010/main" val="218179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A14E9B-BEE1-B04C-B723-2ACB21159592}"/>
              </a:ext>
            </a:extLst>
          </p:cNvPr>
          <p:cNvSpPr>
            <a:spLocks noGrp="1"/>
          </p:cNvSpPr>
          <p:nvPr>
            <p:ph type="title"/>
          </p:nvPr>
        </p:nvSpPr>
        <p:spPr/>
        <p:txBody>
          <a:bodyPr/>
          <a:lstStyle/>
          <a:p>
            <a:r>
              <a:rPr lang="it-IT" dirty="0"/>
              <a:t>Il caso delle cozze</a:t>
            </a:r>
          </a:p>
        </p:txBody>
      </p:sp>
      <p:sp>
        <p:nvSpPr>
          <p:cNvPr id="3" name="Sottotitolo 2">
            <a:extLst>
              <a:ext uri="{FF2B5EF4-FFF2-40B4-BE49-F238E27FC236}">
                <a16:creationId xmlns:a16="http://schemas.microsoft.com/office/drawing/2014/main" id="{D166E363-5E71-0147-8A57-D6E4345D2860}"/>
              </a:ext>
            </a:extLst>
          </p:cNvPr>
          <p:cNvSpPr>
            <a:spLocks noGrp="1"/>
          </p:cNvSpPr>
          <p:nvPr>
            <p:ph type="subTitle" idx="1"/>
          </p:nvPr>
        </p:nvSpPr>
        <p:spPr>
          <a:xfrm>
            <a:off x="265499" y="2726874"/>
            <a:ext cx="4144660" cy="1990783"/>
          </a:xfrm>
        </p:spPr>
        <p:txBody>
          <a:bodyPr>
            <a:normAutofit fontScale="77500" lnSpcReduction="20000"/>
          </a:bodyPr>
          <a:lstStyle/>
          <a:p>
            <a:r>
              <a:rPr lang="it-IT" dirty="0"/>
              <a:t>Non abbiamo trovato informazioni sulla conchiglia delle cozze, ma studiando quello che accade alle ossa di pollo quando vengono messe in aceto, abbiamo dedotto che nella conchiglia delle cozze ci devono essere anche molte proteine che formano una specie di scheletro.  </a:t>
            </a:r>
          </a:p>
        </p:txBody>
      </p:sp>
      <p:pic>
        <p:nvPicPr>
          <p:cNvPr id="6" name="Immagine 5">
            <a:extLst>
              <a:ext uri="{FF2B5EF4-FFF2-40B4-BE49-F238E27FC236}">
                <a16:creationId xmlns:a16="http://schemas.microsoft.com/office/drawing/2014/main" id="{57050D92-F34B-C945-9B1D-340D8BCF2126}"/>
              </a:ext>
            </a:extLst>
          </p:cNvPr>
          <p:cNvPicPr>
            <a:picLocks noChangeAspect="1"/>
          </p:cNvPicPr>
          <p:nvPr/>
        </p:nvPicPr>
        <p:blipFill>
          <a:blip r:embed="rId2"/>
          <a:stretch>
            <a:fillRect/>
          </a:stretch>
        </p:blipFill>
        <p:spPr>
          <a:xfrm>
            <a:off x="6926461" y="289757"/>
            <a:ext cx="1648499" cy="2197998"/>
          </a:xfrm>
          <a:prstGeom prst="rect">
            <a:avLst/>
          </a:prstGeom>
        </p:spPr>
      </p:pic>
      <p:pic>
        <p:nvPicPr>
          <p:cNvPr id="8" name="Immagine 7">
            <a:extLst>
              <a:ext uri="{FF2B5EF4-FFF2-40B4-BE49-F238E27FC236}">
                <a16:creationId xmlns:a16="http://schemas.microsoft.com/office/drawing/2014/main" id="{6AA658BE-7A44-2843-B049-861E68ED0C8C}"/>
              </a:ext>
            </a:extLst>
          </p:cNvPr>
          <p:cNvPicPr>
            <a:picLocks noChangeAspect="1"/>
          </p:cNvPicPr>
          <p:nvPr/>
        </p:nvPicPr>
        <p:blipFill rotWithShape="1">
          <a:blip r:embed="rId3"/>
          <a:srcRect l="26000" r="37894"/>
          <a:stretch/>
        </p:blipFill>
        <p:spPr>
          <a:xfrm>
            <a:off x="5405479" y="289757"/>
            <a:ext cx="1417167" cy="2197998"/>
          </a:xfrm>
          <a:prstGeom prst="rect">
            <a:avLst/>
          </a:prstGeom>
        </p:spPr>
      </p:pic>
      <p:sp>
        <p:nvSpPr>
          <p:cNvPr id="9" name="CasellaDiTesto 8">
            <a:extLst>
              <a:ext uri="{FF2B5EF4-FFF2-40B4-BE49-F238E27FC236}">
                <a16:creationId xmlns:a16="http://schemas.microsoft.com/office/drawing/2014/main" id="{47215D85-AEAC-9049-A486-9F8F1B18E3D0}"/>
              </a:ext>
            </a:extLst>
          </p:cNvPr>
          <p:cNvSpPr txBox="1"/>
          <p:nvPr/>
        </p:nvSpPr>
        <p:spPr>
          <a:xfrm>
            <a:off x="4733843" y="2571750"/>
            <a:ext cx="4215948" cy="1169551"/>
          </a:xfrm>
          <a:prstGeom prst="rect">
            <a:avLst/>
          </a:prstGeom>
          <a:noFill/>
        </p:spPr>
        <p:txBody>
          <a:bodyPr wrap="square" rtlCol="0">
            <a:spAutoFit/>
          </a:bodyPr>
          <a:lstStyle/>
          <a:p>
            <a:r>
              <a:rPr lang="it-IT" dirty="0"/>
              <a:t>Quando un osso di pollo viene messo nell’aceto, dopo un po’ di tempo diventa flessibile perché il carbonato di calcio si scioglie (come è successo alle nostre conchiglie) mentre le proteine dell’osso non vengono attaccate dall’aceto.</a:t>
            </a:r>
          </a:p>
        </p:txBody>
      </p:sp>
      <p:sp>
        <p:nvSpPr>
          <p:cNvPr id="10" name="CasellaDiTesto 9">
            <a:extLst>
              <a:ext uri="{FF2B5EF4-FFF2-40B4-BE49-F238E27FC236}">
                <a16:creationId xmlns:a16="http://schemas.microsoft.com/office/drawing/2014/main" id="{E029B10E-A4F3-F64D-8A88-E1081F0CD2D0}"/>
              </a:ext>
            </a:extLst>
          </p:cNvPr>
          <p:cNvSpPr txBox="1"/>
          <p:nvPr/>
        </p:nvSpPr>
        <p:spPr>
          <a:xfrm>
            <a:off x="4810336" y="4071326"/>
            <a:ext cx="4001891" cy="1015663"/>
          </a:xfrm>
          <a:prstGeom prst="rect">
            <a:avLst/>
          </a:prstGeom>
          <a:noFill/>
        </p:spPr>
        <p:txBody>
          <a:bodyPr wrap="square" rtlCol="0">
            <a:spAutoFit/>
          </a:bodyPr>
          <a:lstStyle/>
          <a:p>
            <a:r>
              <a:rPr lang="it-IT" sz="1200" dirty="0"/>
              <a:t>Da:</a:t>
            </a:r>
          </a:p>
          <a:p>
            <a:r>
              <a:rPr lang="it-IT" sz="1200" dirty="0"/>
              <a:t> </a:t>
            </a:r>
            <a:r>
              <a:rPr lang="it-IT" sz="1200" dirty="0">
                <a:hlinkClick r:id="rId4"/>
              </a:rPr>
              <a:t>http://passinsieme.altervista.org/maestra-anna/</a:t>
            </a:r>
            <a:endParaRPr lang="it-IT" sz="1200" dirty="0"/>
          </a:p>
          <a:p>
            <a:r>
              <a:rPr lang="it-IT" sz="1200" dirty="0">
                <a:hlinkClick r:id="rId5"/>
              </a:rPr>
              <a:t>https://blogscuolacanziani2014.wordpress.com/2016/12/04/che-fine-ha-fatto-il-nostro-osso-di-pollo/</a:t>
            </a:r>
            <a:endParaRPr lang="it-IT" sz="1200" dirty="0"/>
          </a:p>
          <a:p>
            <a:endParaRPr lang="it-IT" sz="1200" dirty="0"/>
          </a:p>
        </p:txBody>
      </p:sp>
    </p:spTree>
    <p:extLst>
      <p:ext uri="{BB962C8B-B14F-4D97-AF65-F5344CB8AC3E}">
        <p14:creationId xmlns:p14="http://schemas.microsoft.com/office/powerpoint/2010/main" val="1938065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4C718D2C-CBE1-0746-80B1-894CB9A2BAEA}"/>
              </a:ext>
            </a:extLst>
          </p:cNvPr>
          <p:cNvSpPr>
            <a:spLocks noGrp="1"/>
          </p:cNvSpPr>
          <p:nvPr>
            <p:ph type="title"/>
          </p:nvPr>
        </p:nvSpPr>
        <p:spPr/>
        <p:txBody>
          <a:bodyPr>
            <a:normAutofit/>
          </a:bodyPr>
          <a:lstStyle/>
          <a:p>
            <a:r>
              <a:rPr lang="it-IT" dirty="0"/>
              <a:t>Schema riassuntivo dell’esperimento</a:t>
            </a:r>
          </a:p>
        </p:txBody>
      </p:sp>
      <p:pic>
        <p:nvPicPr>
          <p:cNvPr id="8" name="Immagine 7">
            <a:extLst>
              <a:ext uri="{FF2B5EF4-FFF2-40B4-BE49-F238E27FC236}">
                <a16:creationId xmlns:a16="http://schemas.microsoft.com/office/drawing/2014/main" id="{09F04772-BC6E-0349-9A1B-697CB694AB85}"/>
              </a:ext>
            </a:extLst>
          </p:cNvPr>
          <p:cNvPicPr>
            <a:picLocks noChangeAspect="1"/>
          </p:cNvPicPr>
          <p:nvPr/>
        </p:nvPicPr>
        <p:blipFill>
          <a:blip r:embed="rId2"/>
          <a:stretch>
            <a:fillRect/>
          </a:stretch>
        </p:blipFill>
        <p:spPr>
          <a:xfrm>
            <a:off x="5010588" y="126758"/>
            <a:ext cx="3694500" cy="5016742"/>
          </a:xfrm>
          <a:prstGeom prst="rect">
            <a:avLst/>
          </a:prstGeom>
        </p:spPr>
      </p:pic>
    </p:spTree>
    <p:extLst>
      <p:ext uri="{BB962C8B-B14F-4D97-AF65-F5344CB8AC3E}">
        <p14:creationId xmlns:p14="http://schemas.microsoft.com/office/powerpoint/2010/main" val="4112414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4EA4863-5BA0-D447-A905-87A4E0991187}"/>
              </a:ext>
            </a:extLst>
          </p:cNvPr>
          <p:cNvSpPr>
            <a:spLocks noGrp="1"/>
          </p:cNvSpPr>
          <p:nvPr>
            <p:ph type="ctrTitle"/>
          </p:nvPr>
        </p:nvSpPr>
        <p:spPr/>
        <p:txBody>
          <a:bodyPr>
            <a:normAutofit/>
          </a:bodyPr>
          <a:lstStyle/>
          <a:p>
            <a:r>
              <a:rPr lang="it-IT" sz="4400" dirty="0"/>
              <a:t>COMPOSIZIONE DELL’ATMOSFERA</a:t>
            </a:r>
          </a:p>
        </p:txBody>
      </p:sp>
      <p:sp>
        <p:nvSpPr>
          <p:cNvPr id="6" name="Sottotitolo 5">
            <a:extLst>
              <a:ext uri="{FF2B5EF4-FFF2-40B4-BE49-F238E27FC236}">
                <a16:creationId xmlns:a16="http://schemas.microsoft.com/office/drawing/2014/main" id="{AAE24658-E713-8E4F-B28A-909C6C1095B6}"/>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507338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Titolo 1">
            <a:extLst>
              <a:ext uri="{FF2B5EF4-FFF2-40B4-BE49-F238E27FC236}">
                <a16:creationId xmlns:a16="http://schemas.microsoft.com/office/drawing/2014/main" id="{BA779D92-C90C-C843-AD6B-F1DD39B47B2E}"/>
              </a:ext>
            </a:extLst>
          </p:cNvPr>
          <p:cNvSpPr>
            <a:spLocks noGrp="1"/>
          </p:cNvSpPr>
          <p:nvPr>
            <p:ph type="title"/>
          </p:nvPr>
        </p:nvSpPr>
        <p:spPr/>
        <p:txBody>
          <a:bodyPr/>
          <a:lstStyle/>
          <a:p>
            <a:r>
              <a:rPr lang="it-IT" dirty="0"/>
              <a:t>Composizione atmosfera terrestre</a:t>
            </a:r>
          </a:p>
        </p:txBody>
      </p:sp>
      <p:sp>
        <p:nvSpPr>
          <p:cNvPr id="3" name="Sottotitolo 2">
            <a:extLst>
              <a:ext uri="{FF2B5EF4-FFF2-40B4-BE49-F238E27FC236}">
                <a16:creationId xmlns:a16="http://schemas.microsoft.com/office/drawing/2014/main" id="{9409A837-3FEC-7C4A-89AF-2749AF33235A}"/>
              </a:ext>
            </a:extLst>
          </p:cNvPr>
          <p:cNvSpPr>
            <a:spLocks noGrp="1"/>
          </p:cNvSpPr>
          <p:nvPr>
            <p:ph type="subTitle" idx="1"/>
          </p:nvPr>
        </p:nvSpPr>
        <p:spPr>
          <a:xfrm>
            <a:off x="265500" y="2726875"/>
            <a:ext cx="4045200" cy="2280652"/>
          </a:xfrm>
        </p:spPr>
        <p:txBody>
          <a:bodyPr/>
          <a:lstStyle/>
          <a:p>
            <a:r>
              <a:rPr lang="it-IT" dirty="0"/>
              <a:t>78 % Azoto</a:t>
            </a:r>
          </a:p>
          <a:p>
            <a:r>
              <a:rPr lang="it-IT" dirty="0"/>
              <a:t>20,9% Ossigeno</a:t>
            </a:r>
          </a:p>
          <a:p>
            <a:r>
              <a:rPr lang="it-IT" dirty="0"/>
              <a:t>0,938% Argon</a:t>
            </a:r>
          </a:p>
          <a:p>
            <a:r>
              <a:rPr lang="it-IT" dirty="0"/>
              <a:t>0,04% Anidride Carbonica</a:t>
            </a:r>
          </a:p>
          <a:p>
            <a:r>
              <a:rPr lang="it-IT" dirty="0"/>
              <a:t>Dal 5% al 7% Acqua</a:t>
            </a:r>
          </a:p>
          <a:p>
            <a:r>
              <a:rPr lang="it-IT" dirty="0"/>
              <a:t>1% Circa Altri Gas</a:t>
            </a:r>
          </a:p>
          <a:p>
            <a:endParaRPr lang="it-IT" dirty="0"/>
          </a:p>
        </p:txBody>
      </p:sp>
      <p:pic>
        <p:nvPicPr>
          <p:cNvPr id="6" name="Immagine 5">
            <a:extLst>
              <a:ext uri="{FF2B5EF4-FFF2-40B4-BE49-F238E27FC236}">
                <a16:creationId xmlns:a16="http://schemas.microsoft.com/office/drawing/2014/main" id="{7B6AA290-B8BE-9A4C-AE2E-CAA9A72561C9}"/>
              </a:ext>
            </a:extLst>
          </p:cNvPr>
          <p:cNvPicPr>
            <a:picLocks noChangeAspect="1"/>
          </p:cNvPicPr>
          <p:nvPr/>
        </p:nvPicPr>
        <p:blipFill rotWithShape="1">
          <a:blip r:embed="rId3"/>
          <a:srcRect l="2513" t="1763" b="12580"/>
          <a:stretch/>
        </p:blipFill>
        <p:spPr>
          <a:xfrm>
            <a:off x="4662736" y="876921"/>
            <a:ext cx="4424619" cy="3528127"/>
          </a:xfrm>
          <a:prstGeom prst="rect">
            <a:avLst/>
          </a:prstGeom>
        </p:spPr>
      </p:pic>
      <p:sp>
        <p:nvSpPr>
          <p:cNvPr id="7" name="CasellaDiTesto 6">
            <a:extLst>
              <a:ext uri="{FF2B5EF4-FFF2-40B4-BE49-F238E27FC236}">
                <a16:creationId xmlns:a16="http://schemas.microsoft.com/office/drawing/2014/main" id="{09873DC2-15DB-264E-863A-906548204088}"/>
              </a:ext>
            </a:extLst>
          </p:cNvPr>
          <p:cNvSpPr txBox="1"/>
          <p:nvPr/>
        </p:nvSpPr>
        <p:spPr>
          <a:xfrm>
            <a:off x="4662736" y="4515084"/>
            <a:ext cx="4319423" cy="492443"/>
          </a:xfrm>
          <a:prstGeom prst="rect">
            <a:avLst/>
          </a:prstGeom>
          <a:noFill/>
        </p:spPr>
        <p:txBody>
          <a:bodyPr wrap="square" rtlCol="0">
            <a:spAutoFit/>
          </a:bodyPr>
          <a:lstStyle/>
          <a:p>
            <a:r>
              <a:rPr lang="it-IT" sz="1200" dirty="0"/>
              <a:t>Da: </a:t>
            </a:r>
            <a:r>
              <a:rPr lang="it-IT" sz="1200" dirty="0">
                <a:hlinkClick r:id="rId4"/>
              </a:rPr>
              <a:t>http://www.nimbus.it/liguria/rlm66/termodinamica.html</a:t>
            </a:r>
            <a:endParaRPr lang="it-IT" sz="1200" dirty="0"/>
          </a:p>
          <a:p>
            <a:endParaRPr lang="it-IT"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IT" dirty="0"/>
              <a:t>Atmosfera è un miscuglio</a:t>
            </a:r>
            <a:endParaRPr dirty="0"/>
          </a:p>
        </p:txBody>
      </p:sp>
      <p:sp>
        <p:nvSpPr>
          <p:cNvPr id="2" name="Sottotitolo 1">
            <a:extLst>
              <a:ext uri="{FF2B5EF4-FFF2-40B4-BE49-F238E27FC236}">
                <a16:creationId xmlns:a16="http://schemas.microsoft.com/office/drawing/2014/main" id="{14DDCA3E-A81B-D64D-9B2E-AF0D00741CE4}"/>
              </a:ext>
            </a:extLst>
          </p:cNvPr>
          <p:cNvSpPr>
            <a:spLocks noGrp="1"/>
          </p:cNvSpPr>
          <p:nvPr>
            <p:ph type="subTitle" idx="1"/>
          </p:nvPr>
        </p:nvSpPr>
        <p:spPr>
          <a:xfrm>
            <a:off x="265500" y="2726874"/>
            <a:ext cx="4045200" cy="2233543"/>
          </a:xfrm>
        </p:spPr>
        <p:txBody>
          <a:bodyPr>
            <a:normAutofit fontScale="92500" lnSpcReduction="20000"/>
          </a:bodyPr>
          <a:lstStyle/>
          <a:p>
            <a:r>
              <a:rPr lang="it-IT" dirty="0"/>
              <a:t>Atmosfera, che normalmente chiamiamo aria, è quindi un miscuglio di gas e di vapore d’acqua.</a:t>
            </a:r>
          </a:p>
          <a:p>
            <a:r>
              <a:rPr lang="it-IT" dirty="0"/>
              <a:t>La concentrazione di questi gas e del vapore d’acqua varia dagli strati più vicini alla Terra a quelli più distanti</a:t>
            </a:r>
          </a:p>
        </p:txBody>
      </p:sp>
      <p:pic>
        <p:nvPicPr>
          <p:cNvPr id="5" name="Immagine 4">
            <a:extLst>
              <a:ext uri="{FF2B5EF4-FFF2-40B4-BE49-F238E27FC236}">
                <a16:creationId xmlns:a16="http://schemas.microsoft.com/office/drawing/2014/main" id="{A3FBBBA9-C04C-804D-B667-F2CB5E87498F}"/>
              </a:ext>
            </a:extLst>
          </p:cNvPr>
          <p:cNvPicPr>
            <a:picLocks noChangeAspect="1"/>
          </p:cNvPicPr>
          <p:nvPr/>
        </p:nvPicPr>
        <p:blipFill>
          <a:blip r:embed="rId3"/>
          <a:stretch>
            <a:fillRect/>
          </a:stretch>
        </p:blipFill>
        <p:spPr>
          <a:xfrm>
            <a:off x="4636350" y="1160885"/>
            <a:ext cx="4433691" cy="3109180"/>
          </a:xfrm>
          <a:prstGeom prst="rect">
            <a:avLst/>
          </a:prstGeom>
        </p:spPr>
      </p:pic>
      <p:sp>
        <p:nvSpPr>
          <p:cNvPr id="6" name="CasellaDiTesto 5">
            <a:extLst>
              <a:ext uri="{FF2B5EF4-FFF2-40B4-BE49-F238E27FC236}">
                <a16:creationId xmlns:a16="http://schemas.microsoft.com/office/drawing/2014/main" id="{ACFE0226-B759-ED49-A432-923CD3165A1C}"/>
              </a:ext>
            </a:extLst>
          </p:cNvPr>
          <p:cNvSpPr txBox="1"/>
          <p:nvPr/>
        </p:nvSpPr>
        <p:spPr>
          <a:xfrm>
            <a:off x="4833302" y="4547304"/>
            <a:ext cx="3754704" cy="461665"/>
          </a:xfrm>
          <a:prstGeom prst="rect">
            <a:avLst/>
          </a:prstGeom>
          <a:noFill/>
        </p:spPr>
        <p:txBody>
          <a:bodyPr wrap="square" rtlCol="0">
            <a:spAutoFit/>
          </a:bodyPr>
          <a:lstStyle/>
          <a:p>
            <a:r>
              <a:rPr lang="it-IT" sz="1200" dirty="0"/>
              <a:t>Da: </a:t>
            </a:r>
            <a:r>
              <a:rPr lang="it-IT" sz="1200" dirty="0" err="1"/>
              <a:t>https</a:t>
            </a:r>
            <a:r>
              <a:rPr lang="it-IT" sz="1200" dirty="0"/>
              <a:t>://</a:t>
            </a:r>
            <a:r>
              <a:rPr lang="it-IT" sz="1200" dirty="0" err="1"/>
              <a:t>tech.everyeye.it</a:t>
            </a:r>
            <a:r>
              <a:rPr lang="it-IT" sz="1200" dirty="0"/>
              <a:t>/articoli/speciale-scoperta-strati-terra-atmosfera-49715.html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71B9E2-53EF-7343-835E-8CC6852D0B76}"/>
              </a:ext>
            </a:extLst>
          </p:cNvPr>
          <p:cNvSpPr>
            <a:spLocks noGrp="1"/>
          </p:cNvSpPr>
          <p:nvPr>
            <p:ph type="title"/>
          </p:nvPr>
        </p:nvSpPr>
        <p:spPr>
          <a:xfrm>
            <a:off x="265500" y="946768"/>
            <a:ext cx="4045200" cy="1768707"/>
          </a:xfrm>
        </p:spPr>
        <p:txBody>
          <a:bodyPr>
            <a:normAutofit fontScale="90000"/>
          </a:bodyPr>
          <a:lstStyle/>
          <a:p>
            <a:r>
              <a:rPr lang="it-IT" dirty="0"/>
              <a:t>La composizione dell’atmosfera può cambiare</a:t>
            </a:r>
          </a:p>
        </p:txBody>
      </p:sp>
      <p:sp>
        <p:nvSpPr>
          <p:cNvPr id="3" name="Sottotitolo 2">
            <a:extLst>
              <a:ext uri="{FF2B5EF4-FFF2-40B4-BE49-F238E27FC236}">
                <a16:creationId xmlns:a16="http://schemas.microsoft.com/office/drawing/2014/main" id="{D98A94DE-5FB5-D04A-B5E3-B94BE45E00A5}"/>
              </a:ext>
            </a:extLst>
          </p:cNvPr>
          <p:cNvSpPr>
            <a:spLocks noGrp="1"/>
          </p:cNvSpPr>
          <p:nvPr>
            <p:ph type="subTitle" idx="1"/>
          </p:nvPr>
        </p:nvSpPr>
        <p:spPr>
          <a:xfrm>
            <a:off x="265500" y="2726874"/>
            <a:ext cx="4045200" cy="1909862"/>
          </a:xfrm>
        </p:spPr>
        <p:txBody>
          <a:bodyPr>
            <a:normAutofit fontScale="92500" lnSpcReduction="20000"/>
          </a:bodyPr>
          <a:lstStyle/>
          <a:p>
            <a:r>
              <a:rPr lang="it-IT" dirty="0"/>
              <a:t>Normalmente la composizione dell’atmosfera può cambiare, per esempio, perché avvengono le eruzioni dei vulcani.</a:t>
            </a:r>
          </a:p>
          <a:p>
            <a:r>
              <a:rPr lang="it-IT" dirty="0"/>
              <a:t>I vulcani, infatti, producono tanta anidride solforosa.</a:t>
            </a:r>
          </a:p>
        </p:txBody>
      </p:sp>
      <p:pic>
        <p:nvPicPr>
          <p:cNvPr id="6" name="Immagine 5">
            <a:extLst>
              <a:ext uri="{FF2B5EF4-FFF2-40B4-BE49-F238E27FC236}">
                <a16:creationId xmlns:a16="http://schemas.microsoft.com/office/drawing/2014/main" id="{F40E19CC-5360-C547-929B-F2DF6E0512E3}"/>
              </a:ext>
            </a:extLst>
          </p:cNvPr>
          <p:cNvPicPr>
            <a:picLocks noChangeAspect="1"/>
          </p:cNvPicPr>
          <p:nvPr/>
        </p:nvPicPr>
        <p:blipFill>
          <a:blip r:embed="rId2"/>
          <a:stretch>
            <a:fillRect/>
          </a:stretch>
        </p:blipFill>
        <p:spPr>
          <a:xfrm>
            <a:off x="4694163" y="966634"/>
            <a:ext cx="4354227" cy="2899983"/>
          </a:xfrm>
          <a:prstGeom prst="rect">
            <a:avLst/>
          </a:prstGeom>
        </p:spPr>
      </p:pic>
    </p:spTree>
    <p:extLst>
      <p:ext uri="{BB962C8B-B14F-4D97-AF65-F5344CB8AC3E}">
        <p14:creationId xmlns:p14="http://schemas.microsoft.com/office/powerpoint/2010/main" val="274940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265499" y="895949"/>
            <a:ext cx="4103825" cy="1830925"/>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dirty="0"/>
              <a:t>Eruzione del vulcano sottomarino Hunga Tonga</a:t>
            </a:r>
            <a:endParaRPr dirty="0"/>
          </a:p>
        </p:txBody>
      </p:sp>
      <p:sp>
        <p:nvSpPr>
          <p:cNvPr id="2" name="Sottotitolo 1">
            <a:extLst>
              <a:ext uri="{FF2B5EF4-FFF2-40B4-BE49-F238E27FC236}">
                <a16:creationId xmlns:a16="http://schemas.microsoft.com/office/drawing/2014/main" id="{04A7C81F-74AC-0D44-809D-76977E483899}"/>
              </a:ext>
            </a:extLst>
          </p:cNvPr>
          <p:cNvSpPr>
            <a:spLocks noGrp="1"/>
          </p:cNvSpPr>
          <p:nvPr>
            <p:ph type="subTitle" idx="1"/>
          </p:nvPr>
        </p:nvSpPr>
        <p:spPr>
          <a:xfrm>
            <a:off x="265500" y="2726875"/>
            <a:ext cx="4039463" cy="2071702"/>
          </a:xfrm>
        </p:spPr>
        <p:txBody>
          <a:bodyPr>
            <a:normAutofit fontScale="92500" lnSpcReduction="10000"/>
          </a:bodyPr>
          <a:lstStyle/>
          <a:p>
            <a:r>
              <a:rPr lang="it-IT" dirty="0"/>
              <a:t>Un’eruzione che ha molto preoccupato per la grande produzione di anidride solforosa (SO</a:t>
            </a:r>
            <a:r>
              <a:rPr lang="it-IT" baseline="-25000" dirty="0"/>
              <a:t>2</a:t>
            </a:r>
            <a:r>
              <a:rPr lang="it-IT" dirty="0"/>
              <a:t>), è stata quella del vulcano </a:t>
            </a:r>
            <a:r>
              <a:rPr lang="it-IT" dirty="0" err="1"/>
              <a:t>Hunga</a:t>
            </a:r>
            <a:r>
              <a:rPr lang="it-IT" dirty="0"/>
              <a:t> Tonga nell’Oceano Pacifico (isole Tonga), nel 2022.</a:t>
            </a:r>
          </a:p>
          <a:p>
            <a:endParaRPr lang="it-IT" dirty="0"/>
          </a:p>
        </p:txBody>
      </p:sp>
      <p:pic>
        <p:nvPicPr>
          <p:cNvPr id="6" name="Immagine 5">
            <a:extLst>
              <a:ext uri="{FF2B5EF4-FFF2-40B4-BE49-F238E27FC236}">
                <a16:creationId xmlns:a16="http://schemas.microsoft.com/office/drawing/2014/main" id="{A94EF55F-A0C5-2846-8C77-8143B2FB53D2}"/>
              </a:ext>
            </a:extLst>
          </p:cNvPr>
          <p:cNvPicPr>
            <a:picLocks noChangeAspect="1"/>
          </p:cNvPicPr>
          <p:nvPr/>
        </p:nvPicPr>
        <p:blipFill>
          <a:blip r:embed="rId3"/>
          <a:stretch>
            <a:fillRect/>
          </a:stretch>
        </p:blipFill>
        <p:spPr>
          <a:xfrm>
            <a:off x="4774675" y="157643"/>
            <a:ext cx="4103825" cy="4103825"/>
          </a:xfrm>
          <a:prstGeom prst="rect">
            <a:avLst/>
          </a:prstGeom>
        </p:spPr>
      </p:pic>
      <p:sp>
        <p:nvSpPr>
          <p:cNvPr id="7" name="CasellaDiTesto 6">
            <a:extLst>
              <a:ext uri="{FF2B5EF4-FFF2-40B4-BE49-F238E27FC236}">
                <a16:creationId xmlns:a16="http://schemas.microsoft.com/office/drawing/2014/main" id="{3ECA8071-41EC-764B-9063-90BE3CA5310D}"/>
              </a:ext>
            </a:extLst>
          </p:cNvPr>
          <p:cNvSpPr txBox="1"/>
          <p:nvPr/>
        </p:nvSpPr>
        <p:spPr>
          <a:xfrm>
            <a:off x="4717656" y="4410159"/>
            <a:ext cx="4103825" cy="646331"/>
          </a:xfrm>
          <a:prstGeom prst="rect">
            <a:avLst/>
          </a:prstGeom>
          <a:noFill/>
        </p:spPr>
        <p:txBody>
          <a:bodyPr wrap="square" rtlCol="0">
            <a:spAutoFit/>
          </a:bodyPr>
          <a:lstStyle/>
          <a:p>
            <a:r>
              <a:rPr lang="it-IT" sz="1200" dirty="0"/>
              <a:t>Da: </a:t>
            </a:r>
            <a:r>
              <a:rPr lang="it-IT" sz="1200" dirty="0" err="1"/>
              <a:t>https</a:t>
            </a:r>
            <a:r>
              <a:rPr lang="it-IT" sz="1200" dirty="0"/>
              <a:t>://</a:t>
            </a:r>
            <a:r>
              <a:rPr lang="it-IT" sz="1200" dirty="0" err="1"/>
              <a:t>it.wikipedia.org</a:t>
            </a:r>
            <a:r>
              <a:rPr lang="it-IT" sz="1200" dirty="0"/>
              <a:t>/</a:t>
            </a:r>
            <a:r>
              <a:rPr lang="it-IT" sz="1200" dirty="0" err="1"/>
              <a:t>wiki</a:t>
            </a:r>
            <a:r>
              <a:rPr lang="it-IT" sz="1200" dirty="0"/>
              <a:t>/Eruzione_dell%27Hunga_Tonga_del_2022</a:t>
            </a:r>
          </a:p>
        </p:txBody>
      </p:sp>
    </p:spTree>
    <p:extLst>
      <p:ext uri="{BB962C8B-B14F-4D97-AF65-F5344CB8AC3E}">
        <p14:creationId xmlns:p14="http://schemas.microsoft.com/office/powerpoint/2010/main" val="53456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C8FAC9-828E-1340-90C5-0A23F17E5952}"/>
              </a:ext>
            </a:extLst>
          </p:cNvPr>
          <p:cNvSpPr>
            <a:spLocks noGrp="1"/>
          </p:cNvSpPr>
          <p:nvPr>
            <p:ph type="title"/>
          </p:nvPr>
        </p:nvSpPr>
        <p:spPr/>
        <p:txBody>
          <a:bodyPr/>
          <a:lstStyle/>
          <a:p>
            <a:r>
              <a:rPr lang="it-IT" dirty="0"/>
              <a:t>Cambia anche il </a:t>
            </a:r>
            <a:r>
              <a:rPr lang="it-IT" dirty="0" err="1"/>
              <a:t>pH</a:t>
            </a:r>
            <a:endParaRPr lang="it-IT" dirty="0"/>
          </a:p>
        </p:txBody>
      </p:sp>
      <p:sp>
        <p:nvSpPr>
          <p:cNvPr id="3" name="Sottotitolo 2">
            <a:extLst>
              <a:ext uri="{FF2B5EF4-FFF2-40B4-BE49-F238E27FC236}">
                <a16:creationId xmlns:a16="http://schemas.microsoft.com/office/drawing/2014/main" id="{C29B6CDF-0AAA-8044-86CC-CD61413AEF73}"/>
              </a:ext>
            </a:extLst>
          </p:cNvPr>
          <p:cNvSpPr>
            <a:spLocks noGrp="1"/>
          </p:cNvSpPr>
          <p:nvPr>
            <p:ph type="subTitle" idx="1"/>
          </p:nvPr>
        </p:nvSpPr>
        <p:spPr>
          <a:xfrm>
            <a:off x="265499" y="2726874"/>
            <a:ext cx="4177028" cy="1990783"/>
          </a:xfrm>
        </p:spPr>
        <p:txBody>
          <a:bodyPr>
            <a:normAutofit fontScale="85000" lnSpcReduction="10000"/>
          </a:bodyPr>
          <a:lstStyle/>
          <a:p>
            <a:r>
              <a:rPr lang="it-IT" dirty="0"/>
              <a:t>Normalmente l’atmosfera ha un </a:t>
            </a:r>
            <a:r>
              <a:rPr lang="it-IT" dirty="0" err="1"/>
              <a:t>pH</a:t>
            </a:r>
            <a:r>
              <a:rPr lang="it-IT" dirty="0"/>
              <a:t> compreso tra 5 e 6,5.</a:t>
            </a:r>
          </a:p>
          <a:p>
            <a:r>
              <a:rPr lang="it-IT" dirty="0"/>
              <a:t>Quando i vulcani eruttano questo valore può scendere e diventare molto acido, arrivando anche a </a:t>
            </a:r>
            <a:r>
              <a:rPr lang="it-IT" dirty="0" err="1"/>
              <a:t>pH</a:t>
            </a:r>
            <a:r>
              <a:rPr lang="it-IT" dirty="0"/>
              <a:t> 2, proprio perché viene prodotta l’anidride solforosa.</a:t>
            </a:r>
          </a:p>
        </p:txBody>
      </p:sp>
      <p:pic>
        <p:nvPicPr>
          <p:cNvPr id="6" name="Immagine 5">
            <a:extLst>
              <a:ext uri="{FF2B5EF4-FFF2-40B4-BE49-F238E27FC236}">
                <a16:creationId xmlns:a16="http://schemas.microsoft.com/office/drawing/2014/main" id="{2478319B-6D2C-B84F-AFD3-C22F6B54CAC9}"/>
              </a:ext>
            </a:extLst>
          </p:cNvPr>
          <p:cNvPicPr>
            <a:picLocks noChangeAspect="1"/>
          </p:cNvPicPr>
          <p:nvPr/>
        </p:nvPicPr>
        <p:blipFill>
          <a:blip r:embed="rId2"/>
          <a:stretch>
            <a:fillRect/>
          </a:stretch>
        </p:blipFill>
        <p:spPr>
          <a:xfrm>
            <a:off x="4833302" y="1511300"/>
            <a:ext cx="3835400" cy="2120900"/>
          </a:xfrm>
          <a:prstGeom prst="rect">
            <a:avLst/>
          </a:prstGeom>
        </p:spPr>
      </p:pic>
      <p:sp>
        <p:nvSpPr>
          <p:cNvPr id="7" name="CasellaDiTesto 6">
            <a:extLst>
              <a:ext uri="{FF2B5EF4-FFF2-40B4-BE49-F238E27FC236}">
                <a16:creationId xmlns:a16="http://schemas.microsoft.com/office/drawing/2014/main" id="{3D369EAA-C5F6-764E-9392-B396B5A269D6}"/>
              </a:ext>
            </a:extLst>
          </p:cNvPr>
          <p:cNvSpPr txBox="1"/>
          <p:nvPr/>
        </p:nvSpPr>
        <p:spPr>
          <a:xfrm>
            <a:off x="4921496" y="3827533"/>
            <a:ext cx="3957005" cy="523220"/>
          </a:xfrm>
          <a:prstGeom prst="rect">
            <a:avLst/>
          </a:prstGeom>
          <a:noFill/>
        </p:spPr>
        <p:txBody>
          <a:bodyPr wrap="square" rtlCol="0">
            <a:spAutoFit/>
          </a:bodyPr>
          <a:lstStyle/>
          <a:p>
            <a:r>
              <a:rPr lang="it-IT" dirty="0"/>
              <a:t>Da: </a:t>
            </a:r>
            <a:r>
              <a:rPr lang="it-IT" dirty="0" err="1"/>
              <a:t>https</a:t>
            </a:r>
            <a:r>
              <a:rPr lang="it-IT" dirty="0"/>
              <a:t>://</a:t>
            </a:r>
            <a:r>
              <a:rPr lang="it-IT" dirty="0" err="1"/>
              <a:t>tuttisub.it</a:t>
            </a:r>
            <a:r>
              <a:rPr lang="it-IT" dirty="0"/>
              <a:t>/</a:t>
            </a:r>
            <a:r>
              <a:rPr lang="it-IT" dirty="0" err="1"/>
              <a:t>tuttiblog</a:t>
            </a:r>
            <a:r>
              <a:rPr lang="it-IT" dirty="0"/>
              <a:t>/mondo-sub/</a:t>
            </a:r>
            <a:r>
              <a:rPr lang="it-IT" dirty="0" err="1"/>
              <a:t>acidificazione-degli-oceani.html</a:t>
            </a:r>
            <a:endParaRPr lang="it-IT" dirty="0"/>
          </a:p>
        </p:txBody>
      </p:sp>
      <p:sp>
        <p:nvSpPr>
          <p:cNvPr id="8" name="CasellaDiTesto 7">
            <a:extLst>
              <a:ext uri="{FF2B5EF4-FFF2-40B4-BE49-F238E27FC236}">
                <a16:creationId xmlns:a16="http://schemas.microsoft.com/office/drawing/2014/main" id="{5BFC8F5C-2CE1-2443-B7B8-F7D4D32381CD}"/>
              </a:ext>
            </a:extLst>
          </p:cNvPr>
          <p:cNvSpPr txBox="1"/>
          <p:nvPr/>
        </p:nvSpPr>
        <p:spPr>
          <a:xfrm>
            <a:off x="64737" y="4745240"/>
            <a:ext cx="3244799" cy="276999"/>
          </a:xfrm>
          <a:prstGeom prst="rect">
            <a:avLst/>
          </a:prstGeom>
          <a:noFill/>
        </p:spPr>
        <p:txBody>
          <a:bodyPr wrap="none" rtlCol="0">
            <a:spAutoFit/>
          </a:bodyPr>
          <a:lstStyle/>
          <a:p>
            <a:r>
              <a:rPr lang="it-IT" sz="1200" dirty="0"/>
              <a:t>Da: </a:t>
            </a:r>
            <a:r>
              <a:rPr lang="it-IT" sz="1200" dirty="0" err="1"/>
              <a:t>https</a:t>
            </a:r>
            <a:r>
              <a:rPr lang="it-IT" sz="1200" dirty="0"/>
              <a:t>://</a:t>
            </a:r>
            <a:r>
              <a:rPr lang="it-IT" sz="1200" dirty="0" err="1"/>
              <a:t>it.wikipedia.org</a:t>
            </a:r>
            <a:r>
              <a:rPr lang="it-IT" sz="1200" dirty="0"/>
              <a:t>/</a:t>
            </a:r>
            <a:r>
              <a:rPr lang="it-IT" sz="1200" dirty="0" err="1"/>
              <a:t>wiki</a:t>
            </a:r>
            <a:r>
              <a:rPr lang="it-IT" sz="1200" dirty="0"/>
              <a:t>/</a:t>
            </a:r>
            <a:r>
              <a:rPr lang="it-IT" sz="1200" dirty="0" err="1"/>
              <a:t>Pioggia_acida</a:t>
            </a:r>
            <a:endParaRPr lang="it-IT" sz="1200" dirty="0"/>
          </a:p>
        </p:txBody>
      </p:sp>
    </p:spTree>
    <p:extLst>
      <p:ext uri="{BB962C8B-B14F-4D97-AF65-F5344CB8AC3E}">
        <p14:creationId xmlns:p14="http://schemas.microsoft.com/office/powerpoint/2010/main" val="2212018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8C540A-2A47-E64F-89A7-83A90713BFEB}"/>
              </a:ext>
            </a:extLst>
          </p:cNvPr>
          <p:cNvSpPr>
            <a:spLocks noGrp="1"/>
          </p:cNvSpPr>
          <p:nvPr>
            <p:ph type="title"/>
          </p:nvPr>
        </p:nvSpPr>
        <p:spPr/>
        <p:txBody>
          <a:bodyPr/>
          <a:lstStyle/>
          <a:p>
            <a:r>
              <a:rPr lang="it-IT" dirty="0"/>
              <a:t>I cambiamenti causati dall’uomo</a:t>
            </a:r>
          </a:p>
        </p:txBody>
      </p:sp>
      <p:sp>
        <p:nvSpPr>
          <p:cNvPr id="3" name="Sottotitolo 2">
            <a:extLst>
              <a:ext uri="{FF2B5EF4-FFF2-40B4-BE49-F238E27FC236}">
                <a16:creationId xmlns:a16="http://schemas.microsoft.com/office/drawing/2014/main" id="{100188C9-47FC-4B48-A187-C77D51794589}"/>
              </a:ext>
            </a:extLst>
          </p:cNvPr>
          <p:cNvSpPr>
            <a:spLocks noGrp="1"/>
          </p:cNvSpPr>
          <p:nvPr>
            <p:ph type="subTitle" idx="1"/>
          </p:nvPr>
        </p:nvSpPr>
        <p:spPr>
          <a:xfrm>
            <a:off x="265500" y="2726874"/>
            <a:ext cx="4045200" cy="1804665"/>
          </a:xfrm>
        </p:spPr>
        <p:txBody>
          <a:bodyPr>
            <a:normAutofit fontScale="92500" lnSpcReduction="10000"/>
          </a:bodyPr>
          <a:lstStyle/>
          <a:p>
            <a:r>
              <a:rPr lang="it-IT" dirty="0"/>
              <a:t>L’uomo con le sue attività però ha causato un cambiamento della composizione dell’atmosfera molto più grande di quello che fanno i vulcani.</a:t>
            </a:r>
          </a:p>
        </p:txBody>
      </p:sp>
      <p:pic>
        <p:nvPicPr>
          <p:cNvPr id="8" name="Immagine 7">
            <a:extLst>
              <a:ext uri="{FF2B5EF4-FFF2-40B4-BE49-F238E27FC236}">
                <a16:creationId xmlns:a16="http://schemas.microsoft.com/office/drawing/2014/main" id="{92CC7778-5E4F-0D4E-B9F7-E27B62D34665}"/>
              </a:ext>
            </a:extLst>
          </p:cNvPr>
          <p:cNvPicPr>
            <a:picLocks noChangeAspect="1"/>
          </p:cNvPicPr>
          <p:nvPr/>
        </p:nvPicPr>
        <p:blipFill>
          <a:blip r:embed="rId2"/>
          <a:stretch>
            <a:fillRect/>
          </a:stretch>
        </p:blipFill>
        <p:spPr>
          <a:xfrm>
            <a:off x="4756598" y="137564"/>
            <a:ext cx="4232135" cy="4232135"/>
          </a:xfrm>
          <a:prstGeom prst="rect">
            <a:avLst/>
          </a:prstGeom>
        </p:spPr>
      </p:pic>
      <p:sp>
        <p:nvSpPr>
          <p:cNvPr id="9" name="CasellaDiTesto 8">
            <a:extLst>
              <a:ext uri="{FF2B5EF4-FFF2-40B4-BE49-F238E27FC236}">
                <a16:creationId xmlns:a16="http://schemas.microsoft.com/office/drawing/2014/main" id="{9E0BCADD-5314-F743-BBEB-3C3097D2B4B7}"/>
              </a:ext>
            </a:extLst>
          </p:cNvPr>
          <p:cNvSpPr txBox="1"/>
          <p:nvPr/>
        </p:nvSpPr>
        <p:spPr>
          <a:xfrm>
            <a:off x="4895681" y="4544271"/>
            <a:ext cx="4167399" cy="461665"/>
          </a:xfrm>
          <a:prstGeom prst="rect">
            <a:avLst/>
          </a:prstGeom>
          <a:noFill/>
        </p:spPr>
        <p:txBody>
          <a:bodyPr wrap="square" rtlCol="0">
            <a:spAutoFit/>
          </a:bodyPr>
          <a:lstStyle/>
          <a:p>
            <a:r>
              <a:rPr lang="it-IT" sz="1200" dirty="0"/>
              <a:t>Da: </a:t>
            </a:r>
            <a:r>
              <a:rPr lang="it-IT" sz="1200" dirty="0" err="1"/>
              <a:t>https</a:t>
            </a:r>
            <a:r>
              <a:rPr lang="it-IT" sz="1200" dirty="0"/>
              <a:t>://</a:t>
            </a:r>
            <a:r>
              <a:rPr lang="it-IT" sz="1200" dirty="0" err="1"/>
              <a:t>it.freepik.com</a:t>
            </a:r>
            <a:r>
              <a:rPr lang="it-IT" sz="1200" dirty="0"/>
              <a:t>/vettori-premium/set-di-immagini-di-fonti-di-inquinamento-atmosferico_11113893.htm</a:t>
            </a:r>
          </a:p>
        </p:txBody>
      </p:sp>
    </p:spTree>
    <p:extLst>
      <p:ext uri="{BB962C8B-B14F-4D97-AF65-F5344CB8AC3E}">
        <p14:creationId xmlns:p14="http://schemas.microsoft.com/office/powerpoint/2010/main" val="3736800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AA3FC7-AF1A-AF46-B3E5-6A4CD825C640}"/>
              </a:ext>
            </a:extLst>
          </p:cNvPr>
          <p:cNvSpPr>
            <a:spLocks noGrp="1"/>
          </p:cNvSpPr>
          <p:nvPr>
            <p:ph type="title"/>
          </p:nvPr>
        </p:nvSpPr>
        <p:spPr/>
        <p:txBody>
          <a:bodyPr/>
          <a:lstStyle/>
          <a:p>
            <a:r>
              <a:rPr lang="it-IT" dirty="0"/>
              <a:t>Effetti dei cambiamenti</a:t>
            </a:r>
          </a:p>
        </p:txBody>
      </p:sp>
      <p:sp>
        <p:nvSpPr>
          <p:cNvPr id="3" name="Sottotitolo 2">
            <a:extLst>
              <a:ext uri="{FF2B5EF4-FFF2-40B4-BE49-F238E27FC236}">
                <a16:creationId xmlns:a16="http://schemas.microsoft.com/office/drawing/2014/main" id="{DD8E51D8-19B4-1C40-A3C5-29E022801E9D}"/>
              </a:ext>
            </a:extLst>
          </p:cNvPr>
          <p:cNvSpPr>
            <a:spLocks noGrp="1"/>
          </p:cNvSpPr>
          <p:nvPr>
            <p:ph type="subTitle" idx="1"/>
          </p:nvPr>
        </p:nvSpPr>
        <p:spPr>
          <a:xfrm>
            <a:off x="265499" y="2726874"/>
            <a:ext cx="4168935" cy="1692425"/>
          </a:xfrm>
        </p:spPr>
        <p:txBody>
          <a:bodyPr>
            <a:normAutofit fontScale="92500"/>
          </a:bodyPr>
          <a:lstStyle/>
          <a:p>
            <a:r>
              <a:rPr lang="it-IT" dirty="0"/>
              <a:t>Questi cambiamenti stanno avendo effetti diversi e gravi.</a:t>
            </a:r>
          </a:p>
          <a:p>
            <a:r>
              <a:rPr lang="it-IT" dirty="0"/>
              <a:t>Uno è il cambiamento climatico.</a:t>
            </a:r>
          </a:p>
          <a:p>
            <a:r>
              <a:rPr lang="it-IT" dirty="0"/>
              <a:t>L’altro è la formazione delle piogge acide.</a:t>
            </a:r>
          </a:p>
        </p:txBody>
      </p:sp>
      <p:pic>
        <p:nvPicPr>
          <p:cNvPr id="6" name="Immagine 5">
            <a:extLst>
              <a:ext uri="{FF2B5EF4-FFF2-40B4-BE49-F238E27FC236}">
                <a16:creationId xmlns:a16="http://schemas.microsoft.com/office/drawing/2014/main" id="{13A7BFF0-D455-E143-8A38-FD09DC98A246}"/>
              </a:ext>
            </a:extLst>
          </p:cNvPr>
          <p:cNvPicPr>
            <a:picLocks noChangeAspect="1"/>
          </p:cNvPicPr>
          <p:nvPr/>
        </p:nvPicPr>
        <p:blipFill>
          <a:blip r:embed="rId2"/>
          <a:stretch>
            <a:fillRect/>
          </a:stretch>
        </p:blipFill>
        <p:spPr>
          <a:xfrm>
            <a:off x="4628645" y="80921"/>
            <a:ext cx="4457194" cy="4457194"/>
          </a:xfrm>
          <a:prstGeom prst="rect">
            <a:avLst/>
          </a:prstGeom>
        </p:spPr>
      </p:pic>
      <p:sp>
        <p:nvSpPr>
          <p:cNvPr id="7" name="CasellaDiTesto 6">
            <a:extLst>
              <a:ext uri="{FF2B5EF4-FFF2-40B4-BE49-F238E27FC236}">
                <a16:creationId xmlns:a16="http://schemas.microsoft.com/office/drawing/2014/main" id="{88E6A7DE-02AE-7D40-86D5-C6190F43944E}"/>
              </a:ext>
            </a:extLst>
          </p:cNvPr>
          <p:cNvSpPr txBox="1"/>
          <p:nvPr/>
        </p:nvSpPr>
        <p:spPr>
          <a:xfrm>
            <a:off x="4686806" y="4600914"/>
            <a:ext cx="4086478" cy="461665"/>
          </a:xfrm>
          <a:prstGeom prst="rect">
            <a:avLst/>
          </a:prstGeom>
          <a:noFill/>
        </p:spPr>
        <p:txBody>
          <a:bodyPr wrap="square" rtlCol="0">
            <a:spAutoFit/>
          </a:bodyPr>
          <a:lstStyle/>
          <a:p>
            <a:r>
              <a:rPr lang="it-IT" sz="1200" dirty="0"/>
              <a:t>Da: </a:t>
            </a:r>
            <a:r>
              <a:rPr lang="it-IT" sz="1200" dirty="0" err="1"/>
              <a:t>https</a:t>
            </a:r>
            <a:r>
              <a:rPr lang="it-IT" sz="1200" dirty="0"/>
              <a:t>://</a:t>
            </a:r>
            <a:r>
              <a:rPr lang="it-IT" sz="1200" dirty="0" err="1"/>
              <a:t>ilbolive.unipd.it</a:t>
            </a:r>
            <a:r>
              <a:rPr lang="it-IT" sz="1200" dirty="0"/>
              <a:t>/</a:t>
            </a:r>
            <a:r>
              <a:rPr lang="it-IT" sz="1200" dirty="0" err="1"/>
              <a:t>it</a:t>
            </a:r>
            <a:r>
              <a:rPr lang="it-IT" sz="1200" dirty="0"/>
              <a:t>/news/dati-cambiamento-climatico-aumentata</a:t>
            </a:r>
          </a:p>
        </p:txBody>
      </p:sp>
    </p:spTree>
    <p:extLst>
      <p:ext uri="{BB962C8B-B14F-4D97-AF65-F5344CB8AC3E}">
        <p14:creationId xmlns:p14="http://schemas.microsoft.com/office/powerpoint/2010/main" val="865145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0D1DAE-281B-474F-AB0E-996164BC5C29}"/>
              </a:ext>
            </a:extLst>
          </p:cNvPr>
          <p:cNvSpPr>
            <a:spLocks noGrp="1"/>
          </p:cNvSpPr>
          <p:nvPr>
            <p:ph type="title"/>
          </p:nvPr>
        </p:nvSpPr>
        <p:spPr/>
        <p:txBody>
          <a:bodyPr/>
          <a:lstStyle/>
          <a:p>
            <a:r>
              <a:rPr lang="it-IT" dirty="0"/>
              <a:t>Materiali</a:t>
            </a:r>
          </a:p>
        </p:txBody>
      </p:sp>
      <p:sp>
        <p:nvSpPr>
          <p:cNvPr id="3" name="Sottotitolo 2">
            <a:extLst>
              <a:ext uri="{FF2B5EF4-FFF2-40B4-BE49-F238E27FC236}">
                <a16:creationId xmlns:a16="http://schemas.microsoft.com/office/drawing/2014/main" id="{7FB253F3-642B-4B4B-AA9A-4FF8208109CC}"/>
              </a:ext>
            </a:extLst>
          </p:cNvPr>
          <p:cNvSpPr>
            <a:spLocks noGrp="1"/>
          </p:cNvSpPr>
          <p:nvPr>
            <p:ph type="subTitle" idx="1"/>
          </p:nvPr>
        </p:nvSpPr>
        <p:spPr>
          <a:xfrm>
            <a:off x="168763" y="2724326"/>
            <a:ext cx="4306500" cy="2037149"/>
          </a:xfrm>
        </p:spPr>
        <p:txBody>
          <a:bodyPr>
            <a:normAutofit fontScale="92500" lnSpcReduction="10000"/>
          </a:bodyPr>
          <a:lstStyle/>
          <a:p>
            <a:pPr algn="l">
              <a:buFont typeface="Arial" panose="020B0604020202020204" pitchFamily="34" charset="0"/>
              <a:buChar char="•"/>
            </a:pPr>
            <a:r>
              <a:rPr lang="it-IT" dirty="0"/>
              <a:t>Un barattolo di vetro a chiusura ermetica.</a:t>
            </a:r>
          </a:p>
          <a:p>
            <a:pPr algn="l">
              <a:buFont typeface="Arial" panose="020B0604020202020204" pitchFamily="34" charset="0"/>
              <a:buChar char="•"/>
            </a:pPr>
            <a:r>
              <a:rPr lang="it-IT" dirty="0"/>
              <a:t>Delle conchiglie prese sulla spiaggia.</a:t>
            </a:r>
          </a:p>
          <a:p>
            <a:pPr algn="l">
              <a:buFont typeface="Arial" panose="020B0604020202020204" pitchFamily="34" charset="0"/>
              <a:buChar char="•"/>
            </a:pPr>
            <a:r>
              <a:rPr lang="it-IT" dirty="0"/>
              <a:t>Dell’aceto di quello per l’insalata.</a:t>
            </a:r>
          </a:p>
          <a:p>
            <a:pPr algn="l">
              <a:buFont typeface="Arial" panose="020B0604020202020204" pitchFamily="34" charset="0"/>
              <a:buChar char="•"/>
            </a:pPr>
            <a:r>
              <a:rPr lang="it-IT" dirty="0"/>
              <a:t>Un misurino per prendere la stessa quantità di aceto.</a:t>
            </a:r>
          </a:p>
        </p:txBody>
      </p:sp>
      <p:pic>
        <p:nvPicPr>
          <p:cNvPr id="6" name="Immagine 5">
            <a:extLst>
              <a:ext uri="{FF2B5EF4-FFF2-40B4-BE49-F238E27FC236}">
                <a16:creationId xmlns:a16="http://schemas.microsoft.com/office/drawing/2014/main" id="{0C6AD950-F80F-5747-BAA4-A172BE4A04D0}"/>
              </a:ext>
            </a:extLst>
          </p:cNvPr>
          <p:cNvPicPr>
            <a:picLocks noChangeAspect="1"/>
          </p:cNvPicPr>
          <p:nvPr/>
        </p:nvPicPr>
        <p:blipFill>
          <a:blip r:embed="rId2"/>
          <a:stretch>
            <a:fillRect/>
          </a:stretch>
        </p:blipFill>
        <p:spPr>
          <a:xfrm>
            <a:off x="4808978" y="222065"/>
            <a:ext cx="4166259" cy="4389120"/>
          </a:xfrm>
          <a:prstGeom prst="rect">
            <a:avLst/>
          </a:prstGeom>
        </p:spPr>
      </p:pic>
    </p:spTree>
    <p:extLst>
      <p:ext uri="{BB962C8B-B14F-4D97-AF65-F5344CB8AC3E}">
        <p14:creationId xmlns:p14="http://schemas.microsoft.com/office/powerpoint/2010/main" val="49279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9C15D37-8A6A-284E-892F-2103ADA04AA8}"/>
              </a:ext>
            </a:extLst>
          </p:cNvPr>
          <p:cNvSpPr>
            <a:spLocks noGrp="1"/>
          </p:cNvSpPr>
          <p:nvPr>
            <p:ph type="ctrTitle"/>
          </p:nvPr>
        </p:nvSpPr>
        <p:spPr/>
        <p:txBody>
          <a:bodyPr/>
          <a:lstStyle/>
          <a:p>
            <a:r>
              <a:rPr lang="it-IT" dirty="0"/>
              <a:t>PIOGGE ACIDE</a:t>
            </a:r>
          </a:p>
        </p:txBody>
      </p:sp>
      <p:sp>
        <p:nvSpPr>
          <p:cNvPr id="6" name="Sottotitolo 5">
            <a:extLst>
              <a:ext uri="{FF2B5EF4-FFF2-40B4-BE49-F238E27FC236}">
                <a16:creationId xmlns:a16="http://schemas.microsoft.com/office/drawing/2014/main" id="{F5263184-8535-3A4F-8774-6ED29007CED9}"/>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051372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95C2E6D-9A9C-3446-86C8-47B9165460B3}"/>
              </a:ext>
            </a:extLst>
          </p:cNvPr>
          <p:cNvSpPr>
            <a:spLocks noGrp="1"/>
          </p:cNvSpPr>
          <p:nvPr>
            <p:ph type="title"/>
          </p:nvPr>
        </p:nvSpPr>
        <p:spPr>
          <a:xfrm>
            <a:off x="311700" y="246348"/>
            <a:ext cx="8520600" cy="707400"/>
          </a:xfrm>
        </p:spPr>
        <p:txBody>
          <a:bodyPr>
            <a:normAutofit fontScale="90000"/>
          </a:bodyPr>
          <a:lstStyle/>
          <a:p>
            <a:r>
              <a:rPr lang="it-IT" dirty="0"/>
              <a:t>Non solo pioggia</a:t>
            </a:r>
          </a:p>
        </p:txBody>
      </p:sp>
      <p:sp>
        <p:nvSpPr>
          <p:cNvPr id="4" name="Sottotitolo 3">
            <a:extLst>
              <a:ext uri="{FF2B5EF4-FFF2-40B4-BE49-F238E27FC236}">
                <a16:creationId xmlns:a16="http://schemas.microsoft.com/office/drawing/2014/main" id="{945BD4D9-9B35-204A-8C06-741548046521}"/>
              </a:ext>
            </a:extLst>
          </p:cNvPr>
          <p:cNvSpPr>
            <a:spLocks noGrp="1"/>
          </p:cNvSpPr>
          <p:nvPr>
            <p:ph type="body" idx="1"/>
          </p:nvPr>
        </p:nvSpPr>
        <p:spPr>
          <a:xfrm>
            <a:off x="238146" y="753410"/>
            <a:ext cx="8667708" cy="772787"/>
          </a:xfrm>
        </p:spPr>
        <p:txBody>
          <a:bodyPr>
            <a:normAutofit lnSpcReduction="10000"/>
          </a:bodyPr>
          <a:lstStyle/>
          <a:p>
            <a:pPr marL="114300" indent="0">
              <a:buNone/>
            </a:pPr>
            <a:r>
              <a:rPr lang="it-IT" dirty="0"/>
              <a:t>Si parla di pioggia acida, ma anche la neve, la grandine, la brina, la rugiada e la nebbia possono essere acide.</a:t>
            </a:r>
          </a:p>
        </p:txBody>
      </p:sp>
      <p:pic>
        <p:nvPicPr>
          <p:cNvPr id="7" name="Immagine 6">
            <a:extLst>
              <a:ext uri="{FF2B5EF4-FFF2-40B4-BE49-F238E27FC236}">
                <a16:creationId xmlns:a16="http://schemas.microsoft.com/office/drawing/2014/main" id="{C412229E-4C8B-4E4C-AAB7-B1775E4335B2}"/>
              </a:ext>
            </a:extLst>
          </p:cNvPr>
          <p:cNvPicPr>
            <a:picLocks noChangeAspect="1"/>
          </p:cNvPicPr>
          <p:nvPr/>
        </p:nvPicPr>
        <p:blipFill>
          <a:blip r:embed="rId2"/>
          <a:stretch>
            <a:fillRect/>
          </a:stretch>
        </p:blipFill>
        <p:spPr>
          <a:xfrm>
            <a:off x="402336" y="1460810"/>
            <a:ext cx="6515100" cy="3511638"/>
          </a:xfrm>
          <a:prstGeom prst="rect">
            <a:avLst/>
          </a:prstGeom>
        </p:spPr>
      </p:pic>
      <p:sp>
        <p:nvSpPr>
          <p:cNvPr id="8" name="CasellaDiTesto 7">
            <a:extLst>
              <a:ext uri="{FF2B5EF4-FFF2-40B4-BE49-F238E27FC236}">
                <a16:creationId xmlns:a16="http://schemas.microsoft.com/office/drawing/2014/main" id="{1E9C7E5D-FD40-1941-AE00-29104C7D5FB9}"/>
              </a:ext>
            </a:extLst>
          </p:cNvPr>
          <p:cNvSpPr txBox="1"/>
          <p:nvPr/>
        </p:nvSpPr>
        <p:spPr>
          <a:xfrm>
            <a:off x="7081626" y="1865376"/>
            <a:ext cx="1471782" cy="1200329"/>
          </a:xfrm>
          <a:prstGeom prst="rect">
            <a:avLst/>
          </a:prstGeom>
          <a:noFill/>
        </p:spPr>
        <p:txBody>
          <a:bodyPr wrap="square" rtlCol="0">
            <a:spAutoFit/>
          </a:bodyPr>
          <a:lstStyle/>
          <a:p>
            <a:r>
              <a:rPr lang="it-IT" sz="1200" dirty="0"/>
              <a:t>Da: </a:t>
            </a:r>
            <a:r>
              <a:rPr lang="it-IT" sz="1200" dirty="0">
                <a:hlinkClick r:id="rId3"/>
              </a:rPr>
              <a:t>https://mydbook.giuntitvp.it/app/books/GIAC45_61244P/html/32</a:t>
            </a:r>
            <a:endParaRPr lang="it-IT" sz="1200" dirty="0"/>
          </a:p>
          <a:p>
            <a:endParaRPr lang="it-IT" sz="1200" dirty="0"/>
          </a:p>
        </p:txBody>
      </p:sp>
    </p:spTree>
    <p:extLst>
      <p:ext uri="{BB962C8B-B14F-4D97-AF65-F5344CB8AC3E}">
        <p14:creationId xmlns:p14="http://schemas.microsoft.com/office/powerpoint/2010/main" val="2511664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F52E459-4973-3B43-9241-C8D3050DB6CA}"/>
              </a:ext>
            </a:extLst>
          </p:cNvPr>
          <p:cNvSpPr>
            <a:spLocks noGrp="1"/>
          </p:cNvSpPr>
          <p:nvPr>
            <p:ph type="title"/>
          </p:nvPr>
        </p:nvSpPr>
        <p:spPr/>
        <p:txBody>
          <a:bodyPr/>
          <a:lstStyle/>
          <a:p>
            <a:r>
              <a:rPr lang="it-IT" dirty="0"/>
              <a:t>Acidità naturale della pioggia</a:t>
            </a:r>
          </a:p>
        </p:txBody>
      </p:sp>
      <p:sp>
        <p:nvSpPr>
          <p:cNvPr id="5" name="Sottotitolo 4">
            <a:extLst>
              <a:ext uri="{FF2B5EF4-FFF2-40B4-BE49-F238E27FC236}">
                <a16:creationId xmlns:a16="http://schemas.microsoft.com/office/drawing/2014/main" id="{3B57D90C-235B-4649-ACD6-DAAE0224C22F}"/>
              </a:ext>
            </a:extLst>
          </p:cNvPr>
          <p:cNvSpPr>
            <a:spLocks noGrp="1"/>
          </p:cNvSpPr>
          <p:nvPr>
            <p:ph type="subTitle" idx="1"/>
          </p:nvPr>
        </p:nvSpPr>
        <p:spPr>
          <a:xfrm>
            <a:off x="265500" y="2726874"/>
            <a:ext cx="4045200" cy="2338739"/>
          </a:xfrm>
        </p:spPr>
        <p:txBody>
          <a:bodyPr>
            <a:normAutofit fontScale="85000" lnSpcReduction="20000"/>
          </a:bodyPr>
          <a:lstStyle/>
          <a:p>
            <a:r>
              <a:rPr lang="it-IT" dirty="0"/>
              <a:t>Durante le eruzioni vulcaniche si produce tanta anidride solforosa, che si accumula nell’aria.</a:t>
            </a:r>
          </a:p>
          <a:p>
            <a:r>
              <a:rPr lang="it-IT" dirty="0"/>
              <a:t>La pioggia, e le altre precipitazioni, attraversando l’atmosfera possono diventare molto acide, portando con se l’anidride solforosa.</a:t>
            </a:r>
          </a:p>
        </p:txBody>
      </p:sp>
      <p:pic>
        <p:nvPicPr>
          <p:cNvPr id="8" name="Immagine 7">
            <a:extLst>
              <a:ext uri="{FF2B5EF4-FFF2-40B4-BE49-F238E27FC236}">
                <a16:creationId xmlns:a16="http://schemas.microsoft.com/office/drawing/2014/main" id="{A6BBFD26-B761-EF41-9758-CF3654159116}"/>
              </a:ext>
            </a:extLst>
          </p:cNvPr>
          <p:cNvPicPr>
            <a:picLocks noChangeAspect="1"/>
          </p:cNvPicPr>
          <p:nvPr/>
        </p:nvPicPr>
        <p:blipFill rotWithShape="1">
          <a:blip r:embed="rId2"/>
          <a:srcRect b="42576"/>
          <a:stretch/>
        </p:blipFill>
        <p:spPr>
          <a:xfrm>
            <a:off x="5171951" y="341531"/>
            <a:ext cx="3283085" cy="2953593"/>
          </a:xfrm>
          <a:prstGeom prst="rect">
            <a:avLst/>
          </a:prstGeom>
        </p:spPr>
      </p:pic>
      <p:sp>
        <p:nvSpPr>
          <p:cNvPr id="9" name="CasellaDiTesto 8">
            <a:extLst>
              <a:ext uri="{FF2B5EF4-FFF2-40B4-BE49-F238E27FC236}">
                <a16:creationId xmlns:a16="http://schemas.microsoft.com/office/drawing/2014/main" id="{CE828B3A-3955-FA43-8044-D3491C0A4A9B}"/>
              </a:ext>
            </a:extLst>
          </p:cNvPr>
          <p:cNvSpPr txBox="1"/>
          <p:nvPr/>
        </p:nvSpPr>
        <p:spPr>
          <a:xfrm>
            <a:off x="5011251" y="3438342"/>
            <a:ext cx="3398654" cy="1047265"/>
          </a:xfrm>
          <a:prstGeom prst="rect">
            <a:avLst/>
          </a:prstGeom>
          <a:noFill/>
        </p:spPr>
        <p:txBody>
          <a:bodyPr wrap="square" rtlCol="0">
            <a:spAutoFit/>
          </a:bodyPr>
          <a:lstStyle/>
          <a:p>
            <a:r>
              <a:rPr lang="it-IT" sz="1200" dirty="0"/>
              <a:t>Da: </a:t>
            </a:r>
            <a:r>
              <a:rPr lang="it-IT" sz="1200" dirty="0" err="1"/>
              <a:t>https</a:t>
            </a:r>
            <a:r>
              <a:rPr lang="it-IT" sz="1200" dirty="0"/>
              <a:t>://</a:t>
            </a:r>
            <a:r>
              <a:rPr lang="it-IT" sz="1200" dirty="0" err="1"/>
              <a:t>www.alamy.it</a:t>
            </a:r>
            <a:r>
              <a:rPr lang="it-IT" sz="1200" dirty="0"/>
              <a:t>/anidride-solforosa-so2-modello-di-molecola-e-formula-chimica-anidride-solforosa-un-gas-tossico-e-un-inquinante-dell-aria-modello-a-sfera-e-avambraccio-image355046652.html</a:t>
            </a:r>
          </a:p>
        </p:txBody>
      </p:sp>
    </p:spTree>
    <p:extLst>
      <p:ext uri="{BB962C8B-B14F-4D97-AF65-F5344CB8AC3E}">
        <p14:creationId xmlns:p14="http://schemas.microsoft.com/office/powerpoint/2010/main" val="3586882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750D06-2CA2-7749-AF38-0C25E56B0197}"/>
              </a:ext>
            </a:extLst>
          </p:cNvPr>
          <p:cNvSpPr>
            <a:spLocks noGrp="1"/>
          </p:cNvSpPr>
          <p:nvPr>
            <p:ph type="title"/>
          </p:nvPr>
        </p:nvSpPr>
        <p:spPr/>
        <p:txBody>
          <a:bodyPr/>
          <a:lstStyle/>
          <a:p>
            <a:r>
              <a:rPr lang="it-IT" dirty="0"/>
              <a:t>Acidità naturale della pioggia</a:t>
            </a:r>
          </a:p>
        </p:txBody>
      </p:sp>
      <p:sp>
        <p:nvSpPr>
          <p:cNvPr id="3" name="Sottotitolo 2">
            <a:extLst>
              <a:ext uri="{FF2B5EF4-FFF2-40B4-BE49-F238E27FC236}">
                <a16:creationId xmlns:a16="http://schemas.microsoft.com/office/drawing/2014/main" id="{C244220C-332F-7A4E-8EEC-58CBABFFA29E}"/>
              </a:ext>
            </a:extLst>
          </p:cNvPr>
          <p:cNvSpPr>
            <a:spLocks noGrp="1"/>
          </p:cNvSpPr>
          <p:nvPr>
            <p:ph type="subTitle" idx="1"/>
          </p:nvPr>
        </p:nvSpPr>
        <p:spPr>
          <a:xfrm>
            <a:off x="265500" y="2726875"/>
            <a:ext cx="4045200" cy="2079794"/>
          </a:xfrm>
        </p:spPr>
        <p:txBody>
          <a:bodyPr>
            <a:normAutofit fontScale="92500" lnSpcReduction="20000"/>
          </a:bodyPr>
          <a:lstStyle/>
          <a:p>
            <a:r>
              <a:rPr lang="it-IT" dirty="0"/>
              <a:t>Ma questa acidità non è molto dannosa perché sia il terreno che le acque terrestri (mari, oceani, fiumi, laghi, </a:t>
            </a:r>
            <a:r>
              <a:rPr lang="it-IT" dirty="0" err="1"/>
              <a:t>ecc</a:t>
            </a:r>
            <a:r>
              <a:rPr lang="it-IT" dirty="0"/>
              <a:t>…) sono in grado di neutralizzare il </a:t>
            </a:r>
            <a:r>
              <a:rPr lang="it-IT" dirty="0" err="1"/>
              <a:t>pH</a:t>
            </a:r>
            <a:r>
              <a:rPr lang="it-IT" dirty="0"/>
              <a:t> acido, grazie ai sali presenti, come il sodio nel mare. </a:t>
            </a:r>
          </a:p>
        </p:txBody>
      </p:sp>
      <p:pic>
        <p:nvPicPr>
          <p:cNvPr id="6" name="Immagine 5">
            <a:extLst>
              <a:ext uri="{FF2B5EF4-FFF2-40B4-BE49-F238E27FC236}">
                <a16:creationId xmlns:a16="http://schemas.microsoft.com/office/drawing/2014/main" id="{DF14717F-DC8E-1447-9DBF-C2A69C08E0B7}"/>
              </a:ext>
            </a:extLst>
          </p:cNvPr>
          <p:cNvPicPr>
            <a:picLocks noChangeAspect="1"/>
          </p:cNvPicPr>
          <p:nvPr/>
        </p:nvPicPr>
        <p:blipFill>
          <a:blip r:embed="rId2"/>
          <a:stretch>
            <a:fillRect/>
          </a:stretch>
        </p:blipFill>
        <p:spPr>
          <a:xfrm>
            <a:off x="4671380" y="418480"/>
            <a:ext cx="4377285" cy="2918190"/>
          </a:xfrm>
          <a:prstGeom prst="rect">
            <a:avLst/>
          </a:prstGeom>
        </p:spPr>
      </p:pic>
      <p:sp>
        <p:nvSpPr>
          <p:cNvPr id="7" name="CasellaDiTesto 6">
            <a:extLst>
              <a:ext uri="{FF2B5EF4-FFF2-40B4-BE49-F238E27FC236}">
                <a16:creationId xmlns:a16="http://schemas.microsoft.com/office/drawing/2014/main" id="{444863DA-A6BC-A84F-AFD2-D7F1C53C6ADE}"/>
              </a:ext>
            </a:extLst>
          </p:cNvPr>
          <p:cNvSpPr txBox="1"/>
          <p:nvPr/>
        </p:nvSpPr>
        <p:spPr>
          <a:xfrm>
            <a:off x="4895682" y="3600956"/>
            <a:ext cx="3584772" cy="954107"/>
          </a:xfrm>
          <a:prstGeom prst="rect">
            <a:avLst/>
          </a:prstGeom>
          <a:noFill/>
        </p:spPr>
        <p:txBody>
          <a:bodyPr wrap="square" rtlCol="0">
            <a:spAutoFit/>
          </a:bodyPr>
          <a:lstStyle/>
          <a:p>
            <a:r>
              <a:rPr lang="it-IT" dirty="0"/>
              <a:t>Da: </a:t>
            </a:r>
            <a:r>
              <a:rPr lang="it-IT" dirty="0">
                <a:hlinkClick r:id="rId3"/>
              </a:rPr>
              <a:t>https://www.focus.it/cultura/curiosita/che-cosa-ce-nellacqua-piovana</a:t>
            </a:r>
            <a:endParaRPr lang="it-IT" dirty="0"/>
          </a:p>
          <a:p>
            <a:endParaRPr lang="it-IT" dirty="0"/>
          </a:p>
        </p:txBody>
      </p:sp>
    </p:spTree>
    <p:extLst>
      <p:ext uri="{BB962C8B-B14F-4D97-AF65-F5344CB8AC3E}">
        <p14:creationId xmlns:p14="http://schemas.microsoft.com/office/powerpoint/2010/main" val="1880013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1BF030-6CA7-714D-805B-B703EBBCAAA6}"/>
              </a:ext>
            </a:extLst>
          </p:cNvPr>
          <p:cNvSpPr>
            <a:spLocks noGrp="1"/>
          </p:cNvSpPr>
          <p:nvPr>
            <p:ph type="title"/>
          </p:nvPr>
        </p:nvSpPr>
        <p:spPr/>
        <p:txBody>
          <a:bodyPr>
            <a:normAutofit fontScale="90000"/>
          </a:bodyPr>
          <a:lstStyle/>
          <a:p>
            <a:r>
              <a:rPr lang="it-IT" dirty="0"/>
              <a:t>Formazione</a:t>
            </a:r>
          </a:p>
        </p:txBody>
      </p:sp>
      <p:sp>
        <p:nvSpPr>
          <p:cNvPr id="3" name="Sottotitolo 2">
            <a:extLst>
              <a:ext uri="{FF2B5EF4-FFF2-40B4-BE49-F238E27FC236}">
                <a16:creationId xmlns:a16="http://schemas.microsoft.com/office/drawing/2014/main" id="{5DFAB7E8-18C5-4E41-BA03-518FAADAACAB}"/>
              </a:ext>
            </a:extLst>
          </p:cNvPr>
          <p:cNvSpPr>
            <a:spLocks noGrp="1"/>
          </p:cNvSpPr>
          <p:nvPr>
            <p:ph type="body" idx="1"/>
          </p:nvPr>
        </p:nvSpPr>
        <p:spPr>
          <a:xfrm>
            <a:off x="311700" y="1080208"/>
            <a:ext cx="8520600" cy="813327"/>
          </a:xfrm>
        </p:spPr>
        <p:txBody>
          <a:bodyPr>
            <a:normAutofit lnSpcReduction="10000"/>
          </a:bodyPr>
          <a:lstStyle/>
          <a:p>
            <a:r>
              <a:rPr lang="it-IT" dirty="0"/>
              <a:t>Quando l’atmosfera però diventa molto acida anche la pioggia che la attraversa diventa molto più acida.</a:t>
            </a:r>
          </a:p>
        </p:txBody>
      </p:sp>
      <p:pic>
        <p:nvPicPr>
          <p:cNvPr id="5" name="Google Shape;56;p13">
            <a:extLst>
              <a:ext uri="{FF2B5EF4-FFF2-40B4-BE49-F238E27FC236}">
                <a16:creationId xmlns:a16="http://schemas.microsoft.com/office/drawing/2014/main" id="{F00000A8-3C9B-D84B-AAC9-0C01C8D193CE}"/>
              </a:ext>
            </a:extLst>
          </p:cNvPr>
          <p:cNvPicPr preferRelativeResize="0"/>
          <p:nvPr/>
        </p:nvPicPr>
        <p:blipFill>
          <a:blip r:embed="rId2">
            <a:alphaModFix/>
          </a:blip>
          <a:stretch>
            <a:fillRect/>
          </a:stretch>
        </p:blipFill>
        <p:spPr>
          <a:xfrm>
            <a:off x="599603" y="1981717"/>
            <a:ext cx="7525850" cy="2875124"/>
          </a:xfrm>
          <a:prstGeom prst="rect">
            <a:avLst/>
          </a:prstGeom>
          <a:noFill/>
          <a:ln>
            <a:noFill/>
          </a:ln>
        </p:spPr>
      </p:pic>
    </p:spTree>
    <p:extLst>
      <p:ext uri="{BB962C8B-B14F-4D97-AF65-F5344CB8AC3E}">
        <p14:creationId xmlns:p14="http://schemas.microsoft.com/office/powerpoint/2010/main" val="2044998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65F06F9-7FED-8644-8D6B-81B874B7C3AF}"/>
              </a:ext>
            </a:extLst>
          </p:cNvPr>
          <p:cNvSpPr>
            <a:spLocks noGrp="1"/>
          </p:cNvSpPr>
          <p:nvPr>
            <p:ph type="title"/>
          </p:nvPr>
        </p:nvSpPr>
        <p:spPr/>
        <p:txBody>
          <a:bodyPr/>
          <a:lstStyle/>
          <a:p>
            <a:r>
              <a:rPr lang="it-IT" dirty="0"/>
              <a:t>Aumento dell’acidità</a:t>
            </a:r>
          </a:p>
        </p:txBody>
      </p:sp>
      <p:sp>
        <p:nvSpPr>
          <p:cNvPr id="5" name="Sottotitolo 4">
            <a:extLst>
              <a:ext uri="{FF2B5EF4-FFF2-40B4-BE49-F238E27FC236}">
                <a16:creationId xmlns:a16="http://schemas.microsoft.com/office/drawing/2014/main" id="{DE81A6B2-C3B1-8242-9765-CA52F62ED1E5}"/>
              </a:ext>
            </a:extLst>
          </p:cNvPr>
          <p:cNvSpPr>
            <a:spLocks noGrp="1"/>
          </p:cNvSpPr>
          <p:nvPr>
            <p:ph type="subTitle" idx="1"/>
          </p:nvPr>
        </p:nvSpPr>
        <p:spPr>
          <a:xfrm>
            <a:off x="265499" y="2726874"/>
            <a:ext cx="4152751" cy="1901770"/>
          </a:xfrm>
        </p:spPr>
        <p:txBody>
          <a:bodyPr>
            <a:normAutofit fontScale="92500" lnSpcReduction="10000"/>
          </a:bodyPr>
          <a:lstStyle/>
          <a:p>
            <a:r>
              <a:rPr lang="it-IT" dirty="0"/>
              <a:t>Quando la pioggia è tanto acida perché, ad esempio, tanta anidride carbonica si è accumulata nell’atmosfera, né il terreno né le acque terrestri possono contrastarla. </a:t>
            </a:r>
          </a:p>
        </p:txBody>
      </p:sp>
      <p:pic>
        <p:nvPicPr>
          <p:cNvPr id="8" name="Immagine 7">
            <a:extLst>
              <a:ext uri="{FF2B5EF4-FFF2-40B4-BE49-F238E27FC236}">
                <a16:creationId xmlns:a16="http://schemas.microsoft.com/office/drawing/2014/main" id="{D2D86FCF-D383-C443-95CD-A65B6F82F5C9}"/>
              </a:ext>
            </a:extLst>
          </p:cNvPr>
          <p:cNvPicPr>
            <a:picLocks noChangeAspect="1"/>
          </p:cNvPicPr>
          <p:nvPr/>
        </p:nvPicPr>
        <p:blipFill rotWithShape="1">
          <a:blip r:embed="rId2"/>
          <a:srcRect l="31436" r="25352"/>
          <a:stretch/>
        </p:blipFill>
        <p:spPr>
          <a:xfrm>
            <a:off x="5939554" y="186117"/>
            <a:ext cx="3092644" cy="4771266"/>
          </a:xfrm>
          <a:prstGeom prst="rect">
            <a:avLst/>
          </a:prstGeom>
        </p:spPr>
      </p:pic>
      <p:sp>
        <p:nvSpPr>
          <p:cNvPr id="9" name="CasellaDiTesto 8">
            <a:extLst>
              <a:ext uri="{FF2B5EF4-FFF2-40B4-BE49-F238E27FC236}">
                <a16:creationId xmlns:a16="http://schemas.microsoft.com/office/drawing/2014/main" id="{AF61C2F4-E57A-AA44-9EF5-058A9BFFF23B}"/>
              </a:ext>
            </a:extLst>
          </p:cNvPr>
          <p:cNvSpPr txBox="1"/>
          <p:nvPr/>
        </p:nvSpPr>
        <p:spPr>
          <a:xfrm>
            <a:off x="4952378" y="4555817"/>
            <a:ext cx="3926123" cy="646331"/>
          </a:xfrm>
          <a:prstGeom prst="rect">
            <a:avLst/>
          </a:prstGeom>
          <a:noFill/>
        </p:spPr>
        <p:txBody>
          <a:bodyPr wrap="square" rtlCol="0">
            <a:spAutoFit/>
          </a:bodyPr>
          <a:lstStyle/>
          <a:p>
            <a:r>
              <a:rPr lang="it-IT" sz="1200" dirty="0"/>
              <a:t>Da: </a:t>
            </a:r>
            <a:r>
              <a:rPr lang="it-IT" sz="1200" dirty="0">
                <a:hlinkClick r:id="rId3"/>
              </a:rPr>
              <a:t>https://ollum.it/composizione-chimica-della-co2-anidride-carbonica-biossido-di-carbonio/</a:t>
            </a:r>
            <a:endParaRPr lang="it-IT" sz="1200" dirty="0"/>
          </a:p>
          <a:p>
            <a:endParaRPr lang="it-IT" sz="1200" dirty="0"/>
          </a:p>
        </p:txBody>
      </p:sp>
    </p:spTree>
    <p:extLst>
      <p:ext uri="{BB962C8B-B14F-4D97-AF65-F5344CB8AC3E}">
        <p14:creationId xmlns:p14="http://schemas.microsoft.com/office/powerpoint/2010/main" val="3363298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87004-B479-CA47-B0EF-3661732FAC9D}"/>
              </a:ext>
            </a:extLst>
          </p:cNvPr>
          <p:cNvSpPr>
            <a:spLocks noGrp="1"/>
          </p:cNvSpPr>
          <p:nvPr>
            <p:ph type="title"/>
          </p:nvPr>
        </p:nvSpPr>
        <p:spPr>
          <a:xfrm>
            <a:off x="265500" y="895950"/>
            <a:ext cx="4045200" cy="1675800"/>
          </a:xfrm>
        </p:spPr>
        <p:txBody>
          <a:bodyPr/>
          <a:lstStyle/>
          <a:p>
            <a:r>
              <a:rPr lang="it-IT" dirty="0"/>
              <a:t>Dove si forma la pioggia acida?</a:t>
            </a:r>
          </a:p>
        </p:txBody>
      </p:sp>
      <p:sp>
        <p:nvSpPr>
          <p:cNvPr id="3" name="Sottotitolo 2">
            <a:extLst>
              <a:ext uri="{FF2B5EF4-FFF2-40B4-BE49-F238E27FC236}">
                <a16:creationId xmlns:a16="http://schemas.microsoft.com/office/drawing/2014/main" id="{FC191ADC-4A4C-5B4D-BE93-5326F258C2C6}"/>
              </a:ext>
            </a:extLst>
          </p:cNvPr>
          <p:cNvSpPr>
            <a:spLocks noGrp="1"/>
          </p:cNvSpPr>
          <p:nvPr>
            <p:ph type="subTitle" idx="1"/>
          </p:nvPr>
        </p:nvSpPr>
        <p:spPr>
          <a:xfrm>
            <a:off x="265500" y="2459736"/>
            <a:ext cx="4139293" cy="2542031"/>
          </a:xfrm>
        </p:spPr>
        <p:txBody>
          <a:bodyPr>
            <a:normAutofit fontScale="77500" lnSpcReduction="20000"/>
          </a:bodyPr>
          <a:lstStyle/>
          <a:p>
            <a:r>
              <a:rPr lang="it-IT" dirty="0"/>
              <a:t>Le piogge acide si formano dove si trovano i paesi più industrializzati: Stati Uniti, Cina e Europa.</a:t>
            </a:r>
          </a:p>
          <a:p>
            <a:r>
              <a:rPr lang="it-IT" dirty="0"/>
              <a:t>Ma le piogge si spostano così vengono colpiti anche paesi diversi. Ad esempio il Canada riceve le piogge acide degli Stati Uniti e in Europa sono particolarmente colpiti i paesi scandinavi.</a:t>
            </a:r>
          </a:p>
          <a:p>
            <a:endParaRPr lang="it-IT" dirty="0"/>
          </a:p>
        </p:txBody>
      </p:sp>
      <p:pic>
        <p:nvPicPr>
          <p:cNvPr id="6" name="Immagine 5">
            <a:extLst>
              <a:ext uri="{FF2B5EF4-FFF2-40B4-BE49-F238E27FC236}">
                <a16:creationId xmlns:a16="http://schemas.microsoft.com/office/drawing/2014/main" id="{AFD0B946-81BE-9342-9DDC-E78BAA305E1E}"/>
              </a:ext>
            </a:extLst>
          </p:cNvPr>
          <p:cNvPicPr>
            <a:picLocks noChangeAspect="1"/>
          </p:cNvPicPr>
          <p:nvPr/>
        </p:nvPicPr>
        <p:blipFill>
          <a:blip r:embed="rId2"/>
          <a:stretch>
            <a:fillRect/>
          </a:stretch>
        </p:blipFill>
        <p:spPr>
          <a:xfrm>
            <a:off x="4807417" y="685800"/>
            <a:ext cx="4139293" cy="3090672"/>
          </a:xfrm>
          <a:prstGeom prst="rect">
            <a:avLst/>
          </a:prstGeom>
        </p:spPr>
      </p:pic>
      <p:sp>
        <p:nvSpPr>
          <p:cNvPr id="7" name="CasellaDiTesto 6">
            <a:extLst>
              <a:ext uri="{FF2B5EF4-FFF2-40B4-BE49-F238E27FC236}">
                <a16:creationId xmlns:a16="http://schemas.microsoft.com/office/drawing/2014/main" id="{5A6BABF4-CAF7-484B-BC6B-5A3AFD9896DB}"/>
              </a:ext>
            </a:extLst>
          </p:cNvPr>
          <p:cNvSpPr txBox="1"/>
          <p:nvPr/>
        </p:nvSpPr>
        <p:spPr>
          <a:xfrm>
            <a:off x="5038345" y="3895344"/>
            <a:ext cx="3721608" cy="830997"/>
          </a:xfrm>
          <a:prstGeom prst="rect">
            <a:avLst/>
          </a:prstGeom>
          <a:noFill/>
        </p:spPr>
        <p:txBody>
          <a:bodyPr wrap="square" rtlCol="0">
            <a:spAutoFit/>
          </a:bodyPr>
          <a:lstStyle/>
          <a:p>
            <a:r>
              <a:rPr lang="it-IT" sz="1200" dirty="0"/>
              <a:t>Da: </a:t>
            </a:r>
            <a:r>
              <a:rPr lang="it-IT" sz="1200" dirty="0">
                <a:hlinkClick r:id="rId3"/>
              </a:rPr>
              <a:t>http://web.tiscali.it/alessiamarinaro/piogge%20acide/cause/cause.htm</a:t>
            </a:r>
            <a:endParaRPr lang="it-IT" sz="1200" dirty="0"/>
          </a:p>
          <a:p>
            <a:endParaRPr lang="it-IT" sz="1200" dirty="0"/>
          </a:p>
        </p:txBody>
      </p:sp>
    </p:spTree>
    <p:extLst>
      <p:ext uri="{BB962C8B-B14F-4D97-AF65-F5344CB8AC3E}">
        <p14:creationId xmlns:p14="http://schemas.microsoft.com/office/powerpoint/2010/main" val="574344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302818"/>
            <a:ext cx="7184990" cy="14713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sz="4400" dirty="0"/>
              <a:t>EFFETTI DELLE PIOGGE ACIDE:</a:t>
            </a:r>
            <a:br>
              <a:rPr lang="it" sz="4400" dirty="0"/>
            </a:br>
            <a:r>
              <a:rPr lang="it" sz="4400" dirty="0"/>
              <a:t>LE BARRIERE CORALLINE</a:t>
            </a:r>
            <a:endParaRPr sz="4400" dirty="0"/>
          </a:p>
        </p:txBody>
      </p:sp>
      <p:sp>
        <p:nvSpPr>
          <p:cNvPr id="3" name="Sottotitolo 2">
            <a:extLst>
              <a:ext uri="{FF2B5EF4-FFF2-40B4-BE49-F238E27FC236}">
                <a16:creationId xmlns:a16="http://schemas.microsoft.com/office/drawing/2014/main" id="{604BF702-2F93-D542-B217-C9C576D3C3B6}"/>
              </a:ext>
            </a:extLst>
          </p:cNvPr>
          <p:cNvSpPr>
            <a:spLocks noGrp="1"/>
          </p:cNvSpPr>
          <p:nvPr>
            <p:ph type="subTitle" idx="1"/>
          </p:nvPr>
        </p:nvSpPr>
        <p:spPr/>
        <p:txBody>
          <a:bodyPr/>
          <a:lstStyle/>
          <a:p>
            <a:endParaRPr lang="it-IT"/>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dirty="0"/>
              <a:t>Cosa sono?</a:t>
            </a:r>
            <a:endParaRPr dirty="0"/>
          </a:p>
        </p:txBody>
      </p:sp>
      <p:sp>
        <p:nvSpPr>
          <p:cNvPr id="73" name="Google Shape;73;p14"/>
          <p:cNvSpPr txBox="1">
            <a:spLocks noGrp="1"/>
          </p:cNvSpPr>
          <p:nvPr>
            <p:ph type="body" idx="1"/>
          </p:nvPr>
        </p:nvSpPr>
        <p:spPr>
          <a:xfrm>
            <a:off x="311700" y="959323"/>
            <a:ext cx="8743288" cy="1069175"/>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it" dirty="0"/>
              <a:t>Le barriere coralline sono formazioni rocciose che si trovano nei mari e negli oceani tropicali. Sono una specie di  foreste sottomarine che ospitano molte specie viventi. </a:t>
            </a:r>
            <a:endParaRPr dirty="0"/>
          </a:p>
        </p:txBody>
      </p:sp>
      <p:pic>
        <p:nvPicPr>
          <p:cNvPr id="77" name="Google Shape;77;p14"/>
          <p:cNvPicPr preferRelativeResize="0"/>
          <p:nvPr/>
        </p:nvPicPr>
        <p:blipFill>
          <a:blip r:embed="rId3">
            <a:alphaModFix/>
          </a:blip>
          <a:stretch>
            <a:fillRect/>
          </a:stretch>
        </p:blipFill>
        <p:spPr>
          <a:xfrm>
            <a:off x="5011616" y="1847610"/>
            <a:ext cx="3940900" cy="2103676"/>
          </a:xfrm>
          <a:prstGeom prst="rect">
            <a:avLst/>
          </a:prstGeom>
          <a:noFill/>
          <a:ln>
            <a:noFill/>
          </a:ln>
        </p:spPr>
      </p:pic>
      <p:pic>
        <p:nvPicPr>
          <p:cNvPr id="78" name="Google Shape;78;p14"/>
          <p:cNvPicPr preferRelativeResize="0"/>
          <p:nvPr/>
        </p:nvPicPr>
        <p:blipFill>
          <a:blip r:embed="rId4">
            <a:alphaModFix/>
          </a:blip>
          <a:stretch>
            <a:fillRect/>
          </a:stretch>
        </p:blipFill>
        <p:spPr>
          <a:xfrm>
            <a:off x="311700" y="1847611"/>
            <a:ext cx="3940900" cy="2103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dirty="0"/>
              <a:t>Come si formano?</a:t>
            </a:r>
            <a:endParaRPr dirty="0"/>
          </a:p>
        </p:txBody>
      </p:sp>
      <p:sp>
        <p:nvSpPr>
          <p:cNvPr id="84" name="Google Shape;84;p15"/>
          <p:cNvSpPr txBox="1">
            <a:spLocks noGrp="1"/>
          </p:cNvSpPr>
          <p:nvPr>
            <p:ph type="body" idx="1"/>
          </p:nvPr>
        </p:nvSpPr>
        <p:spPr>
          <a:xfrm>
            <a:off x="311700" y="1152425"/>
            <a:ext cx="8354870" cy="911044"/>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it" dirty="0"/>
              <a:t>La porzione rocciosa si forma dagli scheletri calcarei dei coralli. Lo scheletro calcareo è fatto dello stesso materiale dei gusci di cozze e vongole, che abbiamo usato nel nostro esperimento.</a:t>
            </a:r>
            <a:endParaRPr dirty="0"/>
          </a:p>
        </p:txBody>
      </p:sp>
      <p:pic>
        <p:nvPicPr>
          <p:cNvPr id="85" name="Google Shape;85;p15"/>
          <p:cNvPicPr preferRelativeResize="0"/>
          <p:nvPr/>
        </p:nvPicPr>
        <p:blipFill>
          <a:blip r:embed="rId3">
            <a:alphaModFix/>
          </a:blip>
          <a:stretch>
            <a:fillRect/>
          </a:stretch>
        </p:blipFill>
        <p:spPr>
          <a:xfrm>
            <a:off x="6358582" y="2134099"/>
            <a:ext cx="2619375" cy="1743075"/>
          </a:xfrm>
          <a:prstGeom prst="rect">
            <a:avLst/>
          </a:prstGeom>
          <a:noFill/>
          <a:ln>
            <a:noFill/>
          </a:ln>
        </p:spPr>
      </p:pic>
      <p:pic>
        <p:nvPicPr>
          <p:cNvPr id="86" name="Google Shape;86;p15"/>
          <p:cNvPicPr preferRelativeResize="0"/>
          <p:nvPr/>
        </p:nvPicPr>
        <p:blipFill>
          <a:blip r:embed="rId4">
            <a:alphaModFix/>
          </a:blip>
          <a:stretch>
            <a:fillRect/>
          </a:stretch>
        </p:blipFill>
        <p:spPr>
          <a:xfrm>
            <a:off x="3399214" y="3005636"/>
            <a:ext cx="2619375" cy="1743075"/>
          </a:xfrm>
          <a:prstGeom prst="rect">
            <a:avLst/>
          </a:prstGeom>
          <a:noFill/>
          <a:ln>
            <a:noFill/>
          </a:ln>
        </p:spPr>
      </p:pic>
      <p:pic>
        <p:nvPicPr>
          <p:cNvPr id="87" name="Google Shape;87;p15"/>
          <p:cNvPicPr preferRelativeResize="0"/>
          <p:nvPr/>
        </p:nvPicPr>
        <p:blipFill>
          <a:blip r:embed="rId5">
            <a:alphaModFix/>
          </a:blip>
          <a:stretch>
            <a:fillRect/>
          </a:stretch>
        </p:blipFill>
        <p:spPr>
          <a:xfrm>
            <a:off x="590792" y="2134099"/>
            <a:ext cx="2638425" cy="1733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E60258-4E40-E144-B399-1B2E2CE7F3F8}"/>
              </a:ext>
            </a:extLst>
          </p:cNvPr>
          <p:cNvSpPr>
            <a:spLocks noGrp="1"/>
          </p:cNvSpPr>
          <p:nvPr>
            <p:ph type="title"/>
          </p:nvPr>
        </p:nvSpPr>
        <p:spPr/>
        <p:txBody>
          <a:bodyPr/>
          <a:lstStyle/>
          <a:p>
            <a:r>
              <a:rPr lang="it-IT" dirty="0"/>
              <a:t>Metodo</a:t>
            </a:r>
          </a:p>
        </p:txBody>
      </p:sp>
      <p:sp>
        <p:nvSpPr>
          <p:cNvPr id="3" name="Sottotitolo 2">
            <a:extLst>
              <a:ext uri="{FF2B5EF4-FFF2-40B4-BE49-F238E27FC236}">
                <a16:creationId xmlns:a16="http://schemas.microsoft.com/office/drawing/2014/main" id="{98A35310-0CD9-4C43-A0FD-8FF23155F81E}"/>
              </a:ext>
            </a:extLst>
          </p:cNvPr>
          <p:cNvSpPr>
            <a:spLocks noGrp="1"/>
          </p:cNvSpPr>
          <p:nvPr>
            <p:ph type="subTitle" idx="1"/>
          </p:nvPr>
        </p:nvSpPr>
        <p:spPr>
          <a:xfrm>
            <a:off x="265500" y="2726874"/>
            <a:ext cx="4141908" cy="1506797"/>
          </a:xfrm>
        </p:spPr>
        <p:txBody>
          <a:bodyPr>
            <a:normAutofit/>
          </a:bodyPr>
          <a:lstStyle/>
          <a:p>
            <a:r>
              <a:rPr lang="it-IT" dirty="0"/>
              <a:t>Mettiamo la conchiglia nel barattolo, aggiungiamo l’aceto e tappiamo il barattolo.</a:t>
            </a:r>
          </a:p>
        </p:txBody>
      </p:sp>
      <p:pic>
        <p:nvPicPr>
          <p:cNvPr id="6" name="Immagine 5">
            <a:extLst>
              <a:ext uri="{FF2B5EF4-FFF2-40B4-BE49-F238E27FC236}">
                <a16:creationId xmlns:a16="http://schemas.microsoft.com/office/drawing/2014/main" id="{29A9F3DC-4F01-8245-AF5D-CDDD431FE27B}"/>
              </a:ext>
            </a:extLst>
          </p:cNvPr>
          <p:cNvPicPr>
            <a:picLocks noChangeAspect="1"/>
          </p:cNvPicPr>
          <p:nvPr/>
        </p:nvPicPr>
        <p:blipFill>
          <a:blip r:embed="rId2"/>
          <a:stretch>
            <a:fillRect/>
          </a:stretch>
        </p:blipFill>
        <p:spPr>
          <a:xfrm>
            <a:off x="4736594" y="1685399"/>
            <a:ext cx="2382844" cy="2532888"/>
          </a:xfrm>
          <a:prstGeom prst="rect">
            <a:avLst/>
          </a:prstGeom>
        </p:spPr>
      </p:pic>
      <p:pic>
        <p:nvPicPr>
          <p:cNvPr id="8" name="Immagine 7">
            <a:extLst>
              <a:ext uri="{FF2B5EF4-FFF2-40B4-BE49-F238E27FC236}">
                <a16:creationId xmlns:a16="http://schemas.microsoft.com/office/drawing/2014/main" id="{3EA570B3-FF09-EA40-9671-6C798C7D9E1A}"/>
              </a:ext>
            </a:extLst>
          </p:cNvPr>
          <p:cNvPicPr>
            <a:picLocks noChangeAspect="1"/>
          </p:cNvPicPr>
          <p:nvPr/>
        </p:nvPicPr>
        <p:blipFill>
          <a:blip r:embed="rId3"/>
          <a:stretch>
            <a:fillRect/>
          </a:stretch>
        </p:blipFill>
        <p:spPr>
          <a:xfrm>
            <a:off x="6836109" y="42979"/>
            <a:ext cx="2201465" cy="2148679"/>
          </a:xfrm>
          <a:prstGeom prst="rect">
            <a:avLst/>
          </a:prstGeom>
        </p:spPr>
      </p:pic>
      <p:pic>
        <p:nvPicPr>
          <p:cNvPr id="10" name="Immagine 9">
            <a:extLst>
              <a:ext uri="{FF2B5EF4-FFF2-40B4-BE49-F238E27FC236}">
                <a16:creationId xmlns:a16="http://schemas.microsoft.com/office/drawing/2014/main" id="{F7D612AC-04A1-A94A-9B25-817F355C52C1}"/>
              </a:ext>
            </a:extLst>
          </p:cNvPr>
          <p:cNvPicPr>
            <a:picLocks noChangeAspect="1"/>
          </p:cNvPicPr>
          <p:nvPr/>
        </p:nvPicPr>
        <p:blipFill rotWithShape="1">
          <a:blip r:embed="rId4"/>
          <a:srcRect l="10553" t="10489"/>
          <a:stretch/>
        </p:blipFill>
        <p:spPr>
          <a:xfrm>
            <a:off x="6918381" y="2994821"/>
            <a:ext cx="2225619" cy="2148679"/>
          </a:xfrm>
          <a:prstGeom prst="rect">
            <a:avLst/>
          </a:prstGeom>
        </p:spPr>
      </p:pic>
    </p:spTree>
    <p:extLst>
      <p:ext uri="{BB962C8B-B14F-4D97-AF65-F5344CB8AC3E}">
        <p14:creationId xmlns:p14="http://schemas.microsoft.com/office/powerpoint/2010/main" val="1683390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3BCDE6-686E-2944-B0EF-CAA6E59ADEB9}"/>
              </a:ext>
            </a:extLst>
          </p:cNvPr>
          <p:cNvSpPr>
            <a:spLocks noGrp="1"/>
          </p:cNvSpPr>
          <p:nvPr>
            <p:ph type="title"/>
          </p:nvPr>
        </p:nvSpPr>
        <p:spPr/>
        <p:txBody>
          <a:bodyPr>
            <a:normAutofit fontScale="90000"/>
          </a:bodyPr>
          <a:lstStyle/>
          <a:p>
            <a:r>
              <a:rPr lang="it-IT" dirty="0"/>
              <a:t>Come si formano</a:t>
            </a:r>
          </a:p>
        </p:txBody>
      </p:sp>
      <p:sp>
        <p:nvSpPr>
          <p:cNvPr id="4" name="Sottotitolo 3">
            <a:extLst>
              <a:ext uri="{FF2B5EF4-FFF2-40B4-BE49-F238E27FC236}">
                <a16:creationId xmlns:a16="http://schemas.microsoft.com/office/drawing/2014/main" id="{F739256A-8824-8D47-B2E0-FDBD6471DC38}"/>
              </a:ext>
            </a:extLst>
          </p:cNvPr>
          <p:cNvSpPr>
            <a:spLocks noGrp="1"/>
          </p:cNvSpPr>
          <p:nvPr>
            <p:ph type="body" idx="1"/>
          </p:nvPr>
        </p:nvSpPr>
        <p:spPr>
          <a:xfrm>
            <a:off x="310553" y="990454"/>
            <a:ext cx="8719012" cy="1217931"/>
          </a:xfrm>
        </p:spPr>
        <p:txBody>
          <a:bodyPr>
            <a:normAutofit fontScale="92500" lnSpcReduction="20000"/>
          </a:bodyPr>
          <a:lstStyle/>
          <a:p>
            <a:pPr marL="114300" indent="0">
              <a:buNone/>
            </a:pPr>
            <a:r>
              <a:rPr lang="it-IT" dirty="0"/>
              <a:t>Quelli che chiamiamo coralli sono colonie di piccoli animali senza scheletro (invertebrati) che si chiamano polipi.</a:t>
            </a:r>
          </a:p>
          <a:p>
            <a:pPr marL="114300" indent="0">
              <a:buNone/>
            </a:pPr>
            <a:r>
              <a:rPr lang="it-IT" dirty="0"/>
              <a:t>I polipi hanno una protezione esterna di calcare, che li sostiene e da loro una forma caratteristica.</a:t>
            </a:r>
          </a:p>
          <a:p>
            <a:endParaRPr lang="it-IT" dirty="0"/>
          </a:p>
        </p:txBody>
      </p:sp>
      <p:pic>
        <p:nvPicPr>
          <p:cNvPr id="9" name="Immagine 8">
            <a:extLst>
              <a:ext uri="{FF2B5EF4-FFF2-40B4-BE49-F238E27FC236}">
                <a16:creationId xmlns:a16="http://schemas.microsoft.com/office/drawing/2014/main" id="{DA0BAA9E-AF0C-8840-B7BC-5131ED3A2509}"/>
              </a:ext>
            </a:extLst>
          </p:cNvPr>
          <p:cNvPicPr>
            <a:picLocks noChangeAspect="1"/>
          </p:cNvPicPr>
          <p:nvPr/>
        </p:nvPicPr>
        <p:blipFill>
          <a:blip r:embed="rId2"/>
          <a:stretch>
            <a:fillRect/>
          </a:stretch>
        </p:blipFill>
        <p:spPr>
          <a:xfrm>
            <a:off x="529297" y="2071087"/>
            <a:ext cx="3701392" cy="2474645"/>
          </a:xfrm>
          <a:prstGeom prst="rect">
            <a:avLst/>
          </a:prstGeom>
        </p:spPr>
      </p:pic>
      <p:sp>
        <p:nvSpPr>
          <p:cNvPr id="10" name="CasellaDiTesto 9">
            <a:extLst>
              <a:ext uri="{FF2B5EF4-FFF2-40B4-BE49-F238E27FC236}">
                <a16:creationId xmlns:a16="http://schemas.microsoft.com/office/drawing/2014/main" id="{B3866C0B-7065-AE43-91E8-8F6C02414BCF}"/>
              </a:ext>
            </a:extLst>
          </p:cNvPr>
          <p:cNvSpPr txBox="1"/>
          <p:nvPr/>
        </p:nvSpPr>
        <p:spPr>
          <a:xfrm>
            <a:off x="411345" y="4583195"/>
            <a:ext cx="3937295" cy="461665"/>
          </a:xfrm>
          <a:prstGeom prst="rect">
            <a:avLst/>
          </a:prstGeom>
          <a:noFill/>
        </p:spPr>
        <p:txBody>
          <a:bodyPr wrap="square" rtlCol="0">
            <a:spAutoFit/>
          </a:bodyPr>
          <a:lstStyle/>
          <a:p>
            <a:r>
              <a:rPr lang="it-IT" sz="1200" dirty="0"/>
              <a:t>Da: </a:t>
            </a:r>
            <a:r>
              <a:rPr lang="it-IT" sz="1200" dirty="0">
                <a:hlinkClick r:id="rId3"/>
              </a:rPr>
              <a:t>https://www.focusjunior.it/animali/cosa-sono-coralli/</a:t>
            </a:r>
            <a:endParaRPr lang="it-IT" sz="1200" dirty="0"/>
          </a:p>
          <a:p>
            <a:endParaRPr lang="it-IT" sz="1200" dirty="0"/>
          </a:p>
        </p:txBody>
      </p:sp>
      <p:pic>
        <p:nvPicPr>
          <p:cNvPr id="12" name="Immagine 11">
            <a:extLst>
              <a:ext uri="{FF2B5EF4-FFF2-40B4-BE49-F238E27FC236}">
                <a16:creationId xmlns:a16="http://schemas.microsoft.com/office/drawing/2014/main" id="{BFF86EB8-8142-7142-8FD8-F8BD3EB96AB7}"/>
              </a:ext>
            </a:extLst>
          </p:cNvPr>
          <p:cNvPicPr>
            <a:picLocks noChangeAspect="1"/>
          </p:cNvPicPr>
          <p:nvPr/>
        </p:nvPicPr>
        <p:blipFill>
          <a:blip r:embed="rId4"/>
          <a:stretch>
            <a:fillRect/>
          </a:stretch>
        </p:blipFill>
        <p:spPr>
          <a:xfrm>
            <a:off x="4791932" y="1968027"/>
            <a:ext cx="3442127" cy="2294751"/>
          </a:xfrm>
          <a:prstGeom prst="rect">
            <a:avLst/>
          </a:prstGeom>
        </p:spPr>
      </p:pic>
      <p:sp>
        <p:nvSpPr>
          <p:cNvPr id="14" name="CasellaDiTesto 13">
            <a:extLst>
              <a:ext uri="{FF2B5EF4-FFF2-40B4-BE49-F238E27FC236}">
                <a16:creationId xmlns:a16="http://schemas.microsoft.com/office/drawing/2014/main" id="{4C31F254-9EC1-8040-8930-154FB3ADF3D3}"/>
              </a:ext>
            </a:extLst>
          </p:cNvPr>
          <p:cNvSpPr txBox="1"/>
          <p:nvPr/>
        </p:nvSpPr>
        <p:spPr>
          <a:xfrm>
            <a:off x="4725748" y="4281726"/>
            <a:ext cx="3701393" cy="861774"/>
          </a:xfrm>
          <a:prstGeom prst="rect">
            <a:avLst/>
          </a:prstGeom>
          <a:noFill/>
        </p:spPr>
        <p:txBody>
          <a:bodyPr wrap="square" rtlCol="0">
            <a:spAutoFit/>
          </a:bodyPr>
          <a:lstStyle/>
          <a:p>
            <a:r>
              <a:rPr lang="it-IT" sz="1200" dirty="0"/>
              <a:t>Da: </a:t>
            </a:r>
            <a:r>
              <a:rPr lang="it-IT" sz="1200" dirty="0">
                <a:hlinkClick r:id="rId5"/>
              </a:rPr>
              <a:t>https://www.geopop.it/cosa-sono-le-barriere-coralline-e-perche-sono-importanti-per-la-vita-marina-e-umana/</a:t>
            </a:r>
            <a:endParaRPr lang="it-IT" sz="1200" dirty="0"/>
          </a:p>
          <a:p>
            <a:endParaRPr lang="it-IT" dirty="0"/>
          </a:p>
        </p:txBody>
      </p:sp>
    </p:spTree>
    <p:extLst>
      <p:ext uri="{BB962C8B-B14F-4D97-AF65-F5344CB8AC3E}">
        <p14:creationId xmlns:p14="http://schemas.microsoft.com/office/powerpoint/2010/main" val="3208308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Dove si trovano?</a:t>
            </a:r>
            <a:endParaRPr/>
          </a:p>
        </p:txBody>
      </p:sp>
      <p:sp>
        <p:nvSpPr>
          <p:cNvPr id="93" name="Google Shape;93;p16"/>
          <p:cNvSpPr txBox="1">
            <a:spLocks noGrp="1"/>
          </p:cNvSpPr>
          <p:nvPr>
            <p:ph type="body" idx="1"/>
          </p:nvPr>
        </p:nvSpPr>
        <p:spPr>
          <a:xfrm>
            <a:off x="311700" y="1053492"/>
            <a:ext cx="8727104" cy="707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1200"/>
              </a:spcAft>
              <a:buNone/>
            </a:pPr>
            <a:r>
              <a:rPr lang="it" dirty="0"/>
              <a:t>Si trovano nei mari e negli oceani tropicali, dove la temperatura dell’acqua e fra i 18 e 30 gradi.</a:t>
            </a:r>
            <a:endParaRPr dirty="0"/>
          </a:p>
        </p:txBody>
      </p:sp>
      <p:pic>
        <p:nvPicPr>
          <p:cNvPr id="3" name="Immagine 2">
            <a:extLst>
              <a:ext uri="{FF2B5EF4-FFF2-40B4-BE49-F238E27FC236}">
                <a16:creationId xmlns:a16="http://schemas.microsoft.com/office/drawing/2014/main" id="{A9E0940C-AC75-FD48-B6BE-92E97EC4DE9F}"/>
              </a:ext>
            </a:extLst>
          </p:cNvPr>
          <p:cNvPicPr>
            <a:picLocks noChangeAspect="1"/>
          </p:cNvPicPr>
          <p:nvPr/>
        </p:nvPicPr>
        <p:blipFill rotWithShape="1">
          <a:blip r:embed="rId3"/>
          <a:srcRect t="8072" b="8577"/>
          <a:stretch/>
        </p:blipFill>
        <p:spPr>
          <a:xfrm>
            <a:off x="594764" y="1407192"/>
            <a:ext cx="6748757" cy="3266561"/>
          </a:xfrm>
          <a:prstGeom prst="rect">
            <a:avLst/>
          </a:prstGeom>
        </p:spPr>
      </p:pic>
      <p:sp>
        <p:nvSpPr>
          <p:cNvPr id="9" name="CasellaDiTesto 8">
            <a:extLst>
              <a:ext uri="{FF2B5EF4-FFF2-40B4-BE49-F238E27FC236}">
                <a16:creationId xmlns:a16="http://schemas.microsoft.com/office/drawing/2014/main" id="{7AB58373-EBE5-654D-B29F-CF5D5579D36A}"/>
              </a:ext>
            </a:extLst>
          </p:cNvPr>
          <p:cNvSpPr txBox="1"/>
          <p:nvPr/>
        </p:nvSpPr>
        <p:spPr>
          <a:xfrm>
            <a:off x="594764" y="4674199"/>
            <a:ext cx="8023253" cy="492443"/>
          </a:xfrm>
          <a:prstGeom prst="rect">
            <a:avLst/>
          </a:prstGeom>
          <a:noFill/>
        </p:spPr>
        <p:txBody>
          <a:bodyPr wrap="square">
            <a:spAutoFit/>
          </a:bodyPr>
          <a:lstStyle/>
          <a:p>
            <a:r>
              <a:rPr lang="it-IT" sz="1200" dirty="0"/>
              <a:t>Da: </a:t>
            </a:r>
            <a:r>
              <a:rPr lang="it-IT" sz="1200" dirty="0">
                <a:hlinkClick r:id="rId4"/>
              </a:rPr>
              <a:t>https://www.geopop.it/cosa-sono-le-barriere-coralline-e-perche-sono-importanti-per-la-vita-marina-e-umana/</a:t>
            </a:r>
            <a:endParaRPr lang="it-IT" sz="1200" dirty="0"/>
          </a:p>
          <a:p>
            <a:endParaRPr lang="it-IT"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973B5F-9FDB-DA41-8684-B7596940C0A6}"/>
              </a:ext>
            </a:extLst>
          </p:cNvPr>
          <p:cNvSpPr>
            <a:spLocks noGrp="1"/>
          </p:cNvSpPr>
          <p:nvPr>
            <p:ph type="title"/>
          </p:nvPr>
        </p:nvSpPr>
        <p:spPr/>
        <p:txBody>
          <a:bodyPr>
            <a:normAutofit fontScale="90000"/>
          </a:bodyPr>
          <a:lstStyle/>
          <a:p>
            <a:r>
              <a:rPr lang="it-IT" dirty="0"/>
              <a:t>Quanto tempo?</a:t>
            </a:r>
          </a:p>
        </p:txBody>
      </p:sp>
      <p:sp>
        <p:nvSpPr>
          <p:cNvPr id="3" name="Segnaposto testo 2">
            <a:extLst>
              <a:ext uri="{FF2B5EF4-FFF2-40B4-BE49-F238E27FC236}">
                <a16:creationId xmlns:a16="http://schemas.microsoft.com/office/drawing/2014/main" id="{99C97825-D15E-EC49-9AF0-5811398C500D}"/>
              </a:ext>
            </a:extLst>
          </p:cNvPr>
          <p:cNvSpPr>
            <a:spLocks noGrp="1"/>
          </p:cNvSpPr>
          <p:nvPr>
            <p:ph type="body" idx="1"/>
          </p:nvPr>
        </p:nvSpPr>
        <p:spPr>
          <a:xfrm>
            <a:off x="311700" y="1096716"/>
            <a:ext cx="8520600" cy="1120825"/>
          </a:xfrm>
        </p:spPr>
        <p:txBody>
          <a:bodyPr>
            <a:normAutofit lnSpcReduction="10000"/>
          </a:bodyPr>
          <a:lstStyle/>
          <a:p>
            <a:pPr marL="114300" indent="0">
              <a:buNone/>
            </a:pPr>
            <a:r>
              <a:rPr lang="it-IT" dirty="0"/>
              <a:t>Le barriere coralline si formano e crescono molto lentamente. </a:t>
            </a:r>
          </a:p>
          <a:p>
            <a:pPr marL="114300" indent="0">
              <a:buNone/>
            </a:pPr>
            <a:r>
              <a:rPr lang="it-IT" dirty="0"/>
              <a:t>Si stima che ci vogliono 10.000 anni per formare una barriera corallina e 30 milioni di anni per la formazione di un atollo.</a:t>
            </a:r>
          </a:p>
        </p:txBody>
      </p:sp>
      <p:pic>
        <p:nvPicPr>
          <p:cNvPr id="5" name="Immagine 4">
            <a:extLst>
              <a:ext uri="{FF2B5EF4-FFF2-40B4-BE49-F238E27FC236}">
                <a16:creationId xmlns:a16="http://schemas.microsoft.com/office/drawing/2014/main" id="{AAD70F05-F2BB-B543-9BC2-C670DDBCDDF8}"/>
              </a:ext>
            </a:extLst>
          </p:cNvPr>
          <p:cNvPicPr>
            <a:picLocks noChangeAspect="1"/>
          </p:cNvPicPr>
          <p:nvPr/>
        </p:nvPicPr>
        <p:blipFill>
          <a:blip r:embed="rId2"/>
          <a:stretch>
            <a:fillRect/>
          </a:stretch>
        </p:blipFill>
        <p:spPr>
          <a:xfrm>
            <a:off x="311700" y="2077949"/>
            <a:ext cx="4202798" cy="2101399"/>
          </a:xfrm>
          <a:prstGeom prst="rect">
            <a:avLst/>
          </a:prstGeom>
        </p:spPr>
      </p:pic>
      <p:sp>
        <p:nvSpPr>
          <p:cNvPr id="6" name="CasellaDiTesto 5">
            <a:extLst>
              <a:ext uri="{FF2B5EF4-FFF2-40B4-BE49-F238E27FC236}">
                <a16:creationId xmlns:a16="http://schemas.microsoft.com/office/drawing/2014/main" id="{C1DBE351-EA31-4149-98F5-3F08CB2E84D9}"/>
              </a:ext>
            </a:extLst>
          </p:cNvPr>
          <p:cNvSpPr txBox="1"/>
          <p:nvPr/>
        </p:nvSpPr>
        <p:spPr>
          <a:xfrm>
            <a:off x="242762" y="4245625"/>
            <a:ext cx="4049049" cy="830997"/>
          </a:xfrm>
          <a:prstGeom prst="rect">
            <a:avLst/>
          </a:prstGeom>
          <a:noFill/>
        </p:spPr>
        <p:txBody>
          <a:bodyPr wrap="square" rtlCol="0">
            <a:spAutoFit/>
          </a:bodyPr>
          <a:lstStyle/>
          <a:p>
            <a:r>
              <a:rPr lang="it-IT" sz="1200" dirty="0"/>
              <a:t>Da: </a:t>
            </a:r>
            <a:r>
              <a:rPr lang="it-IT" sz="1200" dirty="0">
                <a:hlinkClick r:id="rId3"/>
              </a:rPr>
              <a:t>https://www.cosmopolitan.com/it/lifestyle/a33020754/barriere-coralline-cambiano-colore-perche/</a:t>
            </a:r>
            <a:endParaRPr lang="it-IT" sz="1200" dirty="0"/>
          </a:p>
          <a:p>
            <a:endParaRPr lang="it-IT" sz="1200" dirty="0"/>
          </a:p>
        </p:txBody>
      </p:sp>
      <p:pic>
        <p:nvPicPr>
          <p:cNvPr id="8" name="Immagine 7">
            <a:extLst>
              <a:ext uri="{FF2B5EF4-FFF2-40B4-BE49-F238E27FC236}">
                <a16:creationId xmlns:a16="http://schemas.microsoft.com/office/drawing/2014/main" id="{E693C684-90AF-FA46-BB73-F7DD7A7BB4F4}"/>
              </a:ext>
            </a:extLst>
          </p:cNvPr>
          <p:cNvPicPr>
            <a:picLocks noChangeAspect="1"/>
          </p:cNvPicPr>
          <p:nvPr/>
        </p:nvPicPr>
        <p:blipFill>
          <a:blip r:embed="rId4"/>
          <a:stretch>
            <a:fillRect/>
          </a:stretch>
        </p:blipFill>
        <p:spPr>
          <a:xfrm>
            <a:off x="5027988" y="2077949"/>
            <a:ext cx="3584741" cy="2303196"/>
          </a:xfrm>
          <a:prstGeom prst="rect">
            <a:avLst/>
          </a:prstGeom>
        </p:spPr>
      </p:pic>
      <p:sp>
        <p:nvSpPr>
          <p:cNvPr id="9" name="CasellaDiTesto 8">
            <a:extLst>
              <a:ext uri="{FF2B5EF4-FFF2-40B4-BE49-F238E27FC236}">
                <a16:creationId xmlns:a16="http://schemas.microsoft.com/office/drawing/2014/main" id="{20489899-97C7-744A-AF17-F9A9B6220030}"/>
              </a:ext>
            </a:extLst>
          </p:cNvPr>
          <p:cNvSpPr txBox="1"/>
          <p:nvPr/>
        </p:nvSpPr>
        <p:spPr>
          <a:xfrm>
            <a:off x="4933112" y="4390001"/>
            <a:ext cx="4240192" cy="892552"/>
          </a:xfrm>
          <a:prstGeom prst="rect">
            <a:avLst/>
          </a:prstGeom>
          <a:noFill/>
        </p:spPr>
        <p:txBody>
          <a:bodyPr wrap="square" rtlCol="0">
            <a:spAutoFit/>
          </a:bodyPr>
          <a:lstStyle/>
          <a:p>
            <a:r>
              <a:rPr lang="it-IT" sz="1200" dirty="0"/>
              <a:t>Da: </a:t>
            </a:r>
            <a:r>
              <a:rPr lang="it-IT" sz="1200" dirty="0">
                <a:hlinkClick r:id="rId5"/>
              </a:rPr>
              <a:t>https://www.aquadiving.it/appunti-viaggio-subacquei/belize-200-chilometri-di-coralli-siti-dimmersione-temperature-e-visibilita</a:t>
            </a:r>
            <a:r>
              <a:rPr lang="it-IT" dirty="0">
                <a:hlinkClick r:id="rId5"/>
              </a:rPr>
              <a:t>/</a:t>
            </a:r>
            <a:endParaRPr lang="it-IT" dirty="0"/>
          </a:p>
          <a:p>
            <a:endParaRPr lang="it-IT" dirty="0"/>
          </a:p>
        </p:txBody>
      </p:sp>
    </p:spTree>
    <p:extLst>
      <p:ext uri="{BB962C8B-B14F-4D97-AF65-F5344CB8AC3E}">
        <p14:creationId xmlns:p14="http://schemas.microsoft.com/office/powerpoint/2010/main" val="845222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dirty="0"/>
              <a:t>Perché sono importanti?</a:t>
            </a:r>
            <a:endParaRPr dirty="0"/>
          </a:p>
        </p:txBody>
      </p:sp>
      <p:sp>
        <p:nvSpPr>
          <p:cNvPr id="101" name="Google Shape;101;p17"/>
          <p:cNvSpPr txBox="1"/>
          <p:nvPr/>
        </p:nvSpPr>
        <p:spPr>
          <a:xfrm>
            <a:off x="311700" y="1152425"/>
            <a:ext cx="85206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dirty="0">
                <a:solidFill>
                  <a:schemeClr val="dk2"/>
                </a:solidFill>
                <a:latin typeface="Open Sans"/>
                <a:ea typeface="Open Sans"/>
                <a:cs typeface="Open Sans"/>
                <a:sym typeface="Open Sans"/>
              </a:rPr>
              <a:t>Sono importanti perché ci vivono moltissimi tipi di specie marine che danno da mangiare, in modi diversi, a 500 milioni di persone in tutto il mondo. Non solo pesci e molluschi, ma anche spugne e tartarughe.</a:t>
            </a:r>
            <a:endParaRPr sz="1800" dirty="0">
              <a:solidFill>
                <a:schemeClr val="dk2"/>
              </a:solidFill>
              <a:latin typeface="Open Sans"/>
              <a:ea typeface="Open Sans"/>
              <a:cs typeface="Open Sans"/>
              <a:sym typeface="Open Sans"/>
            </a:endParaRPr>
          </a:p>
        </p:txBody>
      </p:sp>
      <p:sp>
        <p:nvSpPr>
          <p:cNvPr id="102" name="Google Shape;102;p17"/>
          <p:cNvSpPr txBox="1"/>
          <p:nvPr/>
        </p:nvSpPr>
        <p:spPr>
          <a:xfrm>
            <a:off x="0" y="2038350"/>
            <a:ext cx="9144000" cy="47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Open Sans"/>
              <a:ea typeface="Open Sans"/>
              <a:cs typeface="Open Sans"/>
              <a:sym typeface="Open Sans"/>
            </a:endParaRPr>
          </a:p>
        </p:txBody>
      </p:sp>
      <p:pic>
        <p:nvPicPr>
          <p:cNvPr id="3" name="Immagine 2">
            <a:extLst>
              <a:ext uri="{FF2B5EF4-FFF2-40B4-BE49-F238E27FC236}">
                <a16:creationId xmlns:a16="http://schemas.microsoft.com/office/drawing/2014/main" id="{62347A71-E76B-8344-914B-91437F97D87D}"/>
              </a:ext>
            </a:extLst>
          </p:cNvPr>
          <p:cNvPicPr>
            <a:picLocks noChangeAspect="1"/>
          </p:cNvPicPr>
          <p:nvPr/>
        </p:nvPicPr>
        <p:blipFill>
          <a:blip r:embed="rId3"/>
          <a:stretch>
            <a:fillRect/>
          </a:stretch>
        </p:blipFill>
        <p:spPr>
          <a:xfrm>
            <a:off x="754976" y="2157618"/>
            <a:ext cx="3307619" cy="2480714"/>
          </a:xfrm>
          <a:prstGeom prst="rect">
            <a:avLst/>
          </a:prstGeom>
        </p:spPr>
      </p:pic>
      <p:pic>
        <p:nvPicPr>
          <p:cNvPr id="5" name="Immagine 4">
            <a:extLst>
              <a:ext uri="{FF2B5EF4-FFF2-40B4-BE49-F238E27FC236}">
                <a16:creationId xmlns:a16="http://schemas.microsoft.com/office/drawing/2014/main" id="{6BE4AF9D-EF4A-F047-81B2-78EEDA517470}"/>
              </a:ext>
            </a:extLst>
          </p:cNvPr>
          <p:cNvPicPr>
            <a:picLocks noChangeAspect="1"/>
          </p:cNvPicPr>
          <p:nvPr/>
        </p:nvPicPr>
        <p:blipFill>
          <a:blip r:embed="rId4"/>
          <a:stretch>
            <a:fillRect/>
          </a:stretch>
        </p:blipFill>
        <p:spPr>
          <a:xfrm>
            <a:off x="4973793" y="2124435"/>
            <a:ext cx="3307619" cy="2216105"/>
          </a:xfrm>
          <a:prstGeom prst="rect">
            <a:avLst/>
          </a:prstGeom>
        </p:spPr>
      </p:pic>
      <p:sp>
        <p:nvSpPr>
          <p:cNvPr id="6" name="CasellaDiTesto 5">
            <a:extLst>
              <a:ext uri="{FF2B5EF4-FFF2-40B4-BE49-F238E27FC236}">
                <a16:creationId xmlns:a16="http://schemas.microsoft.com/office/drawing/2014/main" id="{E23971C2-97B1-EE47-A74D-0D2783FFE4B7}"/>
              </a:ext>
            </a:extLst>
          </p:cNvPr>
          <p:cNvSpPr txBox="1"/>
          <p:nvPr/>
        </p:nvSpPr>
        <p:spPr>
          <a:xfrm>
            <a:off x="4895682" y="4358320"/>
            <a:ext cx="4037925" cy="646331"/>
          </a:xfrm>
          <a:prstGeom prst="rect">
            <a:avLst/>
          </a:prstGeom>
          <a:noFill/>
        </p:spPr>
        <p:txBody>
          <a:bodyPr wrap="square" rtlCol="0">
            <a:spAutoFit/>
          </a:bodyPr>
          <a:lstStyle/>
          <a:p>
            <a:r>
              <a:rPr lang="it-IT" sz="1200" dirty="0"/>
              <a:t>Da: </a:t>
            </a:r>
            <a:r>
              <a:rPr lang="it-IT" sz="1200" dirty="0">
                <a:hlinkClick r:id="rId5"/>
              </a:rPr>
              <a:t>https://www.focusjunior.it/animali/10-curiosita-sulla-barriera-corallina/</a:t>
            </a:r>
            <a:endParaRPr lang="it-IT" sz="1200" dirty="0"/>
          </a:p>
          <a:p>
            <a:endParaRPr lang="it-IT" sz="1200" dirty="0"/>
          </a:p>
        </p:txBody>
      </p:sp>
      <p:sp>
        <p:nvSpPr>
          <p:cNvPr id="7" name="CasellaDiTesto 6">
            <a:extLst>
              <a:ext uri="{FF2B5EF4-FFF2-40B4-BE49-F238E27FC236}">
                <a16:creationId xmlns:a16="http://schemas.microsoft.com/office/drawing/2014/main" id="{AF467F77-6E23-6444-8544-6552B7DE3D1C}"/>
              </a:ext>
            </a:extLst>
          </p:cNvPr>
          <p:cNvSpPr txBox="1"/>
          <p:nvPr/>
        </p:nvSpPr>
        <p:spPr>
          <a:xfrm>
            <a:off x="210393" y="4638332"/>
            <a:ext cx="4183582" cy="646331"/>
          </a:xfrm>
          <a:prstGeom prst="rect">
            <a:avLst/>
          </a:prstGeom>
          <a:noFill/>
        </p:spPr>
        <p:txBody>
          <a:bodyPr wrap="square" rtlCol="0">
            <a:spAutoFit/>
          </a:bodyPr>
          <a:lstStyle/>
          <a:p>
            <a:r>
              <a:rPr lang="it-IT" sz="1200" dirty="0"/>
              <a:t>Da: </a:t>
            </a:r>
            <a:r>
              <a:rPr lang="it-IT" sz="1200" dirty="0">
                <a:hlinkClick r:id="rId6"/>
              </a:rPr>
              <a:t>https://lamiapassioneperglianimali.weebly.com/spazio-natura/gli-animali-della-barriera-corallina</a:t>
            </a:r>
            <a:endParaRPr lang="it-IT" sz="1200" dirty="0"/>
          </a:p>
          <a:p>
            <a:endParaRPr lang="it-IT"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E37B2A-AB89-A447-96E4-1DBCD30C9475}"/>
              </a:ext>
            </a:extLst>
          </p:cNvPr>
          <p:cNvSpPr>
            <a:spLocks noGrp="1"/>
          </p:cNvSpPr>
          <p:nvPr>
            <p:ph type="title"/>
          </p:nvPr>
        </p:nvSpPr>
        <p:spPr/>
        <p:txBody>
          <a:bodyPr>
            <a:normAutofit fontScale="90000"/>
          </a:bodyPr>
          <a:lstStyle/>
          <a:p>
            <a:r>
              <a:rPr lang="it-IT" dirty="0"/>
              <a:t>Perché sono importanti?</a:t>
            </a:r>
          </a:p>
        </p:txBody>
      </p:sp>
      <p:sp>
        <p:nvSpPr>
          <p:cNvPr id="4" name="Segnaposto testo 3">
            <a:extLst>
              <a:ext uri="{FF2B5EF4-FFF2-40B4-BE49-F238E27FC236}">
                <a16:creationId xmlns:a16="http://schemas.microsoft.com/office/drawing/2014/main" id="{5F8E0601-DCAB-AF4B-8418-D738A16C70BA}"/>
              </a:ext>
            </a:extLst>
          </p:cNvPr>
          <p:cNvSpPr>
            <a:spLocks noGrp="1"/>
          </p:cNvSpPr>
          <p:nvPr>
            <p:ph type="body" idx="1"/>
          </p:nvPr>
        </p:nvSpPr>
        <p:spPr>
          <a:xfrm>
            <a:off x="210393" y="1152425"/>
            <a:ext cx="8621907" cy="983872"/>
          </a:xfrm>
        </p:spPr>
        <p:txBody>
          <a:bodyPr>
            <a:normAutofit fontScale="92500" lnSpcReduction="20000"/>
          </a:bodyPr>
          <a:lstStyle/>
          <a:p>
            <a:pPr marL="114300" indent="0">
              <a:buNone/>
            </a:pPr>
            <a:r>
              <a:rPr lang="it-IT" dirty="0"/>
              <a:t>Ad esempio perché fanno arrivare sulle coste le onde con meno forza, proteggendo le coste e le spiagge dall’erosione meglio di quanto fa una barriera costruita dall’uomo.</a:t>
            </a:r>
          </a:p>
        </p:txBody>
      </p:sp>
      <p:pic>
        <p:nvPicPr>
          <p:cNvPr id="6" name="Immagine 5">
            <a:extLst>
              <a:ext uri="{FF2B5EF4-FFF2-40B4-BE49-F238E27FC236}">
                <a16:creationId xmlns:a16="http://schemas.microsoft.com/office/drawing/2014/main" id="{4BEA743C-C50C-6C46-976C-EA9AFEF4350C}"/>
              </a:ext>
            </a:extLst>
          </p:cNvPr>
          <p:cNvPicPr>
            <a:picLocks noChangeAspect="1"/>
          </p:cNvPicPr>
          <p:nvPr/>
        </p:nvPicPr>
        <p:blipFill>
          <a:blip r:embed="rId2"/>
          <a:stretch>
            <a:fillRect/>
          </a:stretch>
        </p:blipFill>
        <p:spPr>
          <a:xfrm>
            <a:off x="1332491" y="1976964"/>
            <a:ext cx="5019758" cy="2985235"/>
          </a:xfrm>
          <a:prstGeom prst="rect">
            <a:avLst/>
          </a:prstGeom>
        </p:spPr>
      </p:pic>
    </p:spTree>
    <p:extLst>
      <p:ext uri="{BB962C8B-B14F-4D97-AF65-F5344CB8AC3E}">
        <p14:creationId xmlns:p14="http://schemas.microsoft.com/office/powerpoint/2010/main" val="1116254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E8D04C6-0F47-D345-BC2C-EC84FFC66186}"/>
              </a:ext>
            </a:extLst>
          </p:cNvPr>
          <p:cNvSpPr>
            <a:spLocks noGrp="1"/>
          </p:cNvSpPr>
          <p:nvPr>
            <p:ph type="title"/>
          </p:nvPr>
        </p:nvSpPr>
        <p:spPr>
          <a:xfrm>
            <a:off x="265500" y="724200"/>
            <a:ext cx="4045200" cy="1675800"/>
          </a:xfrm>
        </p:spPr>
        <p:txBody>
          <a:bodyPr>
            <a:normAutofit fontScale="90000"/>
          </a:bodyPr>
          <a:lstStyle/>
          <a:p>
            <a:r>
              <a:rPr lang="it-IT" dirty="0"/>
              <a:t>La pioggia acida sulla barriera corallina</a:t>
            </a:r>
          </a:p>
        </p:txBody>
      </p:sp>
      <p:sp>
        <p:nvSpPr>
          <p:cNvPr id="5" name="Sottotitolo 4">
            <a:extLst>
              <a:ext uri="{FF2B5EF4-FFF2-40B4-BE49-F238E27FC236}">
                <a16:creationId xmlns:a16="http://schemas.microsoft.com/office/drawing/2014/main" id="{4BB73914-D277-094D-BA9B-7EE903A2FD62}"/>
              </a:ext>
            </a:extLst>
          </p:cNvPr>
          <p:cNvSpPr>
            <a:spLocks noGrp="1"/>
          </p:cNvSpPr>
          <p:nvPr>
            <p:ph type="subTitle" idx="1"/>
          </p:nvPr>
        </p:nvSpPr>
        <p:spPr>
          <a:xfrm>
            <a:off x="265499" y="2400000"/>
            <a:ext cx="4152751" cy="2382393"/>
          </a:xfrm>
        </p:spPr>
        <p:txBody>
          <a:bodyPr>
            <a:normAutofit fontScale="92500" lnSpcReduction="20000"/>
          </a:bodyPr>
          <a:lstStyle/>
          <a:p>
            <a:r>
              <a:rPr lang="it-IT" dirty="0"/>
              <a:t>La pioggia acida provoca un’acidificazione dei mari e degli oceani.</a:t>
            </a:r>
          </a:p>
          <a:p>
            <a:r>
              <a:rPr lang="it-IT" dirty="0"/>
              <a:t>Come nel nostro esperimento questa acidificazione causa un lento scioglimento delle barriere coralline, mentre l’inquinamento provoca la perdita di colore.</a:t>
            </a:r>
          </a:p>
        </p:txBody>
      </p:sp>
      <p:pic>
        <p:nvPicPr>
          <p:cNvPr id="8" name="Immagine 7">
            <a:extLst>
              <a:ext uri="{FF2B5EF4-FFF2-40B4-BE49-F238E27FC236}">
                <a16:creationId xmlns:a16="http://schemas.microsoft.com/office/drawing/2014/main" id="{F018053A-6027-DE42-8915-27BC39F92803}"/>
              </a:ext>
            </a:extLst>
          </p:cNvPr>
          <p:cNvPicPr>
            <a:picLocks noChangeAspect="1"/>
          </p:cNvPicPr>
          <p:nvPr/>
        </p:nvPicPr>
        <p:blipFill>
          <a:blip r:embed="rId2"/>
          <a:stretch>
            <a:fillRect/>
          </a:stretch>
        </p:blipFill>
        <p:spPr>
          <a:xfrm>
            <a:off x="4804160" y="535441"/>
            <a:ext cx="4074340" cy="3055755"/>
          </a:xfrm>
          <a:prstGeom prst="rect">
            <a:avLst/>
          </a:prstGeom>
        </p:spPr>
      </p:pic>
      <p:sp>
        <p:nvSpPr>
          <p:cNvPr id="9" name="CasellaDiTesto 8">
            <a:extLst>
              <a:ext uri="{FF2B5EF4-FFF2-40B4-BE49-F238E27FC236}">
                <a16:creationId xmlns:a16="http://schemas.microsoft.com/office/drawing/2014/main" id="{8E28914D-C6FB-274C-A156-26BCDE038000}"/>
              </a:ext>
            </a:extLst>
          </p:cNvPr>
          <p:cNvSpPr txBox="1"/>
          <p:nvPr/>
        </p:nvSpPr>
        <p:spPr>
          <a:xfrm>
            <a:off x="4895681" y="3948913"/>
            <a:ext cx="4074340" cy="830997"/>
          </a:xfrm>
          <a:prstGeom prst="rect">
            <a:avLst/>
          </a:prstGeom>
          <a:noFill/>
        </p:spPr>
        <p:txBody>
          <a:bodyPr wrap="square" rtlCol="0">
            <a:spAutoFit/>
          </a:bodyPr>
          <a:lstStyle/>
          <a:p>
            <a:r>
              <a:rPr lang="it-IT" sz="1200" dirty="0"/>
              <a:t>Da: </a:t>
            </a:r>
            <a:r>
              <a:rPr lang="it-IT" sz="1200" dirty="0">
                <a:hlinkClick r:id="rId3"/>
              </a:rPr>
              <a:t>https://www.naturopataonline.org/natura/ambiente/lo-sbiancamento-dei-coralli-e-le-conseguenze-per-lambiente/</a:t>
            </a:r>
            <a:endParaRPr lang="it-IT" sz="1200" dirty="0"/>
          </a:p>
          <a:p>
            <a:endParaRPr lang="it-IT" sz="1200" dirty="0"/>
          </a:p>
        </p:txBody>
      </p:sp>
    </p:spTree>
    <p:extLst>
      <p:ext uri="{BB962C8B-B14F-4D97-AF65-F5344CB8AC3E}">
        <p14:creationId xmlns:p14="http://schemas.microsoft.com/office/powerpoint/2010/main" val="2061695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0CF8CF-14E1-D548-9657-D8A8901F4886}"/>
              </a:ext>
            </a:extLst>
          </p:cNvPr>
          <p:cNvSpPr>
            <a:spLocks noGrp="1"/>
          </p:cNvSpPr>
          <p:nvPr>
            <p:ph type="ctrTitle"/>
          </p:nvPr>
        </p:nvSpPr>
        <p:spPr/>
        <p:txBody>
          <a:bodyPr>
            <a:normAutofit fontScale="90000"/>
          </a:bodyPr>
          <a:lstStyle/>
          <a:p>
            <a:r>
              <a:rPr lang="it-IT" dirty="0"/>
              <a:t>EFFETTI DELLE PIOGGE ACIDE: I BOSCHI</a:t>
            </a:r>
          </a:p>
        </p:txBody>
      </p:sp>
      <p:sp>
        <p:nvSpPr>
          <p:cNvPr id="5" name="Sottotitolo 4">
            <a:extLst>
              <a:ext uri="{FF2B5EF4-FFF2-40B4-BE49-F238E27FC236}">
                <a16:creationId xmlns:a16="http://schemas.microsoft.com/office/drawing/2014/main" id="{023A5A49-9DD6-4548-938F-C0095A29EE57}"/>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08593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18351C3-7588-4A49-8C10-4D434AC3008D}"/>
              </a:ext>
            </a:extLst>
          </p:cNvPr>
          <p:cNvSpPr>
            <a:spLocks noGrp="1"/>
          </p:cNvSpPr>
          <p:nvPr>
            <p:ph type="title"/>
          </p:nvPr>
        </p:nvSpPr>
        <p:spPr/>
        <p:txBody>
          <a:bodyPr/>
          <a:lstStyle/>
          <a:p>
            <a:r>
              <a:rPr lang="it-IT" dirty="0"/>
              <a:t>Effetti in Germania</a:t>
            </a:r>
          </a:p>
        </p:txBody>
      </p:sp>
      <p:sp>
        <p:nvSpPr>
          <p:cNvPr id="4" name="Sottotitolo 3">
            <a:extLst>
              <a:ext uri="{FF2B5EF4-FFF2-40B4-BE49-F238E27FC236}">
                <a16:creationId xmlns:a16="http://schemas.microsoft.com/office/drawing/2014/main" id="{F481E463-3482-3B46-A532-F262490F5115}"/>
              </a:ext>
            </a:extLst>
          </p:cNvPr>
          <p:cNvSpPr>
            <a:spLocks noGrp="1"/>
          </p:cNvSpPr>
          <p:nvPr>
            <p:ph type="subTitle" idx="1"/>
          </p:nvPr>
        </p:nvSpPr>
        <p:spPr>
          <a:xfrm>
            <a:off x="265500" y="2726874"/>
            <a:ext cx="4114476" cy="2037149"/>
          </a:xfrm>
        </p:spPr>
        <p:txBody>
          <a:bodyPr>
            <a:normAutofit fontScale="92500" lnSpcReduction="10000"/>
          </a:bodyPr>
          <a:lstStyle/>
          <a:p>
            <a:r>
              <a:rPr lang="it-IT" dirty="0"/>
              <a:t>Nel 1983 in Germania venne pubblicato un libro che parlava degli effetti delle piogge acide sui boschi tedeschi. </a:t>
            </a:r>
          </a:p>
          <a:p>
            <a:r>
              <a:rPr lang="it-IT" dirty="0"/>
              <a:t>La Germania è una delle regioni più colpite dal fenomeno.</a:t>
            </a:r>
          </a:p>
        </p:txBody>
      </p:sp>
      <p:pic>
        <p:nvPicPr>
          <p:cNvPr id="7" name="Immagine 6">
            <a:extLst>
              <a:ext uri="{FF2B5EF4-FFF2-40B4-BE49-F238E27FC236}">
                <a16:creationId xmlns:a16="http://schemas.microsoft.com/office/drawing/2014/main" id="{7AAD7646-007E-2142-8AF2-2CC4A403D574}"/>
              </a:ext>
            </a:extLst>
          </p:cNvPr>
          <p:cNvPicPr>
            <a:picLocks noChangeAspect="1"/>
          </p:cNvPicPr>
          <p:nvPr/>
        </p:nvPicPr>
        <p:blipFill>
          <a:blip r:embed="rId2"/>
          <a:stretch>
            <a:fillRect/>
          </a:stretch>
        </p:blipFill>
        <p:spPr>
          <a:xfrm>
            <a:off x="5920169" y="72581"/>
            <a:ext cx="2885503" cy="4494553"/>
          </a:xfrm>
          <a:prstGeom prst="rect">
            <a:avLst/>
          </a:prstGeom>
        </p:spPr>
      </p:pic>
    </p:spTree>
    <p:extLst>
      <p:ext uri="{BB962C8B-B14F-4D97-AF65-F5344CB8AC3E}">
        <p14:creationId xmlns:p14="http://schemas.microsoft.com/office/powerpoint/2010/main" val="3098093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DD9B8E-52E4-8147-BBA0-C4FC508CE91C}"/>
              </a:ext>
            </a:extLst>
          </p:cNvPr>
          <p:cNvSpPr>
            <a:spLocks noGrp="1"/>
          </p:cNvSpPr>
          <p:nvPr>
            <p:ph type="title"/>
          </p:nvPr>
        </p:nvSpPr>
        <p:spPr/>
        <p:txBody>
          <a:bodyPr/>
          <a:lstStyle/>
          <a:p>
            <a:r>
              <a:rPr lang="it-IT" dirty="0"/>
              <a:t>Effetti nella Repubblica Ceca</a:t>
            </a:r>
          </a:p>
        </p:txBody>
      </p:sp>
      <p:sp>
        <p:nvSpPr>
          <p:cNvPr id="3" name="Sottotitolo 2">
            <a:extLst>
              <a:ext uri="{FF2B5EF4-FFF2-40B4-BE49-F238E27FC236}">
                <a16:creationId xmlns:a16="http://schemas.microsoft.com/office/drawing/2014/main" id="{D05E0F2E-FCB9-7C44-942F-7F12E38A096C}"/>
              </a:ext>
            </a:extLst>
          </p:cNvPr>
          <p:cNvSpPr>
            <a:spLocks noGrp="1"/>
          </p:cNvSpPr>
          <p:nvPr>
            <p:ph type="subTitle" idx="1"/>
          </p:nvPr>
        </p:nvSpPr>
        <p:spPr>
          <a:xfrm>
            <a:off x="265500" y="2726874"/>
            <a:ext cx="4187952" cy="2101158"/>
          </a:xfrm>
        </p:spPr>
        <p:txBody>
          <a:bodyPr>
            <a:normAutofit fontScale="92500" lnSpcReduction="10000"/>
          </a:bodyPr>
          <a:lstStyle/>
          <a:p>
            <a:r>
              <a:rPr lang="it-IT" dirty="0"/>
              <a:t>Da molti anni i boschi della Repubblica Ceca soffrono a causa delle piogge acide. Sono stati fatti diversi studi e si è capito che la causa è l’uso dei combustibili fossili per produrre energia elettrica.</a:t>
            </a:r>
          </a:p>
        </p:txBody>
      </p:sp>
      <p:pic>
        <p:nvPicPr>
          <p:cNvPr id="6" name="Immagine 5">
            <a:extLst>
              <a:ext uri="{FF2B5EF4-FFF2-40B4-BE49-F238E27FC236}">
                <a16:creationId xmlns:a16="http://schemas.microsoft.com/office/drawing/2014/main" id="{6BE751D8-F8CA-6E45-B844-39C5247DAAFC}"/>
              </a:ext>
            </a:extLst>
          </p:cNvPr>
          <p:cNvPicPr>
            <a:picLocks noChangeAspect="1"/>
          </p:cNvPicPr>
          <p:nvPr/>
        </p:nvPicPr>
        <p:blipFill>
          <a:blip r:embed="rId2"/>
          <a:stretch>
            <a:fillRect/>
          </a:stretch>
        </p:blipFill>
        <p:spPr>
          <a:xfrm>
            <a:off x="5436616" y="444075"/>
            <a:ext cx="3098800" cy="3517900"/>
          </a:xfrm>
          <a:prstGeom prst="rect">
            <a:avLst/>
          </a:prstGeom>
        </p:spPr>
      </p:pic>
      <p:sp>
        <p:nvSpPr>
          <p:cNvPr id="7" name="CasellaDiTesto 6">
            <a:extLst>
              <a:ext uri="{FF2B5EF4-FFF2-40B4-BE49-F238E27FC236}">
                <a16:creationId xmlns:a16="http://schemas.microsoft.com/office/drawing/2014/main" id="{239E6840-CD92-E540-BC7C-FA64BBBE71F9}"/>
              </a:ext>
            </a:extLst>
          </p:cNvPr>
          <p:cNvSpPr txBox="1"/>
          <p:nvPr/>
        </p:nvSpPr>
        <p:spPr>
          <a:xfrm>
            <a:off x="4892040" y="4082312"/>
            <a:ext cx="4187952" cy="646331"/>
          </a:xfrm>
          <a:prstGeom prst="rect">
            <a:avLst/>
          </a:prstGeom>
          <a:noFill/>
        </p:spPr>
        <p:txBody>
          <a:bodyPr wrap="square" rtlCol="0">
            <a:spAutoFit/>
          </a:bodyPr>
          <a:lstStyle/>
          <a:p>
            <a:r>
              <a:rPr lang="it-IT" sz="1200" dirty="0"/>
              <a:t>Da: </a:t>
            </a:r>
            <a:r>
              <a:rPr lang="it-IT" sz="1200" dirty="0">
                <a:hlinkClick r:id="rId3"/>
              </a:rPr>
              <a:t>https://www.unimondo.org/Paesi/Europa/Europa-orientale/Repubblica-Ceca/Inquinamento</a:t>
            </a:r>
            <a:endParaRPr lang="it-IT" sz="1200" dirty="0"/>
          </a:p>
          <a:p>
            <a:endParaRPr lang="it-IT" sz="1200" dirty="0"/>
          </a:p>
        </p:txBody>
      </p:sp>
    </p:spTree>
    <p:extLst>
      <p:ext uri="{BB962C8B-B14F-4D97-AF65-F5344CB8AC3E}">
        <p14:creationId xmlns:p14="http://schemas.microsoft.com/office/powerpoint/2010/main" val="2154730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9B68C5-CD6D-8C44-A89F-C9DDBE2ABF19}"/>
              </a:ext>
            </a:extLst>
          </p:cNvPr>
          <p:cNvSpPr>
            <a:spLocks noGrp="1"/>
          </p:cNvSpPr>
          <p:nvPr>
            <p:ph type="title"/>
          </p:nvPr>
        </p:nvSpPr>
        <p:spPr/>
        <p:txBody>
          <a:bodyPr/>
          <a:lstStyle/>
          <a:p>
            <a:r>
              <a:rPr lang="it-IT" dirty="0"/>
              <a:t>Effetti sui boschi e sulle colture</a:t>
            </a:r>
          </a:p>
        </p:txBody>
      </p:sp>
      <p:sp>
        <p:nvSpPr>
          <p:cNvPr id="3" name="Sottotitolo 2">
            <a:extLst>
              <a:ext uri="{FF2B5EF4-FFF2-40B4-BE49-F238E27FC236}">
                <a16:creationId xmlns:a16="http://schemas.microsoft.com/office/drawing/2014/main" id="{08DF4B90-6F65-3C4D-AB46-4E50069421A0}"/>
              </a:ext>
            </a:extLst>
          </p:cNvPr>
          <p:cNvSpPr>
            <a:spLocks noGrp="1"/>
          </p:cNvSpPr>
          <p:nvPr>
            <p:ph type="subTitle" idx="1"/>
          </p:nvPr>
        </p:nvSpPr>
        <p:spPr>
          <a:xfrm>
            <a:off x="265500" y="2726874"/>
            <a:ext cx="4045200" cy="1804665"/>
          </a:xfrm>
        </p:spPr>
        <p:txBody>
          <a:bodyPr>
            <a:normAutofit fontScale="92500" lnSpcReduction="10000"/>
          </a:bodyPr>
          <a:lstStyle/>
          <a:p>
            <a:r>
              <a:rPr lang="it-IT" dirty="0"/>
              <a:t>Il cambiamento di </a:t>
            </a:r>
            <a:r>
              <a:rPr lang="it-IT" dirty="0" err="1"/>
              <a:t>pH</a:t>
            </a:r>
            <a:r>
              <a:rPr lang="it-IT" dirty="0"/>
              <a:t> del suolo impedisce sia alle piante del bosco che a quelle coltivate di crescere.</a:t>
            </a:r>
          </a:p>
          <a:p>
            <a:r>
              <a:rPr lang="it-IT" dirty="0"/>
              <a:t>L’effetto è quello di creare un deserto. </a:t>
            </a:r>
          </a:p>
        </p:txBody>
      </p:sp>
      <p:pic>
        <p:nvPicPr>
          <p:cNvPr id="6" name="Immagine 5">
            <a:extLst>
              <a:ext uri="{FF2B5EF4-FFF2-40B4-BE49-F238E27FC236}">
                <a16:creationId xmlns:a16="http://schemas.microsoft.com/office/drawing/2014/main" id="{FBFBD73E-6C57-5042-A412-298E5181DA65}"/>
              </a:ext>
            </a:extLst>
          </p:cNvPr>
          <p:cNvPicPr>
            <a:picLocks noChangeAspect="1"/>
          </p:cNvPicPr>
          <p:nvPr/>
        </p:nvPicPr>
        <p:blipFill>
          <a:blip r:embed="rId2"/>
          <a:stretch>
            <a:fillRect/>
          </a:stretch>
        </p:blipFill>
        <p:spPr>
          <a:xfrm>
            <a:off x="4974913" y="48638"/>
            <a:ext cx="3811348" cy="2523112"/>
          </a:xfrm>
          <a:prstGeom prst="rect">
            <a:avLst/>
          </a:prstGeom>
        </p:spPr>
      </p:pic>
      <p:sp>
        <p:nvSpPr>
          <p:cNvPr id="7" name="CasellaDiTesto 6">
            <a:extLst>
              <a:ext uri="{FF2B5EF4-FFF2-40B4-BE49-F238E27FC236}">
                <a16:creationId xmlns:a16="http://schemas.microsoft.com/office/drawing/2014/main" id="{E576FC4B-2B65-A247-ACF1-74F6AEC733E5}"/>
              </a:ext>
            </a:extLst>
          </p:cNvPr>
          <p:cNvSpPr txBox="1"/>
          <p:nvPr/>
        </p:nvSpPr>
        <p:spPr>
          <a:xfrm>
            <a:off x="4889947" y="2311375"/>
            <a:ext cx="4094570" cy="830997"/>
          </a:xfrm>
          <a:prstGeom prst="rect">
            <a:avLst/>
          </a:prstGeom>
          <a:noFill/>
        </p:spPr>
        <p:txBody>
          <a:bodyPr wrap="square" rtlCol="0">
            <a:spAutoFit/>
          </a:bodyPr>
          <a:lstStyle/>
          <a:p>
            <a:r>
              <a:rPr lang="it-IT" sz="1200" dirty="0"/>
              <a:t>Da: </a:t>
            </a:r>
            <a:r>
              <a:rPr lang="it-IT" sz="1200" dirty="0">
                <a:hlinkClick r:id="rId3"/>
              </a:rPr>
              <a:t>https://mydbook.giuntitvp.it/app/books/GIAC45_64587K/html/133</a:t>
            </a:r>
            <a:endParaRPr lang="it-IT" sz="1200" dirty="0"/>
          </a:p>
          <a:p>
            <a:endParaRPr lang="it-IT" sz="1200" dirty="0"/>
          </a:p>
        </p:txBody>
      </p:sp>
      <p:pic>
        <p:nvPicPr>
          <p:cNvPr id="9" name="Immagine 8">
            <a:extLst>
              <a:ext uri="{FF2B5EF4-FFF2-40B4-BE49-F238E27FC236}">
                <a16:creationId xmlns:a16="http://schemas.microsoft.com/office/drawing/2014/main" id="{0F7F3EA5-5B3C-3A4E-B11D-C29FB00C1AA2}"/>
              </a:ext>
            </a:extLst>
          </p:cNvPr>
          <p:cNvPicPr>
            <a:picLocks noChangeAspect="1"/>
          </p:cNvPicPr>
          <p:nvPr/>
        </p:nvPicPr>
        <p:blipFill>
          <a:blip r:embed="rId4"/>
          <a:stretch>
            <a:fillRect/>
          </a:stretch>
        </p:blipFill>
        <p:spPr>
          <a:xfrm>
            <a:off x="6136649" y="2818605"/>
            <a:ext cx="2919876" cy="2189907"/>
          </a:xfrm>
          <a:prstGeom prst="rect">
            <a:avLst/>
          </a:prstGeom>
        </p:spPr>
      </p:pic>
      <p:sp>
        <p:nvSpPr>
          <p:cNvPr id="10" name="CasellaDiTesto 9">
            <a:extLst>
              <a:ext uri="{FF2B5EF4-FFF2-40B4-BE49-F238E27FC236}">
                <a16:creationId xmlns:a16="http://schemas.microsoft.com/office/drawing/2014/main" id="{9F4C7D03-14BA-8247-BE71-C7B50DE6E283}"/>
              </a:ext>
            </a:extLst>
          </p:cNvPr>
          <p:cNvSpPr txBox="1"/>
          <p:nvPr/>
        </p:nvSpPr>
        <p:spPr>
          <a:xfrm>
            <a:off x="4830945" y="3221060"/>
            <a:ext cx="1305704" cy="1600438"/>
          </a:xfrm>
          <a:prstGeom prst="rect">
            <a:avLst/>
          </a:prstGeom>
          <a:noFill/>
        </p:spPr>
        <p:txBody>
          <a:bodyPr wrap="square" rtlCol="0">
            <a:spAutoFit/>
          </a:bodyPr>
          <a:lstStyle/>
          <a:p>
            <a:r>
              <a:rPr lang="it-IT" dirty="0">
                <a:hlinkClick r:id="rId5"/>
              </a:rPr>
              <a:t>https://www.informazioneambiente.it/piogge-acide-cosa-sono-e-conseguenze/</a:t>
            </a:r>
            <a:endParaRPr lang="it-IT" dirty="0"/>
          </a:p>
          <a:p>
            <a:endParaRPr lang="it-IT" dirty="0"/>
          </a:p>
        </p:txBody>
      </p:sp>
    </p:spTree>
    <p:extLst>
      <p:ext uri="{BB962C8B-B14F-4D97-AF65-F5344CB8AC3E}">
        <p14:creationId xmlns:p14="http://schemas.microsoft.com/office/powerpoint/2010/main" val="426078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7171E7-E15F-8540-9842-B4167BBD52AD}"/>
              </a:ext>
            </a:extLst>
          </p:cNvPr>
          <p:cNvSpPr>
            <a:spLocks noGrp="1"/>
          </p:cNvSpPr>
          <p:nvPr>
            <p:ph type="title"/>
          </p:nvPr>
        </p:nvSpPr>
        <p:spPr/>
        <p:txBody>
          <a:bodyPr/>
          <a:lstStyle/>
          <a:p>
            <a:r>
              <a:rPr lang="it-IT" dirty="0"/>
              <a:t>Prima osservazione</a:t>
            </a:r>
          </a:p>
        </p:txBody>
      </p:sp>
      <p:sp>
        <p:nvSpPr>
          <p:cNvPr id="3" name="Sottotitolo 2">
            <a:extLst>
              <a:ext uri="{FF2B5EF4-FFF2-40B4-BE49-F238E27FC236}">
                <a16:creationId xmlns:a16="http://schemas.microsoft.com/office/drawing/2014/main" id="{8828377B-968C-1448-8015-0C0959EAC853}"/>
              </a:ext>
            </a:extLst>
          </p:cNvPr>
          <p:cNvSpPr>
            <a:spLocks noGrp="1"/>
          </p:cNvSpPr>
          <p:nvPr>
            <p:ph type="subTitle" idx="1"/>
          </p:nvPr>
        </p:nvSpPr>
        <p:spPr/>
        <p:txBody>
          <a:bodyPr>
            <a:normAutofit/>
          </a:bodyPr>
          <a:lstStyle/>
          <a:p>
            <a:r>
              <a:rPr lang="it-IT" dirty="0"/>
              <a:t>Sulle conchiglie si formano subito delle piccole bolle.</a:t>
            </a:r>
          </a:p>
        </p:txBody>
      </p:sp>
      <p:pic>
        <p:nvPicPr>
          <p:cNvPr id="6" name="Immagine 5">
            <a:extLst>
              <a:ext uri="{FF2B5EF4-FFF2-40B4-BE49-F238E27FC236}">
                <a16:creationId xmlns:a16="http://schemas.microsoft.com/office/drawing/2014/main" id="{A7B51B5A-60DE-9D4B-BCF2-BE16C1C703D9}"/>
              </a:ext>
            </a:extLst>
          </p:cNvPr>
          <p:cNvPicPr>
            <a:picLocks noChangeAspect="1"/>
          </p:cNvPicPr>
          <p:nvPr/>
        </p:nvPicPr>
        <p:blipFill>
          <a:blip r:embed="rId2"/>
          <a:stretch>
            <a:fillRect/>
          </a:stretch>
        </p:blipFill>
        <p:spPr>
          <a:xfrm>
            <a:off x="4652940" y="1039675"/>
            <a:ext cx="4348142" cy="2489909"/>
          </a:xfrm>
          <a:prstGeom prst="rect">
            <a:avLst/>
          </a:prstGeom>
        </p:spPr>
      </p:pic>
    </p:spTree>
    <p:extLst>
      <p:ext uri="{BB962C8B-B14F-4D97-AF65-F5344CB8AC3E}">
        <p14:creationId xmlns:p14="http://schemas.microsoft.com/office/powerpoint/2010/main" val="1163776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27B79CC-A6DC-134A-BE21-CE112769A184}"/>
              </a:ext>
            </a:extLst>
          </p:cNvPr>
          <p:cNvSpPr>
            <a:spLocks noGrp="1"/>
          </p:cNvSpPr>
          <p:nvPr>
            <p:ph type="ctrTitle"/>
          </p:nvPr>
        </p:nvSpPr>
        <p:spPr/>
        <p:txBody>
          <a:bodyPr>
            <a:normAutofit fontScale="90000"/>
          </a:bodyPr>
          <a:lstStyle/>
          <a:p>
            <a:r>
              <a:rPr lang="it-IT" dirty="0"/>
              <a:t>EFFETTI DELLE PIOGGE ACIDE: I MONUMENTI</a:t>
            </a:r>
          </a:p>
        </p:txBody>
      </p:sp>
      <p:sp>
        <p:nvSpPr>
          <p:cNvPr id="4" name="Sottotitolo 3">
            <a:extLst>
              <a:ext uri="{FF2B5EF4-FFF2-40B4-BE49-F238E27FC236}">
                <a16:creationId xmlns:a16="http://schemas.microsoft.com/office/drawing/2014/main" id="{E577660A-1B8A-AA42-B2E1-8CCADA876BB2}"/>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92917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E3B0660-B243-A545-8EB2-00460D3E8EC6}"/>
              </a:ext>
            </a:extLst>
          </p:cNvPr>
          <p:cNvSpPr>
            <a:spLocks noGrp="1"/>
          </p:cNvSpPr>
          <p:nvPr>
            <p:ph type="title"/>
          </p:nvPr>
        </p:nvSpPr>
        <p:spPr/>
        <p:txBody>
          <a:bodyPr/>
          <a:lstStyle/>
          <a:p>
            <a:r>
              <a:rPr lang="it-IT" dirty="0"/>
              <a:t>In città</a:t>
            </a:r>
          </a:p>
        </p:txBody>
      </p:sp>
      <p:sp>
        <p:nvSpPr>
          <p:cNvPr id="4" name="Sottotitolo 3">
            <a:extLst>
              <a:ext uri="{FF2B5EF4-FFF2-40B4-BE49-F238E27FC236}">
                <a16:creationId xmlns:a16="http://schemas.microsoft.com/office/drawing/2014/main" id="{0F94D958-7886-034B-B515-9F884722F714}"/>
              </a:ext>
            </a:extLst>
          </p:cNvPr>
          <p:cNvSpPr>
            <a:spLocks noGrp="1"/>
          </p:cNvSpPr>
          <p:nvPr>
            <p:ph type="subTitle" idx="1"/>
          </p:nvPr>
        </p:nvSpPr>
        <p:spPr>
          <a:xfrm>
            <a:off x="265499" y="2726875"/>
            <a:ext cx="4185119" cy="1561904"/>
          </a:xfrm>
        </p:spPr>
        <p:txBody>
          <a:bodyPr>
            <a:normAutofit fontScale="92500"/>
          </a:bodyPr>
          <a:lstStyle/>
          <a:p>
            <a:r>
              <a:rPr lang="it-IT" dirty="0"/>
              <a:t>Gli effetti delle piogge acide si vedono sulle statue di marmo. </a:t>
            </a:r>
          </a:p>
          <a:p>
            <a:r>
              <a:rPr lang="it-IT" dirty="0"/>
              <a:t>Anche il marmo è carbonato di calcio.</a:t>
            </a:r>
          </a:p>
        </p:txBody>
      </p:sp>
      <p:pic>
        <p:nvPicPr>
          <p:cNvPr id="7" name="Immagine 6">
            <a:extLst>
              <a:ext uri="{FF2B5EF4-FFF2-40B4-BE49-F238E27FC236}">
                <a16:creationId xmlns:a16="http://schemas.microsoft.com/office/drawing/2014/main" id="{C09B696C-3B33-3C4B-AAC7-D07849FCF6B7}"/>
              </a:ext>
            </a:extLst>
          </p:cNvPr>
          <p:cNvPicPr>
            <a:picLocks noChangeAspect="1"/>
          </p:cNvPicPr>
          <p:nvPr/>
        </p:nvPicPr>
        <p:blipFill>
          <a:blip r:embed="rId2"/>
          <a:stretch>
            <a:fillRect/>
          </a:stretch>
        </p:blipFill>
        <p:spPr>
          <a:xfrm>
            <a:off x="4833302" y="84681"/>
            <a:ext cx="3860150" cy="2171334"/>
          </a:xfrm>
          <a:prstGeom prst="rect">
            <a:avLst/>
          </a:prstGeom>
        </p:spPr>
      </p:pic>
      <p:sp>
        <p:nvSpPr>
          <p:cNvPr id="8" name="CasellaDiTesto 7">
            <a:extLst>
              <a:ext uri="{FF2B5EF4-FFF2-40B4-BE49-F238E27FC236}">
                <a16:creationId xmlns:a16="http://schemas.microsoft.com/office/drawing/2014/main" id="{CBE8F8FD-0584-7149-BF79-2CCF17910340}"/>
              </a:ext>
            </a:extLst>
          </p:cNvPr>
          <p:cNvSpPr txBox="1"/>
          <p:nvPr/>
        </p:nvSpPr>
        <p:spPr>
          <a:xfrm>
            <a:off x="4693384" y="2241155"/>
            <a:ext cx="4555816" cy="646331"/>
          </a:xfrm>
          <a:prstGeom prst="rect">
            <a:avLst/>
          </a:prstGeom>
          <a:noFill/>
        </p:spPr>
        <p:txBody>
          <a:bodyPr wrap="square" rtlCol="0">
            <a:spAutoFit/>
          </a:bodyPr>
          <a:lstStyle/>
          <a:p>
            <a:r>
              <a:rPr lang="it-IT" sz="1200" dirty="0"/>
              <a:t>Da: </a:t>
            </a:r>
            <a:r>
              <a:rPr lang="it-IT" sz="1200" dirty="0">
                <a:hlinkClick r:id="rId3"/>
              </a:rPr>
              <a:t>https://abitarearoma.it/volte-anche-le-statue-bisogno-dellombrello/</a:t>
            </a:r>
            <a:endParaRPr lang="it-IT" sz="1200" dirty="0"/>
          </a:p>
          <a:p>
            <a:endParaRPr lang="it-IT" sz="1200" dirty="0"/>
          </a:p>
        </p:txBody>
      </p:sp>
      <p:pic>
        <p:nvPicPr>
          <p:cNvPr id="10" name="Immagine 9">
            <a:extLst>
              <a:ext uri="{FF2B5EF4-FFF2-40B4-BE49-F238E27FC236}">
                <a16:creationId xmlns:a16="http://schemas.microsoft.com/office/drawing/2014/main" id="{BA494FE3-7380-B747-A579-C121FE66D4FC}"/>
              </a:ext>
            </a:extLst>
          </p:cNvPr>
          <p:cNvPicPr>
            <a:picLocks noChangeAspect="1"/>
          </p:cNvPicPr>
          <p:nvPr/>
        </p:nvPicPr>
        <p:blipFill>
          <a:blip r:embed="rId4"/>
          <a:stretch>
            <a:fillRect/>
          </a:stretch>
        </p:blipFill>
        <p:spPr>
          <a:xfrm>
            <a:off x="7236822" y="2526212"/>
            <a:ext cx="1832467" cy="2532607"/>
          </a:xfrm>
          <a:prstGeom prst="rect">
            <a:avLst/>
          </a:prstGeom>
        </p:spPr>
      </p:pic>
      <p:sp>
        <p:nvSpPr>
          <p:cNvPr id="11" name="CasellaDiTesto 10">
            <a:extLst>
              <a:ext uri="{FF2B5EF4-FFF2-40B4-BE49-F238E27FC236}">
                <a16:creationId xmlns:a16="http://schemas.microsoft.com/office/drawing/2014/main" id="{D67AD707-D6F0-DE44-877E-3C7E90A51CB6}"/>
              </a:ext>
            </a:extLst>
          </p:cNvPr>
          <p:cNvSpPr txBox="1"/>
          <p:nvPr/>
        </p:nvSpPr>
        <p:spPr>
          <a:xfrm>
            <a:off x="4775284" y="3351616"/>
            <a:ext cx="2379639" cy="677108"/>
          </a:xfrm>
          <a:prstGeom prst="rect">
            <a:avLst/>
          </a:prstGeom>
          <a:noFill/>
        </p:spPr>
        <p:txBody>
          <a:bodyPr wrap="square" rtlCol="0">
            <a:spAutoFit/>
          </a:bodyPr>
          <a:lstStyle/>
          <a:p>
            <a:r>
              <a:rPr lang="it-IT" sz="1200" dirty="0">
                <a:hlinkClick r:id="rId5"/>
              </a:rPr>
              <a:t>http://www.nonsoloaria.com/piacema.htm</a:t>
            </a:r>
            <a:endParaRPr lang="it-IT" sz="1200" dirty="0"/>
          </a:p>
          <a:p>
            <a:endParaRPr lang="it-IT" dirty="0"/>
          </a:p>
        </p:txBody>
      </p:sp>
    </p:spTree>
    <p:extLst>
      <p:ext uri="{BB962C8B-B14F-4D97-AF65-F5344CB8AC3E}">
        <p14:creationId xmlns:p14="http://schemas.microsoft.com/office/powerpoint/2010/main" val="1163461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4DD131-F043-6942-A630-294013C01F16}"/>
              </a:ext>
            </a:extLst>
          </p:cNvPr>
          <p:cNvSpPr>
            <a:spLocks noGrp="1"/>
          </p:cNvSpPr>
          <p:nvPr>
            <p:ph type="title"/>
          </p:nvPr>
        </p:nvSpPr>
        <p:spPr/>
        <p:txBody>
          <a:bodyPr/>
          <a:lstStyle/>
          <a:p>
            <a:r>
              <a:rPr lang="it-IT" dirty="0"/>
              <a:t>Seconda osservazione</a:t>
            </a:r>
          </a:p>
        </p:txBody>
      </p:sp>
      <p:sp>
        <p:nvSpPr>
          <p:cNvPr id="3" name="Sottotitolo 2">
            <a:extLst>
              <a:ext uri="{FF2B5EF4-FFF2-40B4-BE49-F238E27FC236}">
                <a16:creationId xmlns:a16="http://schemas.microsoft.com/office/drawing/2014/main" id="{F3B4EB2E-D003-1041-9C62-FCFA907C7DE2}"/>
              </a:ext>
            </a:extLst>
          </p:cNvPr>
          <p:cNvSpPr>
            <a:spLocks noGrp="1"/>
          </p:cNvSpPr>
          <p:nvPr>
            <p:ph type="subTitle" idx="1"/>
          </p:nvPr>
        </p:nvSpPr>
        <p:spPr/>
        <p:txBody>
          <a:bodyPr>
            <a:normAutofit/>
          </a:bodyPr>
          <a:lstStyle/>
          <a:p>
            <a:r>
              <a:rPr lang="it-IT" dirty="0"/>
              <a:t>Il giorno dopo in quasi tutti i barattoli la conchiglia è scomparsa.</a:t>
            </a:r>
          </a:p>
        </p:txBody>
      </p:sp>
      <p:pic>
        <p:nvPicPr>
          <p:cNvPr id="7" name="Immagine 6">
            <a:extLst>
              <a:ext uri="{FF2B5EF4-FFF2-40B4-BE49-F238E27FC236}">
                <a16:creationId xmlns:a16="http://schemas.microsoft.com/office/drawing/2014/main" id="{8E68776E-17A5-A34B-92D6-C3BF56249288}"/>
              </a:ext>
            </a:extLst>
          </p:cNvPr>
          <p:cNvPicPr>
            <a:picLocks noChangeAspect="1"/>
          </p:cNvPicPr>
          <p:nvPr/>
        </p:nvPicPr>
        <p:blipFill rotWithShape="1">
          <a:blip r:embed="rId2"/>
          <a:srcRect r="6090"/>
          <a:stretch/>
        </p:blipFill>
        <p:spPr>
          <a:xfrm>
            <a:off x="5650992" y="619476"/>
            <a:ext cx="2459736" cy="2724949"/>
          </a:xfrm>
          <a:prstGeom prst="rect">
            <a:avLst/>
          </a:prstGeom>
        </p:spPr>
      </p:pic>
    </p:spTree>
    <p:extLst>
      <p:ext uri="{BB962C8B-B14F-4D97-AF65-F5344CB8AC3E}">
        <p14:creationId xmlns:p14="http://schemas.microsoft.com/office/powerpoint/2010/main" val="2580215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447725-97F3-1E46-83A4-BDB5F22DC821}"/>
              </a:ext>
            </a:extLst>
          </p:cNvPr>
          <p:cNvSpPr>
            <a:spLocks noGrp="1"/>
          </p:cNvSpPr>
          <p:nvPr>
            <p:ph type="title"/>
          </p:nvPr>
        </p:nvSpPr>
        <p:spPr/>
        <p:txBody>
          <a:bodyPr/>
          <a:lstStyle/>
          <a:p>
            <a:r>
              <a:rPr lang="it-IT" dirty="0"/>
              <a:t>Seconda osservazione</a:t>
            </a:r>
          </a:p>
        </p:txBody>
      </p:sp>
      <p:sp>
        <p:nvSpPr>
          <p:cNvPr id="3" name="Sottotitolo 2">
            <a:extLst>
              <a:ext uri="{FF2B5EF4-FFF2-40B4-BE49-F238E27FC236}">
                <a16:creationId xmlns:a16="http://schemas.microsoft.com/office/drawing/2014/main" id="{993690DC-E2CC-244B-B746-7E1B8E6EC58D}"/>
              </a:ext>
            </a:extLst>
          </p:cNvPr>
          <p:cNvSpPr>
            <a:spLocks noGrp="1"/>
          </p:cNvSpPr>
          <p:nvPr>
            <p:ph type="subTitle" idx="1"/>
          </p:nvPr>
        </p:nvSpPr>
        <p:spPr/>
        <p:txBody>
          <a:bodyPr>
            <a:normAutofit fontScale="92500"/>
          </a:bodyPr>
          <a:lstStyle/>
          <a:p>
            <a:r>
              <a:rPr lang="it-IT" dirty="0"/>
              <a:t>In alcuni barattoli le conchiglie sono tutte consumate.</a:t>
            </a:r>
          </a:p>
          <a:p>
            <a:r>
              <a:rPr lang="it-IT" dirty="0"/>
              <a:t>Scompariranno il giorno dopo.</a:t>
            </a:r>
          </a:p>
        </p:txBody>
      </p:sp>
      <p:pic>
        <p:nvPicPr>
          <p:cNvPr id="5" name="Google Shape;104;p20">
            <a:extLst>
              <a:ext uri="{FF2B5EF4-FFF2-40B4-BE49-F238E27FC236}">
                <a16:creationId xmlns:a16="http://schemas.microsoft.com/office/drawing/2014/main" id="{EAA9453D-AE8F-FC47-AED8-F796A7661676}"/>
              </a:ext>
            </a:extLst>
          </p:cNvPr>
          <p:cNvPicPr preferRelativeResize="0"/>
          <p:nvPr/>
        </p:nvPicPr>
        <p:blipFill>
          <a:blip r:embed="rId2">
            <a:alphaModFix/>
          </a:blip>
          <a:stretch>
            <a:fillRect/>
          </a:stretch>
        </p:blipFill>
        <p:spPr>
          <a:xfrm>
            <a:off x="5620513" y="925073"/>
            <a:ext cx="2078736" cy="2419352"/>
          </a:xfrm>
          <a:prstGeom prst="rect">
            <a:avLst/>
          </a:prstGeom>
          <a:noFill/>
          <a:ln>
            <a:noFill/>
          </a:ln>
        </p:spPr>
      </p:pic>
    </p:spTree>
    <p:extLst>
      <p:ext uri="{BB962C8B-B14F-4D97-AF65-F5344CB8AC3E}">
        <p14:creationId xmlns:p14="http://schemas.microsoft.com/office/powerpoint/2010/main" val="1288934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4E3282-CE1A-FA42-BECB-AFD57013A568}"/>
              </a:ext>
            </a:extLst>
          </p:cNvPr>
          <p:cNvSpPr>
            <a:spLocks noGrp="1"/>
          </p:cNvSpPr>
          <p:nvPr>
            <p:ph type="title"/>
          </p:nvPr>
        </p:nvSpPr>
        <p:spPr/>
        <p:txBody>
          <a:bodyPr/>
          <a:lstStyle/>
          <a:p>
            <a:r>
              <a:rPr lang="it-IT" dirty="0"/>
              <a:t>La cozza</a:t>
            </a:r>
          </a:p>
        </p:txBody>
      </p:sp>
      <p:sp>
        <p:nvSpPr>
          <p:cNvPr id="3" name="Sottotitolo 2">
            <a:extLst>
              <a:ext uri="{FF2B5EF4-FFF2-40B4-BE49-F238E27FC236}">
                <a16:creationId xmlns:a16="http://schemas.microsoft.com/office/drawing/2014/main" id="{7099BD33-4214-F746-BF08-3C5183A64A65}"/>
              </a:ext>
            </a:extLst>
          </p:cNvPr>
          <p:cNvSpPr>
            <a:spLocks noGrp="1"/>
          </p:cNvSpPr>
          <p:nvPr>
            <p:ph type="subTitle" idx="1"/>
          </p:nvPr>
        </p:nvSpPr>
        <p:spPr>
          <a:xfrm>
            <a:off x="265500" y="2726874"/>
            <a:ext cx="4045200" cy="2037150"/>
          </a:xfrm>
        </p:spPr>
        <p:txBody>
          <a:bodyPr>
            <a:normAutofit fontScale="85000" lnSpcReduction="20000"/>
          </a:bodyPr>
          <a:lstStyle/>
          <a:p>
            <a:r>
              <a:rPr lang="it-IT" dirty="0"/>
              <a:t>Abbiamo osservato, però, che la cozza faceva eccezione.</a:t>
            </a:r>
          </a:p>
          <a:p>
            <a:r>
              <a:rPr lang="it-IT" dirty="0"/>
              <a:t>La conchiglia non è scomparsa dopo più di una settimana in aceto, ma è diventata flessibile.</a:t>
            </a:r>
          </a:p>
          <a:p>
            <a:r>
              <a:rPr lang="it-IT" dirty="0"/>
              <a:t>Abbiamo cercato perciò informazioni sul nostro esperimento.</a:t>
            </a:r>
          </a:p>
        </p:txBody>
      </p:sp>
      <p:pic>
        <p:nvPicPr>
          <p:cNvPr id="6" name="Immagine 5">
            <a:extLst>
              <a:ext uri="{FF2B5EF4-FFF2-40B4-BE49-F238E27FC236}">
                <a16:creationId xmlns:a16="http://schemas.microsoft.com/office/drawing/2014/main" id="{A6B26E5A-42CE-524E-998B-8048C55725A9}"/>
              </a:ext>
            </a:extLst>
          </p:cNvPr>
          <p:cNvPicPr>
            <a:picLocks noChangeAspect="1"/>
          </p:cNvPicPr>
          <p:nvPr/>
        </p:nvPicPr>
        <p:blipFill>
          <a:blip r:embed="rId2"/>
          <a:stretch>
            <a:fillRect/>
          </a:stretch>
        </p:blipFill>
        <p:spPr>
          <a:xfrm>
            <a:off x="4572000" y="51703"/>
            <a:ext cx="2404894" cy="2571749"/>
          </a:xfrm>
          <a:prstGeom prst="rect">
            <a:avLst/>
          </a:prstGeom>
        </p:spPr>
      </p:pic>
      <p:pic>
        <p:nvPicPr>
          <p:cNvPr id="8" name="Immagine 7">
            <a:extLst>
              <a:ext uri="{FF2B5EF4-FFF2-40B4-BE49-F238E27FC236}">
                <a16:creationId xmlns:a16="http://schemas.microsoft.com/office/drawing/2014/main" id="{DD9B675A-82F4-544B-BA69-23BC15BAEB09}"/>
              </a:ext>
            </a:extLst>
          </p:cNvPr>
          <p:cNvPicPr>
            <a:picLocks noChangeAspect="1"/>
          </p:cNvPicPr>
          <p:nvPr/>
        </p:nvPicPr>
        <p:blipFill>
          <a:blip r:embed="rId3"/>
          <a:stretch>
            <a:fillRect/>
          </a:stretch>
        </p:blipFill>
        <p:spPr>
          <a:xfrm>
            <a:off x="6212305" y="2368296"/>
            <a:ext cx="2755596" cy="2623452"/>
          </a:xfrm>
          <a:prstGeom prst="rect">
            <a:avLst/>
          </a:prstGeom>
        </p:spPr>
      </p:pic>
    </p:spTree>
    <p:extLst>
      <p:ext uri="{BB962C8B-B14F-4D97-AF65-F5344CB8AC3E}">
        <p14:creationId xmlns:p14="http://schemas.microsoft.com/office/powerpoint/2010/main" val="3525194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AD2B12-50E6-744D-AB4E-3CC5EFA58CDA}"/>
              </a:ext>
            </a:extLst>
          </p:cNvPr>
          <p:cNvSpPr>
            <a:spLocks noGrp="1"/>
          </p:cNvSpPr>
          <p:nvPr>
            <p:ph type="title"/>
          </p:nvPr>
        </p:nvSpPr>
        <p:spPr/>
        <p:txBody>
          <a:bodyPr/>
          <a:lstStyle/>
          <a:p>
            <a:r>
              <a:rPr lang="it-IT" dirty="0"/>
              <a:t>Analisi del risultato</a:t>
            </a:r>
          </a:p>
        </p:txBody>
      </p:sp>
      <p:sp>
        <p:nvSpPr>
          <p:cNvPr id="3" name="Sottotitolo 2">
            <a:extLst>
              <a:ext uri="{FF2B5EF4-FFF2-40B4-BE49-F238E27FC236}">
                <a16:creationId xmlns:a16="http://schemas.microsoft.com/office/drawing/2014/main" id="{0CD8E451-9DA0-074A-9B5F-B75731FE432C}"/>
              </a:ext>
            </a:extLst>
          </p:cNvPr>
          <p:cNvSpPr>
            <a:spLocks noGrp="1"/>
          </p:cNvSpPr>
          <p:nvPr>
            <p:ph type="subTitle" idx="1"/>
          </p:nvPr>
        </p:nvSpPr>
        <p:spPr>
          <a:xfrm>
            <a:off x="265499" y="2726874"/>
            <a:ext cx="4160843" cy="1788481"/>
          </a:xfrm>
        </p:spPr>
        <p:txBody>
          <a:bodyPr>
            <a:normAutofit fontScale="70000" lnSpcReduction="20000"/>
          </a:bodyPr>
          <a:lstStyle/>
          <a:p>
            <a:r>
              <a:rPr lang="it-IT" dirty="0"/>
              <a:t>Molti invertebrati marini hanno come scheletro una struttura di carbonato di calcio, CaCO</a:t>
            </a:r>
            <a:r>
              <a:rPr lang="it-IT" baseline="-25000" dirty="0"/>
              <a:t>3</a:t>
            </a:r>
            <a:r>
              <a:rPr lang="it-IT" dirty="0"/>
              <a:t>.</a:t>
            </a:r>
          </a:p>
          <a:p>
            <a:r>
              <a:rPr lang="it-IT" dirty="0"/>
              <a:t>Non solo le conchiglie dei molluschi, ma anche i coralli e alcune spugne e i crostacei hanno una struttura esterna di carbonato di calcio che svolge funzione di sostegno e protezione.</a:t>
            </a:r>
          </a:p>
          <a:p>
            <a:endParaRPr lang="it-IT" dirty="0"/>
          </a:p>
        </p:txBody>
      </p:sp>
      <p:pic>
        <p:nvPicPr>
          <p:cNvPr id="6" name="Immagine 5">
            <a:extLst>
              <a:ext uri="{FF2B5EF4-FFF2-40B4-BE49-F238E27FC236}">
                <a16:creationId xmlns:a16="http://schemas.microsoft.com/office/drawing/2014/main" id="{FE6900D9-0C7C-2247-AA52-E398B278B2E5}"/>
              </a:ext>
            </a:extLst>
          </p:cNvPr>
          <p:cNvPicPr>
            <a:picLocks noChangeAspect="1"/>
          </p:cNvPicPr>
          <p:nvPr/>
        </p:nvPicPr>
        <p:blipFill rotWithShape="1">
          <a:blip r:embed="rId2"/>
          <a:srcRect l="12006" t="3955" r="18496" b="3537"/>
          <a:stretch/>
        </p:blipFill>
        <p:spPr>
          <a:xfrm>
            <a:off x="4701970" y="134996"/>
            <a:ext cx="1803660" cy="1800597"/>
          </a:xfrm>
          <a:prstGeom prst="rect">
            <a:avLst/>
          </a:prstGeom>
        </p:spPr>
      </p:pic>
      <p:pic>
        <p:nvPicPr>
          <p:cNvPr id="8" name="Immagine 7">
            <a:extLst>
              <a:ext uri="{FF2B5EF4-FFF2-40B4-BE49-F238E27FC236}">
                <a16:creationId xmlns:a16="http://schemas.microsoft.com/office/drawing/2014/main" id="{F8F8D52D-8CB7-5246-B8E7-DF1E271BE32E}"/>
              </a:ext>
            </a:extLst>
          </p:cNvPr>
          <p:cNvPicPr>
            <a:picLocks noChangeAspect="1"/>
          </p:cNvPicPr>
          <p:nvPr/>
        </p:nvPicPr>
        <p:blipFill rotWithShape="1">
          <a:blip r:embed="rId3"/>
          <a:srcRect l="23680" t="23358" r="24222" b="15128"/>
          <a:stretch/>
        </p:blipFill>
        <p:spPr>
          <a:xfrm>
            <a:off x="6835353" y="134996"/>
            <a:ext cx="2043147" cy="1809358"/>
          </a:xfrm>
          <a:prstGeom prst="rect">
            <a:avLst/>
          </a:prstGeom>
        </p:spPr>
      </p:pic>
      <p:pic>
        <p:nvPicPr>
          <p:cNvPr id="12" name="Immagine 11">
            <a:extLst>
              <a:ext uri="{FF2B5EF4-FFF2-40B4-BE49-F238E27FC236}">
                <a16:creationId xmlns:a16="http://schemas.microsoft.com/office/drawing/2014/main" id="{8003022A-0FCB-E54E-A13B-F4779705A188}"/>
              </a:ext>
            </a:extLst>
          </p:cNvPr>
          <p:cNvPicPr>
            <a:picLocks noChangeAspect="1"/>
          </p:cNvPicPr>
          <p:nvPr/>
        </p:nvPicPr>
        <p:blipFill>
          <a:blip r:embed="rId4"/>
          <a:stretch>
            <a:fillRect/>
          </a:stretch>
        </p:blipFill>
        <p:spPr>
          <a:xfrm>
            <a:off x="5272733" y="1944354"/>
            <a:ext cx="2465795" cy="1643863"/>
          </a:xfrm>
          <a:prstGeom prst="rect">
            <a:avLst/>
          </a:prstGeom>
        </p:spPr>
      </p:pic>
      <p:pic>
        <p:nvPicPr>
          <p:cNvPr id="10" name="Immagine 9">
            <a:extLst>
              <a:ext uri="{FF2B5EF4-FFF2-40B4-BE49-F238E27FC236}">
                <a16:creationId xmlns:a16="http://schemas.microsoft.com/office/drawing/2014/main" id="{EBD8ECBF-F529-214C-B32F-DB906BB7A56D}"/>
              </a:ext>
            </a:extLst>
          </p:cNvPr>
          <p:cNvPicPr>
            <a:picLocks noChangeAspect="1"/>
          </p:cNvPicPr>
          <p:nvPr/>
        </p:nvPicPr>
        <p:blipFill>
          <a:blip r:embed="rId5"/>
          <a:stretch>
            <a:fillRect/>
          </a:stretch>
        </p:blipFill>
        <p:spPr>
          <a:xfrm>
            <a:off x="6384025" y="3511087"/>
            <a:ext cx="2709006" cy="1587308"/>
          </a:xfrm>
          <a:prstGeom prst="rect">
            <a:avLst/>
          </a:prstGeom>
        </p:spPr>
      </p:pic>
    </p:spTree>
    <p:extLst>
      <p:ext uri="{BB962C8B-B14F-4D97-AF65-F5344CB8AC3E}">
        <p14:creationId xmlns:p14="http://schemas.microsoft.com/office/powerpoint/2010/main" val="2157565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8FFDAB-8571-6543-B7B7-C20F60148378}"/>
              </a:ext>
            </a:extLst>
          </p:cNvPr>
          <p:cNvSpPr>
            <a:spLocks noGrp="1"/>
          </p:cNvSpPr>
          <p:nvPr>
            <p:ph type="title"/>
          </p:nvPr>
        </p:nvSpPr>
        <p:spPr/>
        <p:txBody>
          <a:bodyPr/>
          <a:lstStyle/>
          <a:p>
            <a:r>
              <a:rPr lang="it-IT" dirty="0"/>
              <a:t>Reazione chimica</a:t>
            </a:r>
          </a:p>
        </p:txBody>
      </p:sp>
      <p:sp>
        <p:nvSpPr>
          <p:cNvPr id="3" name="Sottotitolo 2">
            <a:extLst>
              <a:ext uri="{FF2B5EF4-FFF2-40B4-BE49-F238E27FC236}">
                <a16:creationId xmlns:a16="http://schemas.microsoft.com/office/drawing/2014/main" id="{66A922DA-3070-0542-AFB1-C1ADE8843EC5}"/>
              </a:ext>
            </a:extLst>
          </p:cNvPr>
          <p:cNvSpPr>
            <a:spLocks noGrp="1"/>
          </p:cNvSpPr>
          <p:nvPr>
            <p:ph type="subTitle" idx="1"/>
          </p:nvPr>
        </p:nvSpPr>
        <p:spPr/>
        <p:txBody>
          <a:bodyPr>
            <a:normAutofit fontScale="92500" lnSpcReduction="10000"/>
          </a:bodyPr>
          <a:lstStyle/>
          <a:p>
            <a:r>
              <a:rPr lang="it-IT" dirty="0"/>
              <a:t>Abbiamo trovato la reazione chimica tra carbonato di calcio (CaCO</a:t>
            </a:r>
            <a:r>
              <a:rPr lang="it-IT" baseline="-25000" dirty="0"/>
              <a:t>3</a:t>
            </a:r>
            <a:r>
              <a:rPr lang="it-IT" dirty="0"/>
              <a:t>) e aceto (CH</a:t>
            </a:r>
            <a:r>
              <a:rPr lang="it-IT" baseline="-25000" dirty="0"/>
              <a:t>3</a:t>
            </a:r>
            <a:r>
              <a:rPr lang="it-IT" dirty="0"/>
              <a:t>COOH).</a:t>
            </a:r>
          </a:p>
        </p:txBody>
      </p:sp>
      <p:sp>
        <p:nvSpPr>
          <p:cNvPr id="5" name="CasellaDiTesto 4">
            <a:extLst>
              <a:ext uri="{FF2B5EF4-FFF2-40B4-BE49-F238E27FC236}">
                <a16:creationId xmlns:a16="http://schemas.microsoft.com/office/drawing/2014/main" id="{C8100B33-9491-6F4D-8FEF-27874A50CB6E}"/>
              </a:ext>
            </a:extLst>
          </p:cNvPr>
          <p:cNvSpPr txBox="1"/>
          <p:nvPr/>
        </p:nvSpPr>
        <p:spPr>
          <a:xfrm>
            <a:off x="4888904" y="1505408"/>
            <a:ext cx="3544013" cy="253916"/>
          </a:xfrm>
          <a:prstGeom prst="rect">
            <a:avLst/>
          </a:prstGeom>
          <a:noFill/>
        </p:spPr>
        <p:txBody>
          <a:bodyPr wrap="square" rtlCol="0">
            <a:spAutoFit/>
          </a:bodyPr>
          <a:lstStyle/>
          <a:p>
            <a:r>
              <a:rPr lang="it-IT" sz="1050" dirty="0">
                <a:solidFill>
                  <a:srgbClr val="FF0000"/>
                </a:solidFill>
              </a:rPr>
              <a:t>CaCO</a:t>
            </a:r>
            <a:r>
              <a:rPr lang="it-IT" sz="1050" baseline="-25000" dirty="0">
                <a:solidFill>
                  <a:srgbClr val="FF0000"/>
                </a:solidFill>
              </a:rPr>
              <a:t>3</a:t>
            </a:r>
            <a:r>
              <a:rPr lang="it-IT" sz="1050" dirty="0">
                <a:solidFill>
                  <a:srgbClr val="FF0000"/>
                </a:solidFill>
              </a:rPr>
              <a:t> + CH</a:t>
            </a:r>
            <a:r>
              <a:rPr lang="it-IT" sz="1050" baseline="-25000" dirty="0">
                <a:solidFill>
                  <a:srgbClr val="FF0000"/>
                </a:solidFill>
              </a:rPr>
              <a:t>3</a:t>
            </a:r>
            <a:r>
              <a:rPr lang="it-IT" sz="1050" dirty="0">
                <a:solidFill>
                  <a:srgbClr val="FF0000"/>
                </a:solidFill>
              </a:rPr>
              <a:t>COOH </a:t>
            </a:r>
            <a:r>
              <a:rPr lang="it-IT" sz="1050" dirty="0">
                <a:solidFill>
                  <a:srgbClr val="FF0000"/>
                </a:solidFill>
                <a:sym typeface="Wingdings" pitchFamily="2" charset="2"/>
              </a:rPr>
              <a:t> Ca (CH</a:t>
            </a:r>
            <a:r>
              <a:rPr lang="it-IT" sz="1050" baseline="-25000" dirty="0">
                <a:solidFill>
                  <a:srgbClr val="FF0000"/>
                </a:solidFill>
                <a:sym typeface="Wingdings" pitchFamily="2" charset="2"/>
              </a:rPr>
              <a:t>3</a:t>
            </a:r>
            <a:r>
              <a:rPr lang="it-IT" sz="1050" dirty="0">
                <a:solidFill>
                  <a:srgbClr val="FF0000"/>
                </a:solidFill>
                <a:sym typeface="Wingdings" pitchFamily="2" charset="2"/>
              </a:rPr>
              <a:t>COO)</a:t>
            </a:r>
            <a:r>
              <a:rPr lang="it-IT" sz="1050" baseline="-25000" dirty="0">
                <a:solidFill>
                  <a:srgbClr val="FF0000"/>
                </a:solidFill>
                <a:sym typeface="Wingdings" pitchFamily="2" charset="2"/>
              </a:rPr>
              <a:t>2</a:t>
            </a:r>
            <a:r>
              <a:rPr lang="it-IT" sz="1050" dirty="0">
                <a:solidFill>
                  <a:srgbClr val="FF0000"/>
                </a:solidFill>
                <a:sym typeface="Wingdings" pitchFamily="2" charset="2"/>
              </a:rPr>
              <a:t> + CO</a:t>
            </a:r>
            <a:r>
              <a:rPr lang="it-IT" sz="1050" baseline="-25000" dirty="0">
                <a:solidFill>
                  <a:srgbClr val="FF0000"/>
                </a:solidFill>
                <a:sym typeface="Wingdings" pitchFamily="2" charset="2"/>
              </a:rPr>
              <a:t>2</a:t>
            </a:r>
            <a:r>
              <a:rPr lang="it-IT" sz="1050" dirty="0">
                <a:solidFill>
                  <a:srgbClr val="FF0000"/>
                </a:solidFill>
                <a:sym typeface="Wingdings" pitchFamily="2" charset="2"/>
              </a:rPr>
              <a:t> + H</a:t>
            </a:r>
            <a:r>
              <a:rPr lang="it-IT" sz="1050" baseline="-25000" dirty="0">
                <a:solidFill>
                  <a:srgbClr val="FF0000"/>
                </a:solidFill>
                <a:sym typeface="Wingdings" pitchFamily="2" charset="2"/>
              </a:rPr>
              <a:t>2</a:t>
            </a:r>
            <a:r>
              <a:rPr lang="it-IT" sz="1050" dirty="0">
                <a:solidFill>
                  <a:srgbClr val="FF0000"/>
                </a:solidFill>
                <a:sym typeface="Wingdings" pitchFamily="2" charset="2"/>
              </a:rPr>
              <a:t>O</a:t>
            </a:r>
            <a:endParaRPr lang="it-IT" sz="1050" dirty="0">
              <a:solidFill>
                <a:srgbClr val="FF0000"/>
              </a:solidFill>
            </a:endParaRPr>
          </a:p>
        </p:txBody>
      </p:sp>
      <p:sp>
        <p:nvSpPr>
          <p:cNvPr id="6" name="CasellaDiTesto 5">
            <a:extLst>
              <a:ext uri="{FF2B5EF4-FFF2-40B4-BE49-F238E27FC236}">
                <a16:creationId xmlns:a16="http://schemas.microsoft.com/office/drawing/2014/main" id="{8237EBA5-8929-704E-85D1-6C1D0226F3C4}"/>
              </a:ext>
            </a:extLst>
          </p:cNvPr>
          <p:cNvSpPr txBox="1"/>
          <p:nvPr/>
        </p:nvSpPr>
        <p:spPr>
          <a:xfrm>
            <a:off x="4888904" y="1877575"/>
            <a:ext cx="1829666" cy="577081"/>
          </a:xfrm>
          <a:prstGeom prst="rect">
            <a:avLst/>
          </a:prstGeom>
          <a:noFill/>
        </p:spPr>
        <p:txBody>
          <a:bodyPr wrap="square" rtlCol="0">
            <a:spAutoFit/>
          </a:bodyPr>
          <a:lstStyle/>
          <a:p>
            <a:r>
              <a:rPr lang="it-IT" sz="1050" dirty="0"/>
              <a:t>I prodotti della reazione sono:</a:t>
            </a:r>
          </a:p>
          <a:p>
            <a:endParaRPr lang="it-IT" sz="1050" dirty="0"/>
          </a:p>
        </p:txBody>
      </p:sp>
      <p:sp>
        <p:nvSpPr>
          <p:cNvPr id="7" name="CasellaDiTesto 6">
            <a:extLst>
              <a:ext uri="{FF2B5EF4-FFF2-40B4-BE49-F238E27FC236}">
                <a16:creationId xmlns:a16="http://schemas.microsoft.com/office/drawing/2014/main" id="{470AA9CC-A0CF-A34B-A044-40630C2BE4AC}"/>
              </a:ext>
            </a:extLst>
          </p:cNvPr>
          <p:cNvSpPr txBox="1"/>
          <p:nvPr/>
        </p:nvSpPr>
        <p:spPr>
          <a:xfrm>
            <a:off x="4833302" y="2454656"/>
            <a:ext cx="4118546" cy="1384995"/>
          </a:xfrm>
          <a:prstGeom prst="rect">
            <a:avLst/>
          </a:prstGeom>
          <a:noFill/>
        </p:spPr>
        <p:txBody>
          <a:bodyPr wrap="square" rtlCol="0">
            <a:spAutoFit/>
          </a:bodyPr>
          <a:lstStyle/>
          <a:p>
            <a:r>
              <a:rPr lang="it-IT" sz="1050" dirty="0">
                <a:solidFill>
                  <a:srgbClr val="FF0000"/>
                </a:solidFill>
                <a:sym typeface="Wingdings" pitchFamily="2" charset="2"/>
              </a:rPr>
              <a:t>Ca (CH</a:t>
            </a:r>
            <a:r>
              <a:rPr lang="it-IT" sz="1050" baseline="-25000" dirty="0">
                <a:solidFill>
                  <a:srgbClr val="FF0000"/>
                </a:solidFill>
                <a:sym typeface="Wingdings" pitchFamily="2" charset="2"/>
              </a:rPr>
              <a:t>3</a:t>
            </a:r>
            <a:r>
              <a:rPr lang="it-IT" sz="1050" dirty="0">
                <a:solidFill>
                  <a:srgbClr val="FF0000"/>
                </a:solidFill>
                <a:sym typeface="Wingdings" pitchFamily="2" charset="2"/>
              </a:rPr>
              <a:t>COO)</a:t>
            </a:r>
            <a:r>
              <a:rPr lang="it-IT" sz="1050" baseline="-25000" dirty="0">
                <a:solidFill>
                  <a:srgbClr val="FF0000"/>
                </a:solidFill>
                <a:sym typeface="Wingdings" pitchFamily="2" charset="2"/>
              </a:rPr>
              <a:t>2</a:t>
            </a:r>
            <a:r>
              <a:rPr lang="it-IT" sz="1050" baseline="-25000" dirty="0">
                <a:sym typeface="Wingdings" pitchFamily="2" charset="2"/>
              </a:rPr>
              <a:t> </a:t>
            </a:r>
            <a:r>
              <a:rPr lang="it-IT" sz="1050" dirty="0">
                <a:sym typeface="Wingdings" pitchFamily="2" charset="2"/>
              </a:rPr>
              <a:t>: il carbonato di calcio, che è un sale simile al sale da cucina, che si scioglie nell’aceto, e diventa quindi invisibile.</a:t>
            </a:r>
          </a:p>
          <a:p>
            <a:endParaRPr lang="it-IT" sz="1050" dirty="0">
              <a:sym typeface="Wingdings" pitchFamily="2" charset="2"/>
            </a:endParaRPr>
          </a:p>
          <a:p>
            <a:r>
              <a:rPr lang="it-IT" sz="1050" dirty="0">
                <a:solidFill>
                  <a:srgbClr val="FF0000"/>
                </a:solidFill>
                <a:sym typeface="Wingdings" pitchFamily="2" charset="2"/>
              </a:rPr>
              <a:t>CO</a:t>
            </a:r>
            <a:r>
              <a:rPr lang="it-IT" sz="1050" baseline="-25000" dirty="0">
                <a:solidFill>
                  <a:srgbClr val="FF0000"/>
                </a:solidFill>
                <a:sym typeface="Wingdings" pitchFamily="2" charset="2"/>
              </a:rPr>
              <a:t>2</a:t>
            </a:r>
            <a:r>
              <a:rPr lang="it-IT" sz="1050" dirty="0">
                <a:sym typeface="Wingdings" pitchFamily="2" charset="2"/>
              </a:rPr>
              <a:t> : l’anidride carbonica, che è il gas che si forma subito appena si aggiunge la conchiglia all’aceto. </a:t>
            </a:r>
            <a:r>
              <a:rPr lang="it-IT" sz="1050" u="sng" dirty="0">
                <a:sym typeface="Wingdings" pitchFamily="2" charset="2"/>
              </a:rPr>
              <a:t>Erano le bollicine che si vedevano all’inizio dell’esperimento.</a:t>
            </a:r>
          </a:p>
          <a:p>
            <a:endParaRPr lang="it-IT" sz="1050" dirty="0">
              <a:sym typeface="Wingdings" pitchFamily="2" charset="2"/>
            </a:endParaRPr>
          </a:p>
          <a:p>
            <a:r>
              <a:rPr lang="it-IT" sz="1050" dirty="0">
                <a:solidFill>
                  <a:srgbClr val="FF0000"/>
                </a:solidFill>
                <a:sym typeface="Wingdings" pitchFamily="2" charset="2"/>
              </a:rPr>
              <a:t>H</a:t>
            </a:r>
            <a:r>
              <a:rPr lang="it-IT" sz="1050" baseline="-25000" dirty="0">
                <a:solidFill>
                  <a:srgbClr val="FF0000"/>
                </a:solidFill>
                <a:sym typeface="Wingdings" pitchFamily="2" charset="2"/>
              </a:rPr>
              <a:t>2</a:t>
            </a:r>
            <a:r>
              <a:rPr lang="it-IT" sz="1050" dirty="0">
                <a:solidFill>
                  <a:srgbClr val="FF0000"/>
                </a:solidFill>
                <a:sym typeface="Wingdings" pitchFamily="2" charset="2"/>
              </a:rPr>
              <a:t>O</a:t>
            </a:r>
            <a:r>
              <a:rPr lang="it-IT" sz="1050" dirty="0">
                <a:sym typeface="Wingdings" pitchFamily="2" charset="2"/>
              </a:rPr>
              <a:t>: l’acqua</a:t>
            </a:r>
            <a:endParaRPr lang="it-IT" sz="1050" dirty="0"/>
          </a:p>
        </p:txBody>
      </p:sp>
    </p:spTree>
    <p:extLst>
      <p:ext uri="{BB962C8B-B14F-4D97-AF65-F5344CB8AC3E}">
        <p14:creationId xmlns:p14="http://schemas.microsoft.com/office/powerpoint/2010/main" val="2047092865"/>
      </p:ext>
    </p:extLst>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TotalTime>
  <Words>1690</Words>
  <Application>Microsoft Macintosh PowerPoint</Application>
  <PresentationFormat>Presentazione su schermo (16:9)</PresentationFormat>
  <Paragraphs>137</Paragraphs>
  <Slides>41</Slides>
  <Notes>8</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41</vt:i4>
      </vt:variant>
    </vt:vector>
  </HeadingPairs>
  <TitlesOfParts>
    <vt:vector size="45" baseType="lpstr">
      <vt:lpstr>Open Sans</vt:lpstr>
      <vt:lpstr>Arial</vt:lpstr>
      <vt:lpstr>PT Sans Narrow</vt:lpstr>
      <vt:lpstr>Tropic</vt:lpstr>
      <vt:lpstr>MI SCIOLGO LENTAMENTE</vt:lpstr>
      <vt:lpstr>Materiali</vt:lpstr>
      <vt:lpstr>Metodo</vt:lpstr>
      <vt:lpstr>Prima osservazione</vt:lpstr>
      <vt:lpstr>Seconda osservazione</vt:lpstr>
      <vt:lpstr>Seconda osservazione</vt:lpstr>
      <vt:lpstr>La cozza</vt:lpstr>
      <vt:lpstr>Analisi del risultato</vt:lpstr>
      <vt:lpstr>Reazione chimica</vt:lpstr>
      <vt:lpstr>Il caso delle cozze</vt:lpstr>
      <vt:lpstr>Schema riassuntivo dell’esperimento</vt:lpstr>
      <vt:lpstr>COMPOSIZIONE DELL’ATMOSFERA</vt:lpstr>
      <vt:lpstr>Composizione atmosfera terrestre</vt:lpstr>
      <vt:lpstr>Atmosfera è un miscuglio</vt:lpstr>
      <vt:lpstr>La composizione dell’atmosfera può cambiare</vt:lpstr>
      <vt:lpstr>Eruzione del vulcano sottomarino Hunga Tonga</vt:lpstr>
      <vt:lpstr>Cambia anche il pH</vt:lpstr>
      <vt:lpstr>I cambiamenti causati dall’uomo</vt:lpstr>
      <vt:lpstr>Effetti dei cambiamenti</vt:lpstr>
      <vt:lpstr>PIOGGE ACIDE</vt:lpstr>
      <vt:lpstr>Non solo pioggia</vt:lpstr>
      <vt:lpstr>Acidità naturale della pioggia</vt:lpstr>
      <vt:lpstr>Acidità naturale della pioggia</vt:lpstr>
      <vt:lpstr>Formazione</vt:lpstr>
      <vt:lpstr>Aumento dell’acidità</vt:lpstr>
      <vt:lpstr>Dove si forma la pioggia acida?</vt:lpstr>
      <vt:lpstr>EFFETTI DELLE PIOGGE ACIDE: LE BARRIERE CORALLINE</vt:lpstr>
      <vt:lpstr>Cosa sono?</vt:lpstr>
      <vt:lpstr>Come si formano?</vt:lpstr>
      <vt:lpstr>Come si formano</vt:lpstr>
      <vt:lpstr>Dove si trovano?</vt:lpstr>
      <vt:lpstr>Quanto tempo?</vt:lpstr>
      <vt:lpstr>Perché sono importanti?</vt:lpstr>
      <vt:lpstr>Perché sono importanti?</vt:lpstr>
      <vt:lpstr>La pioggia acida sulla barriera corallina</vt:lpstr>
      <vt:lpstr>EFFETTI DELLE PIOGGE ACIDE: I BOSCHI</vt:lpstr>
      <vt:lpstr>Effetti in Germania</vt:lpstr>
      <vt:lpstr>Effetti nella Repubblica Ceca</vt:lpstr>
      <vt:lpstr>Effetti sui boschi e sulle colture</vt:lpstr>
      <vt:lpstr>EFFETTI DELLE PIOGGE ACIDE: I MONUMENTI</vt:lpstr>
      <vt:lpstr>In città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Barriere coralline</dc:title>
  <cp:lastModifiedBy>Maria del Mar Ragucci</cp:lastModifiedBy>
  <cp:revision>69</cp:revision>
  <dcterms:modified xsi:type="dcterms:W3CDTF">2024-02-07T20:47:27Z</dcterms:modified>
</cp:coreProperties>
</file>