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7" r:id="rId9"/>
    <p:sldId id="263" r:id="rId1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7052"/>
    <a:srgbClr val="649B2D"/>
    <a:srgbClr val="B29887"/>
    <a:srgbClr val="BBA3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p:scale>
          <a:sx n="66" d="100"/>
          <a:sy n="66" d="100"/>
        </p:scale>
        <p:origin x="1282" y="50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806CF1-3408-509E-4BAD-B1429A971530}"/>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CEF8328-2990-0C39-4054-B1F397B068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BFBD912-4FF6-8229-D217-053BBA7392B5}"/>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938E3F3B-76E3-5C5D-03C5-C354E9B89A3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2A3D254-1FAF-4D3D-5ACD-2ED9EFFD67CC}"/>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1952579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50D6DF-F5CC-1875-FEA2-B550578ECC0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C0F7F19-4A6A-9B7D-F4A6-2E6AE87DED6B}"/>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C563A48-DD7A-8B5C-CC41-12060994B3DF}"/>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D9F0B152-8EF7-2EC3-DE94-5BAC8CEA312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B22847E-6A06-90E8-44E6-0B9D818E7179}"/>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977248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DCAA49-B027-C3AA-F0A5-350BFBB27E4F}"/>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3DF9F5A-2228-1692-AD42-B2181A3C6D13}"/>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6E7CD9B-C683-7A9D-F9FB-FC7F8DE43A6E}"/>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77BACDF4-98BD-5F08-E95E-6F3A2CD3090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2103A07-7A0D-3F05-6E48-07C638B82F6A}"/>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809372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10ED84-764C-BAA8-96FF-1B635EB9E84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2176A98-E94D-E030-C78B-2197BF4AC9A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FFA93C8-2E0D-D239-98F0-55C08164C613}"/>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8640FB84-BCD5-10A7-BF7C-5C5D66665C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7C8A534-0C08-D8E0-DC18-10851501F94A}"/>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1472239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351782-8FFB-FCDB-11BB-46867E450023}"/>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7FE232F-BB19-BCFE-AEBC-7E7026BA08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CDEA374-4475-A76F-5214-A5A024ECDAF1}"/>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A7159D11-A324-062C-DF7C-B84A2FB8B8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5AFB318-B906-C4F8-176A-73B71EDEBC80}"/>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3461094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7A7BF9-724A-2190-CA98-82C802724FF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99DAEE0-7416-FE1A-4F8D-BAE9A66E842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D35E777-7965-6D96-1FF3-0616510E007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42D1C508-78A8-6341-B041-7B2105450C4E}"/>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6" name="Segnaposto piè di pagina 5">
            <a:extLst>
              <a:ext uri="{FF2B5EF4-FFF2-40B4-BE49-F238E27FC236}">
                <a16:creationId xmlns:a16="http://schemas.microsoft.com/office/drawing/2014/main" id="{3A0F9C66-7276-1AD9-2FA9-A9424561EE8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02E7533-FB0B-C243-049A-47203B1428A2}"/>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1185950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A49D61-19D3-C134-EF01-37113057E37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4F9098A-49AC-3437-D85A-CD24E9AEFF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E2D448B-6041-0BE9-6DC2-24BD4F00D0E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8AF35EE-65BA-1D7F-1B75-170299A703C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6D07763-E896-6BF5-0412-0D0E0117E22F}"/>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4D5B994-3B91-EF78-B04B-C35D1F7E35B2}"/>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8" name="Segnaposto piè di pagina 7">
            <a:extLst>
              <a:ext uri="{FF2B5EF4-FFF2-40B4-BE49-F238E27FC236}">
                <a16:creationId xmlns:a16="http://schemas.microsoft.com/office/drawing/2014/main" id="{E467ED56-CD38-4CDC-4CDF-A34EBB73E441}"/>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1D731C0-8C2A-9CBC-CA49-EF441866CF84}"/>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595314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F652B4-653E-FA8B-9CA8-4833295CEF0B}"/>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97A7A88-4BC2-795D-4B84-DB41BAE1499C}"/>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4" name="Segnaposto piè di pagina 3">
            <a:extLst>
              <a:ext uri="{FF2B5EF4-FFF2-40B4-BE49-F238E27FC236}">
                <a16:creationId xmlns:a16="http://schemas.microsoft.com/office/drawing/2014/main" id="{9CF9E758-216A-C868-0C86-06F2C8C62C4F}"/>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9B3A6F4-A70F-F0F1-7470-50DF0ABCA0F0}"/>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50319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1171FB69-265B-7138-B4FF-7405D8C30ADB}"/>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3" name="Segnaposto piè di pagina 2">
            <a:extLst>
              <a:ext uri="{FF2B5EF4-FFF2-40B4-BE49-F238E27FC236}">
                <a16:creationId xmlns:a16="http://schemas.microsoft.com/office/drawing/2014/main" id="{311574CB-7328-D775-F108-FEDBCA615AA0}"/>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6FED518B-6F95-E291-6C73-60396E451E0A}"/>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4202012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CFFC1C-7BB2-EA56-746E-4A699BDC41A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2BF2558-E5E4-84BD-269E-1D5E23CC9C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404F67AE-739A-19AC-31BE-456074237C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8034F4C-6AE8-4445-8A67-3541C2E30748}"/>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6" name="Segnaposto piè di pagina 5">
            <a:extLst>
              <a:ext uri="{FF2B5EF4-FFF2-40B4-BE49-F238E27FC236}">
                <a16:creationId xmlns:a16="http://schemas.microsoft.com/office/drawing/2014/main" id="{4F21F6FB-E088-4E1A-FA44-BCD830D4271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DE95632-8EC9-D596-FF9D-DA79293A8C1C}"/>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2096933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05E636-6217-E11C-332F-FA880EFC8CA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BD65B1B-F0E4-8CC9-7CD7-57E5CE9FCF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807E4087-186C-3949-4589-5E4F67EE22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41F444E-690B-A939-1097-DB1E97760A78}"/>
              </a:ext>
            </a:extLst>
          </p:cNvPr>
          <p:cNvSpPr>
            <a:spLocks noGrp="1"/>
          </p:cNvSpPr>
          <p:nvPr>
            <p:ph type="dt" sz="half" idx="10"/>
          </p:nvPr>
        </p:nvSpPr>
        <p:spPr/>
        <p:txBody>
          <a:bodyPr/>
          <a:lstStyle/>
          <a:p>
            <a:fld id="{D054B9AA-989C-45C6-A0CF-5DD4FE272CB2}" type="datetimeFigureOut">
              <a:rPr lang="it-IT" smtClean="0"/>
              <a:t>03/10/2024</a:t>
            </a:fld>
            <a:endParaRPr lang="it-IT"/>
          </a:p>
        </p:txBody>
      </p:sp>
      <p:sp>
        <p:nvSpPr>
          <p:cNvPr id="6" name="Segnaposto piè di pagina 5">
            <a:extLst>
              <a:ext uri="{FF2B5EF4-FFF2-40B4-BE49-F238E27FC236}">
                <a16:creationId xmlns:a16="http://schemas.microsoft.com/office/drawing/2014/main" id="{ADBF909B-FE33-151A-71B5-78AF833C657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3974D82-228D-BAC1-A1DB-18CF76C26A12}"/>
              </a:ext>
            </a:extLst>
          </p:cNvPr>
          <p:cNvSpPr>
            <a:spLocks noGrp="1"/>
          </p:cNvSpPr>
          <p:nvPr>
            <p:ph type="sldNum" sz="quarter" idx="12"/>
          </p:nvPr>
        </p:nvSpPr>
        <p:spPr/>
        <p:txBody>
          <a:bodyPr/>
          <a:lstStyle/>
          <a:p>
            <a:fld id="{A898969F-5418-4E99-8268-4B33CCADF5CF}" type="slidenum">
              <a:rPr lang="it-IT" smtClean="0"/>
              <a:t>‹N›</a:t>
            </a:fld>
            <a:endParaRPr lang="it-IT"/>
          </a:p>
        </p:txBody>
      </p:sp>
    </p:spTree>
    <p:extLst>
      <p:ext uri="{BB962C8B-B14F-4D97-AF65-F5344CB8AC3E}">
        <p14:creationId xmlns:p14="http://schemas.microsoft.com/office/powerpoint/2010/main" val="1742540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202ED9D0-14B3-E946-441D-18B980C2FE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9D22984-5CBD-E4C4-1389-6694570BF3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0580687-790E-FE77-2F3C-54BFAB5DCC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54B9AA-989C-45C6-A0CF-5DD4FE272CB2}" type="datetimeFigureOut">
              <a:rPr lang="it-IT" smtClean="0"/>
              <a:t>03/10/2024</a:t>
            </a:fld>
            <a:endParaRPr lang="it-IT"/>
          </a:p>
        </p:txBody>
      </p:sp>
      <p:sp>
        <p:nvSpPr>
          <p:cNvPr id="5" name="Segnaposto piè di pagina 4">
            <a:extLst>
              <a:ext uri="{FF2B5EF4-FFF2-40B4-BE49-F238E27FC236}">
                <a16:creationId xmlns:a16="http://schemas.microsoft.com/office/drawing/2014/main" id="{DBEDFBFC-64F9-02B4-2154-67FFCE4831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48E27833-9972-859A-D214-401B67491F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8969F-5418-4E99-8268-4B33CCADF5CF}" type="slidenum">
              <a:rPr lang="it-IT" smtClean="0"/>
              <a:t>‹N›</a:t>
            </a:fld>
            <a:endParaRPr lang="it-IT"/>
          </a:p>
        </p:txBody>
      </p:sp>
    </p:spTree>
    <p:extLst>
      <p:ext uri="{BB962C8B-B14F-4D97-AF65-F5344CB8AC3E}">
        <p14:creationId xmlns:p14="http://schemas.microsoft.com/office/powerpoint/2010/main" val="1945076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estino V e la geopolitica del perdono">
            <a:extLst>
              <a:ext uri="{FF2B5EF4-FFF2-40B4-BE49-F238E27FC236}">
                <a16:creationId xmlns:a16="http://schemas.microsoft.com/office/drawing/2014/main" id="{C6406D3C-8768-CEF1-3ABE-23F8A8394D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069" t="23565" r="6467"/>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a:extLst>
              <a:ext uri="{FF2B5EF4-FFF2-40B4-BE49-F238E27FC236}">
                <a16:creationId xmlns:a16="http://schemas.microsoft.com/office/drawing/2014/main" id="{B822E6A3-B96D-E81D-9814-0D7622F24360}"/>
              </a:ext>
            </a:extLst>
          </p:cNvPr>
          <p:cNvSpPr/>
          <p:nvPr/>
        </p:nvSpPr>
        <p:spPr>
          <a:xfrm>
            <a:off x="0" y="-13017"/>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DACC69B6-63DB-1EEC-7DBB-2F07F629656F}"/>
              </a:ext>
            </a:extLst>
          </p:cNvPr>
          <p:cNvSpPr>
            <a:spLocks noGrp="1"/>
          </p:cNvSpPr>
          <p:nvPr>
            <p:ph type="ctrTitle"/>
          </p:nvPr>
        </p:nvSpPr>
        <p:spPr>
          <a:xfrm>
            <a:off x="0" y="1969378"/>
            <a:ext cx="4500880" cy="2919241"/>
          </a:xfrm>
        </p:spPr>
        <p:txBody>
          <a:bodyPr>
            <a:noAutofit/>
          </a:bodyPr>
          <a:lstStyle/>
          <a:p>
            <a:pPr algn="l"/>
            <a:r>
              <a:rPr lang="it-IT" sz="5400" b="1" dirty="0">
                <a:solidFill>
                  <a:schemeClr val="tx2">
                    <a:lumMod val="75000"/>
                  </a:schemeClr>
                </a:solidFill>
                <a:latin typeface="Aharoni" panose="02010803020104030203" pitchFamily="2" charset="-79"/>
                <a:cs typeface="Aharoni" panose="02010803020104030203" pitchFamily="2" charset="-79"/>
              </a:rPr>
              <a:t>LA FIGURA DI PAPA CELESTINO V NELLA LETTERATURA </a:t>
            </a:r>
          </a:p>
        </p:txBody>
      </p:sp>
    </p:spTree>
    <p:extLst>
      <p:ext uri="{BB962C8B-B14F-4D97-AF65-F5344CB8AC3E}">
        <p14:creationId xmlns:p14="http://schemas.microsoft.com/office/powerpoint/2010/main" val="4075041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l Cammino di Celestino">
            <a:extLst>
              <a:ext uri="{FF2B5EF4-FFF2-40B4-BE49-F238E27FC236}">
                <a16:creationId xmlns:a16="http://schemas.microsoft.com/office/drawing/2014/main" id="{3505C956-23D2-E486-1EA8-599DC59BEE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8290"/>
          <a:stretch/>
        </p:blipFill>
        <p:spPr bwMode="auto">
          <a:xfrm flipH="1">
            <a:off x="0" y="0"/>
            <a:ext cx="1239774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92FBD975-68DE-DFDD-ADB3-A0CC2423EAD5}"/>
              </a:ext>
            </a:extLst>
          </p:cNvPr>
          <p:cNvSpPr/>
          <p:nvPr/>
        </p:nvSpPr>
        <p:spPr>
          <a:xfrm>
            <a:off x="0" y="-13018"/>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6ED023A7-3267-E306-4026-C9F788DEA1A9}"/>
              </a:ext>
            </a:extLst>
          </p:cNvPr>
          <p:cNvSpPr>
            <a:spLocks noGrp="1"/>
          </p:cNvSpPr>
          <p:nvPr>
            <p:ph type="title"/>
          </p:nvPr>
        </p:nvSpPr>
        <p:spPr>
          <a:xfrm>
            <a:off x="401320" y="369253"/>
            <a:ext cx="4668520" cy="1325563"/>
          </a:xfrm>
        </p:spPr>
        <p:txBody>
          <a:bodyPr>
            <a:normAutofit fontScale="90000"/>
          </a:bodyPr>
          <a:lstStyle/>
          <a:p>
            <a:r>
              <a:rPr lang="it-IT" sz="3200" b="1" dirty="0">
                <a:solidFill>
                  <a:schemeClr val="tx2">
                    <a:lumMod val="75000"/>
                  </a:schemeClr>
                </a:solidFill>
                <a:latin typeface="Aharoni" panose="02010803020104030203" pitchFamily="2" charset="-79"/>
                <a:cs typeface="Aharoni" panose="02010803020104030203" pitchFamily="2" charset="-79"/>
              </a:rPr>
              <a:t>Celestino V  come simbolo di riflessione tra potere, fede e umanità.</a:t>
            </a:r>
          </a:p>
        </p:txBody>
      </p:sp>
      <p:sp>
        <p:nvSpPr>
          <p:cNvPr id="3" name="Segnaposto contenuto 2">
            <a:extLst>
              <a:ext uri="{FF2B5EF4-FFF2-40B4-BE49-F238E27FC236}">
                <a16:creationId xmlns:a16="http://schemas.microsoft.com/office/drawing/2014/main" id="{4C8C5EC1-47DB-2E5D-0723-CCAEE9EB0881}"/>
              </a:ext>
            </a:extLst>
          </p:cNvPr>
          <p:cNvSpPr>
            <a:spLocks noGrp="1"/>
          </p:cNvSpPr>
          <p:nvPr>
            <p:ph idx="1"/>
          </p:nvPr>
        </p:nvSpPr>
        <p:spPr>
          <a:xfrm>
            <a:off x="401320" y="1690688"/>
            <a:ext cx="5257800" cy="4486275"/>
          </a:xfrm>
        </p:spPr>
        <p:txBody>
          <a:bodyPr>
            <a:noAutofit/>
          </a:bodyPr>
          <a:lstStyle/>
          <a:p>
            <a:pPr marL="0" indent="0" algn="just">
              <a:buNone/>
            </a:pPr>
            <a:r>
              <a:rPr lang="it-IT" sz="1800" dirty="0">
                <a:latin typeface="Times New Roman" panose="02020603050405020304" pitchFamily="18" charset="0"/>
                <a:cs typeface="Times New Roman" panose="02020603050405020304" pitchFamily="18" charset="0"/>
              </a:rPr>
              <a:t>Celestino V, nato Pietro </a:t>
            </a:r>
            <a:r>
              <a:rPr lang="it-IT" sz="1800" dirty="0" err="1">
                <a:latin typeface="Times New Roman" panose="02020603050405020304" pitchFamily="18" charset="0"/>
                <a:cs typeface="Times New Roman" panose="02020603050405020304" pitchFamily="18" charset="0"/>
              </a:rPr>
              <a:t>Angelerio</a:t>
            </a:r>
            <a:r>
              <a:rPr lang="it-IT" sz="1800" dirty="0">
                <a:latin typeface="Times New Roman" panose="02020603050405020304" pitchFamily="18" charset="0"/>
                <a:cs typeface="Times New Roman" panose="02020603050405020304" pitchFamily="18" charset="0"/>
              </a:rPr>
              <a:t>  da Morrone Isernia 1209/1215 circa – Fumone 19 maggio 1296, è stato il 192º Papa della Chiesa cattolica dal 29 agosto al 13 dicembre 1294. Eletto a Perugia il 5 luglio 1294, fu incoronato  a L'Aquila il 29 agosto nella basilica di Santa Maria di Collemaggio, da lui fatta costruire qualche anno prima. Durante il suo breve pontificato diede vita alla Perdonanza, celebrazione giubilare annuale tuttora esistente. È sepolto nella stessa basilica aquilana, all'interno del mausoleo realizzato da Girolamo da </a:t>
            </a:r>
            <a:r>
              <a:rPr lang="it-IT" sz="1800" dirty="0" err="1">
                <a:latin typeface="Times New Roman" panose="02020603050405020304" pitchFamily="18" charset="0"/>
                <a:cs typeface="Times New Roman" panose="02020603050405020304" pitchFamily="18" charset="0"/>
              </a:rPr>
              <a:t>Vicenza.Celestino</a:t>
            </a:r>
            <a:r>
              <a:rPr lang="it-IT" sz="1800" dirty="0">
                <a:latin typeface="Times New Roman" panose="02020603050405020304" pitchFamily="18" charset="0"/>
                <a:cs typeface="Times New Roman" panose="02020603050405020304" pitchFamily="18" charset="0"/>
              </a:rPr>
              <a:t> V fu il primo papa che volle esercitare il proprio ministero al di fuori dei confini dello Stato Pontificio e il sesto, a rinunciare al ministero </a:t>
            </a:r>
            <a:r>
              <a:rPr lang="it-IT" sz="1800" dirty="0" err="1">
                <a:latin typeface="Times New Roman" panose="02020603050405020304" pitchFamily="18" charset="0"/>
                <a:cs typeface="Times New Roman" panose="02020603050405020304" pitchFamily="18" charset="0"/>
              </a:rPr>
              <a:t>petrino.È</a:t>
            </a:r>
            <a:r>
              <a:rPr lang="it-IT" sz="1800" dirty="0">
                <a:latin typeface="Times New Roman" panose="02020603050405020304" pitchFamily="18" charset="0"/>
                <a:cs typeface="Times New Roman" panose="02020603050405020304" pitchFamily="18" charset="0"/>
              </a:rPr>
              <a:t> venerato come santo, con il nome di Pietro Celestino da Morrone, dalla Chiesa cattolica, che ne celebra la festa liturgica il 19 maggio. È patrono del comune di Isernia, che ne rivendica i natali, e compatrono dell'Aquila, di Ferentino, di Urbino e del Molise.</a:t>
            </a:r>
          </a:p>
        </p:txBody>
      </p:sp>
    </p:spTree>
    <p:extLst>
      <p:ext uri="{BB962C8B-B14F-4D97-AF65-F5344CB8AC3E}">
        <p14:creationId xmlns:p14="http://schemas.microsoft.com/office/powerpoint/2010/main" val="642876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1900, la letteratura: descrizione degli aspetti principali">
            <a:extLst>
              <a:ext uri="{FF2B5EF4-FFF2-40B4-BE49-F238E27FC236}">
                <a16:creationId xmlns:a16="http://schemas.microsoft.com/office/drawing/2014/main" id="{9101E991-D4DC-FFFF-8372-8D2F9396A8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882"/>
            <a:ext cx="12192000" cy="697992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348E6DC6-5E8D-2D7A-7FE1-58648650B0D9}"/>
              </a:ext>
            </a:extLst>
          </p:cNvPr>
          <p:cNvSpPr/>
          <p:nvPr/>
        </p:nvSpPr>
        <p:spPr>
          <a:xfrm>
            <a:off x="0" y="-13017"/>
            <a:ext cx="5740400" cy="6979920"/>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F29A4F23-903A-5DAF-E7B5-B467A20B5AA4}"/>
              </a:ext>
            </a:extLst>
          </p:cNvPr>
          <p:cNvSpPr>
            <a:spLocks noGrp="1"/>
          </p:cNvSpPr>
          <p:nvPr>
            <p:ph type="title"/>
          </p:nvPr>
        </p:nvSpPr>
        <p:spPr>
          <a:xfrm>
            <a:off x="431800" y="481805"/>
            <a:ext cx="5257800" cy="1325563"/>
          </a:xfrm>
        </p:spPr>
        <p:txBody>
          <a:bodyPr/>
          <a:lstStyle/>
          <a:p>
            <a:r>
              <a:rPr lang="it-IT" sz="3200" b="1" dirty="0">
                <a:solidFill>
                  <a:schemeClr val="tx2">
                    <a:lumMod val="75000"/>
                  </a:schemeClr>
                </a:solidFill>
                <a:latin typeface="Aharoni" panose="02010803020104030203" pitchFamily="2" charset="-79"/>
                <a:cs typeface="Aharoni" panose="02010803020104030203" pitchFamily="2" charset="-79"/>
              </a:rPr>
              <a:t>CELESTINO V NELLA LETTERATURA</a:t>
            </a:r>
          </a:p>
        </p:txBody>
      </p:sp>
      <p:sp>
        <p:nvSpPr>
          <p:cNvPr id="3" name="Segnaposto contenuto 2">
            <a:extLst>
              <a:ext uri="{FF2B5EF4-FFF2-40B4-BE49-F238E27FC236}">
                <a16:creationId xmlns:a16="http://schemas.microsoft.com/office/drawing/2014/main" id="{41BE406E-A7B6-D6E7-3E8C-F495BFE28D54}"/>
              </a:ext>
            </a:extLst>
          </p:cNvPr>
          <p:cNvSpPr>
            <a:spLocks noGrp="1"/>
          </p:cNvSpPr>
          <p:nvPr>
            <p:ph idx="1"/>
          </p:nvPr>
        </p:nvSpPr>
        <p:spPr>
          <a:xfrm>
            <a:off x="431800" y="1896745"/>
            <a:ext cx="5257800" cy="4351338"/>
          </a:xfrm>
        </p:spPr>
        <p:txBody>
          <a:bodyPr/>
          <a:lstStyle/>
          <a:p>
            <a:pPr marL="0" indent="0" algn="just">
              <a:buNone/>
            </a:pPr>
            <a:r>
              <a:rPr lang="it-IT" sz="1800" dirty="0">
                <a:latin typeface="Times New Roman" panose="02020603050405020304" pitchFamily="18" charset="0"/>
                <a:cs typeface="Times New Roman" panose="02020603050405020304" pitchFamily="18" charset="0"/>
              </a:rPr>
              <a:t>Egli è una figura di grande rilievo nella storia e nella letteratura, specialmente per la sua breve e singolare esperienza come papa, e la storia lo ricorda   per la sua abdicazione, un evento raro nella storia della Chiesa cattolica, che ha ispirato molti autori a riflettere sulla sua figura. </a:t>
            </a:r>
          </a:p>
        </p:txBody>
      </p:sp>
    </p:spTree>
    <p:extLst>
      <p:ext uri="{BB962C8B-B14F-4D97-AF65-F5344CB8AC3E}">
        <p14:creationId xmlns:p14="http://schemas.microsoft.com/office/powerpoint/2010/main" val="1311342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ante Alighieri - Enciclopedia della storia del mondo">
            <a:extLst>
              <a:ext uri="{FF2B5EF4-FFF2-40B4-BE49-F238E27FC236}">
                <a16:creationId xmlns:a16="http://schemas.microsoft.com/office/drawing/2014/main" id="{40EC845A-7E21-CCF8-E46B-B3114BF19CF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667" b="1778"/>
          <a:stretch/>
        </p:blipFill>
        <p:spPr bwMode="auto">
          <a:xfrm>
            <a:off x="0" y="0"/>
            <a:ext cx="12192000" cy="709168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F55FADEF-62D6-A557-E384-9E9242972470}"/>
              </a:ext>
            </a:extLst>
          </p:cNvPr>
          <p:cNvSpPr/>
          <p:nvPr/>
        </p:nvSpPr>
        <p:spPr>
          <a:xfrm>
            <a:off x="0" y="-13018"/>
            <a:ext cx="5740400" cy="7104697"/>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4041CF10-99D7-90B6-0CD5-349633CA06AF}"/>
              </a:ext>
            </a:extLst>
          </p:cNvPr>
          <p:cNvSpPr>
            <a:spLocks noGrp="1"/>
          </p:cNvSpPr>
          <p:nvPr>
            <p:ph type="title"/>
          </p:nvPr>
        </p:nvSpPr>
        <p:spPr>
          <a:xfrm>
            <a:off x="391160" y="371633"/>
            <a:ext cx="4810760" cy="1325563"/>
          </a:xfrm>
        </p:spPr>
        <p:txBody>
          <a:bodyPr/>
          <a:lstStyle/>
          <a:p>
            <a:r>
              <a:rPr lang="it-IT" sz="3200" b="1" dirty="0">
                <a:solidFill>
                  <a:schemeClr val="tx2">
                    <a:lumMod val="75000"/>
                  </a:schemeClr>
                </a:solidFill>
                <a:latin typeface="Aharoni" panose="02010803020104030203" pitchFamily="2" charset="-79"/>
                <a:cs typeface="Aharoni" panose="02010803020104030203" pitchFamily="2" charset="-79"/>
              </a:rPr>
              <a:t>DANTE</a:t>
            </a:r>
            <a:r>
              <a:rPr lang="it-IT" dirty="0"/>
              <a:t> </a:t>
            </a:r>
            <a:r>
              <a:rPr lang="it-IT" sz="3200" b="1" dirty="0">
                <a:solidFill>
                  <a:schemeClr val="tx2">
                    <a:lumMod val="75000"/>
                  </a:schemeClr>
                </a:solidFill>
                <a:latin typeface="Aharoni" panose="02010803020104030203" pitchFamily="2" charset="-79"/>
                <a:cs typeface="Aharoni" panose="02010803020104030203" pitchFamily="2" charset="-79"/>
              </a:rPr>
              <a:t>ALIGHIERI - </a:t>
            </a:r>
            <a:r>
              <a:rPr lang="it-IT" sz="2400" b="1" i="1" dirty="0">
                <a:solidFill>
                  <a:schemeClr val="tx2">
                    <a:lumMod val="75000"/>
                  </a:schemeClr>
                </a:solidFill>
                <a:latin typeface="Aharoni" panose="02010803020104030203" pitchFamily="2" charset="-79"/>
                <a:cs typeface="Aharoni" panose="02010803020104030203" pitchFamily="2" charset="-79"/>
              </a:rPr>
              <a:t>Divina Commedia (Inferno, Canto III)</a:t>
            </a:r>
          </a:p>
        </p:txBody>
      </p:sp>
      <p:sp>
        <p:nvSpPr>
          <p:cNvPr id="3" name="Segnaposto contenuto 2">
            <a:extLst>
              <a:ext uri="{FF2B5EF4-FFF2-40B4-BE49-F238E27FC236}">
                <a16:creationId xmlns:a16="http://schemas.microsoft.com/office/drawing/2014/main" id="{B8AC9909-EDE9-CEAF-9655-898CBC056770}"/>
              </a:ext>
            </a:extLst>
          </p:cNvPr>
          <p:cNvSpPr>
            <a:spLocks noGrp="1"/>
          </p:cNvSpPr>
          <p:nvPr>
            <p:ph idx="1"/>
          </p:nvPr>
        </p:nvSpPr>
        <p:spPr>
          <a:xfrm>
            <a:off x="391160" y="2035730"/>
            <a:ext cx="5257800" cy="4890135"/>
          </a:xfrm>
        </p:spPr>
        <p:txBody>
          <a:bodyPr>
            <a:normAutofit/>
          </a:bodyPr>
          <a:lstStyle/>
          <a:p>
            <a:pPr marL="0" indent="0" algn="just">
              <a:buNone/>
            </a:pPr>
            <a:r>
              <a:rPr lang="it-IT" sz="1800" dirty="0">
                <a:latin typeface="Times New Roman" panose="02020603050405020304" pitchFamily="18" charset="0"/>
                <a:cs typeface="Times New Roman" panose="02020603050405020304" pitchFamily="18" charset="0"/>
              </a:rPr>
              <a:t>Celestino V è probabilmente ricordato nella Divina Commedia come "colui che fece per viltade il gran rifiuto" (Inf. III, 60). Sebbene Dante non nomini esplicitamente Celestino, molti studiosi credono che si riferisca proprio a lui, associandolo alla schiera degli ignavi – coloro che, per mancanza di coraggio, non presero mai una decisione e che sono condannati a vagare senza meta nell'Aldilà. Questo giudizio duro di Dante riflette il disappunto per la decisione di Celestino di abdicare, che portò alla sua successione da parte di Bonifacio VIII, figura fortemente osteggiata da Dante.</a:t>
            </a:r>
          </a:p>
        </p:txBody>
      </p:sp>
    </p:spTree>
    <p:extLst>
      <p:ext uri="{BB962C8B-B14F-4D97-AF65-F5344CB8AC3E}">
        <p14:creationId xmlns:p14="http://schemas.microsoft.com/office/powerpoint/2010/main" val="3621746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riosità su Francesco Petrarca: toscani famosi - IT'S TUSCANY">
            <a:extLst>
              <a:ext uri="{FF2B5EF4-FFF2-40B4-BE49-F238E27FC236}">
                <a16:creationId xmlns:a16="http://schemas.microsoft.com/office/drawing/2014/main" id="{E94B0804-7C5A-CF67-87E8-EE32CFE4A80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74" t="11477" r="9534" b="-169"/>
          <a:stretch/>
        </p:blipFill>
        <p:spPr bwMode="auto">
          <a:xfrm>
            <a:off x="1" y="0"/>
            <a:ext cx="12192000" cy="695960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0B47C437-C501-541F-45CE-7BDBCE45242F}"/>
              </a:ext>
            </a:extLst>
          </p:cNvPr>
          <p:cNvSpPr/>
          <p:nvPr/>
        </p:nvSpPr>
        <p:spPr>
          <a:xfrm>
            <a:off x="0" y="-13018"/>
            <a:ext cx="5740400" cy="6959600"/>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E0924F5A-5BA1-CEC5-A922-842AC5BA38F6}"/>
              </a:ext>
            </a:extLst>
          </p:cNvPr>
          <p:cNvSpPr>
            <a:spLocks noGrp="1"/>
          </p:cNvSpPr>
          <p:nvPr>
            <p:ph type="title"/>
          </p:nvPr>
        </p:nvSpPr>
        <p:spPr>
          <a:xfrm>
            <a:off x="533400" y="334645"/>
            <a:ext cx="4424680" cy="1325563"/>
          </a:xfrm>
        </p:spPr>
        <p:txBody>
          <a:bodyPr>
            <a:normAutofit fontScale="90000"/>
          </a:bodyPr>
          <a:lstStyle/>
          <a:p>
            <a:r>
              <a:rPr lang="it-IT" sz="3200" b="1" dirty="0">
                <a:solidFill>
                  <a:schemeClr val="tx2">
                    <a:lumMod val="75000"/>
                  </a:schemeClr>
                </a:solidFill>
                <a:latin typeface="Aharoni" panose="02010803020104030203" pitchFamily="2" charset="-79"/>
                <a:cs typeface="Aharoni" panose="02010803020104030203" pitchFamily="2" charset="-79"/>
              </a:rPr>
              <a:t>FRANCESCO</a:t>
            </a:r>
            <a:r>
              <a:rPr lang="it-IT" dirty="0"/>
              <a:t> </a:t>
            </a:r>
            <a:r>
              <a:rPr lang="it-IT" sz="3200" b="1" dirty="0">
                <a:solidFill>
                  <a:schemeClr val="tx2">
                    <a:lumMod val="75000"/>
                  </a:schemeClr>
                </a:solidFill>
                <a:latin typeface="Aharoni" panose="02010803020104030203" pitchFamily="2" charset="-79"/>
                <a:cs typeface="Aharoni" panose="02010803020104030203" pitchFamily="2" charset="-79"/>
              </a:rPr>
              <a:t>PETRARCA </a:t>
            </a:r>
            <a:r>
              <a:rPr lang="it-IT" sz="2400" b="1" i="1" dirty="0">
                <a:solidFill>
                  <a:schemeClr val="tx2">
                    <a:lumMod val="75000"/>
                  </a:schemeClr>
                </a:solidFill>
                <a:latin typeface="Aharoni" panose="02010803020104030203" pitchFamily="2" charset="-79"/>
                <a:cs typeface="Aharoni" panose="02010803020104030203" pitchFamily="2" charset="-79"/>
              </a:rPr>
              <a:t>- Epistole e De vita solitaria</a:t>
            </a:r>
            <a:br>
              <a:rPr lang="it-IT" sz="1800" dirty="0"/>
            </a:br>
            <a:endParaRPr lang="it-IT" sz="3200" b="1" dirty="0">
              <a:solidFill>
                <a:schemeClr val="tx2">
                  <a:lumMod val="75000"/>
                </a:schemeClr>
              </a:solidFill>
              <a:latin typeface="Aharoni" panose="02010803020104030203" pitchFamily="2" charset="-79"/>
              <a:cs typeface="Aharoni" panose="02010803020104030203" pitchFamily="2" charset="-79"/>
            </a:endParaRPr>
          </a:p>
        </p:txBody>
      </p:sp>
      <p:sp>
        <p:nvSpPr>
          <p:cNvPr id="3" name="Segnaposto contenuto 2">
            <a:extLst>
              <a:ext uri="{FF2B5EF4-FFF2-40B4-BE49-F238E27FC236}">
                <a16:creationId xmlns:a16="http://schemas.microsoft.com/office/drawing/2014/main" id="{435D079A-F4E3-C22C-8D2E-F2762FD66F9D}"/>
              </a:ext>
            </a:extLst>
          </p:cNvPr>
          <p:cNvSpPr>
            <a:spLocks noGrp="1"/>
          </p:cNvSpPr>
          <p:nvPr>
            <p:ph idx="1"/>
          </p:nvPr>
        </p:nvSpPr>
        <p:spPr>
          <a:xfrm>
            <a:off x="241300" y="1784985"/>
            <a:ext cx="5257800" cy="4351338"/>
          </a:xfrm>
        </p:spPr>
        <p:txBody>
          <a:bodyPr/>
          <a:lstStyle/>
          <a:p>
            <a:pPr marL="0" indent="0" algn="just">
              <a:buNone/>
            </a:pPr>
            <a:r>
              <a:rPr lang="it-IT" sz="1800" dirty="0">
                <a:latin typeface="Times New Roman" panose="02020603050405020304" pitchFamily="18" charset="0"/>
                <a:cs typeface="Times New Roman" panose="02020603050405020304" pitchFamily="18" charset="0"/>
              </a:rPr>
              <a:t>Francesco Petrarca esprime un giudizio diverso su Celestino V rispetto a Dante. Nelle sue lettere e nel trattato De vita solitaria, Petrarca elogia Celestino per la sua scelta di rinunciare al potere temporale della Chiesa, vedendo in essa un ritorno alla purezza della vita monastica e una fuga dai vizi della politica e del potere. Per Petrarca, l’abdicazione di Celestino non è segno di viltà, ma un atto di virtù, un ritorno alla ricerca di Dio lontano dalle corruzioni del mondo.</a:t>
            </a:r>
          </a:p>
        </p:txBody>
      </p:sp>
    </p:spTree>
    <p:extLst>
      <p:ext uri="{BB962C8B-B14F-4D97-AF65-F5344CB8AC3E}">
        <p14:creationId xmlns:p14="http://schemas.microsoft.com/office/powerpoint/2010/main" val="33177097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Ignazio Silone | Letteratura italiana | Rai Scuola">
            <a:extLst>
              <a:ext uri="{FF2B5EF4-FFF2-40B4-BE49-F238E27FC236}">
                <a16:creationId xmlns:a16="http://schemas.microsoft.com/office/drawing/2014/main" id="{F05C112A-5F72-E9EE-32B9-97AA5120DA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37" y="0"/>
            <a:ext cx="1226087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FECFB11D-05E6-701C-9ECF-4D96EE72C67E}"/>
              </a:ext>
            </a:extLst>
          </p:cNvPr>
          <p:cNvSpPr/>
          <p:nvPr/>
        </p:nvSpPr>
        <p:spPr>
          <a:xfrm>
            <a:off x="0" y="-13017"/>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782091A1-A679-4AB6-431F-4FF62FBB3EC6}"/>
              </a:ext>
            </a:extLst>
          </p:cNvPr>
          <p:cNvSpPr>
            <a:spLocks noGrp="1"/>
          </p:cNvSpPr>
          <p:nvPr>
            <p:ph type="title"/>
          </p:nvPr>
        </p:nvSpPr>
        <p:spPr>
          <a:xfrm>
            <a:off x="454660" y="395605"/>
            <a:ext cx="4831080" cy="1325563"/>
          </a:xfrm>
        </p:spPr>
        <p:txBody>
          <a:bodyPr>
            <a:normAutofit fontScale="90000"/>
          </a:bodyPr>
          <a:lstStyle/>
          <a:p>
            <a:r>
              <a:rPr lang="it-IT" sz="3200" b="1" dirty="0">
                <a:solidFill>
                  <a:schemeClr val="tx2">
                    <a:lumMod val="75000"/>
                  </a:schemeClr>
                </a:solidFill>
                <a:latin typeface="Aharoni" panose="02010803020104030203" pitchFamily="2" charset="-79"/>
                <a:cs typeface="Aharoni" panose="02010803020104030203" pitchFamily="2" charset="-79"/>
              </a:rPr>
              <a:t>IGNAZIO</a:t>
            </a:r>
            <a:r>
              <a:rPr lang="it-IT" dirty="0"/>
              <a:t> </a:t>
            </a:r>
            <a:r>
              <a:rPr lang="it-IT" sz="3200" b="1" dirty="0">
                <a:solidFill>
                  <a:schemeClr val="tx2">
                    <a:lumMod val="75000"/>
                  </a:schemeClr>
                </a:solidFill>
                <a:latin typeface="Aharoni" panose="02010803020104030203" pitchFamily="2" charset="-79"/>
                <a:cs typeface="Aharoni" panose="02010803020104030203" pitchFamily="2" charset="-79"/>
              </a:rPr>
              <a:t>SILONE </a:t>
            </a:r>
            <a:r>
              <a:rPr lang="it-IT" sz="2400" b="1" dirty="0">
                <a:solidFill>
                  <a:schemeClr val="tx2">
                    <a:lumMod val="75000"/>
                  </a:schemeClr>
                </a:solidFill>
                <a:latin typeface="Aharoni" panose="02010803020104030203" pitchFamily="2" charset="-79"/>
                <a:cs typeface="Aharoni" panose="02010803020104030203" pitchFamily="2" charset="-79"/>
              </a:rPr>
              <a:t>- </a:t>
            </a:r>
            <a:r>
              <a:rPr lang="it-IT" sz="2400" b="1" i="1" dirty="0">
                <a:solidFill>
                  <a:schemeClr val="tx2">
                    <a:lumMod val="75000"/>
                  </a:schemeClr>
                </a:solidFill>
                <a:latin typeface="Aharoni" panose="02010803020104030203" pitchFamily="2" charset="-79"/>
                <a:ea typeface="+mj-ea"/>
                <a:cs typeface="Aharoni" panose="02010803020104030203" pitchFamily="2" charset="-79"/>
              </a:rPr>
              <a:t>L’avventura di un povero cristiano (1968)</a:t>
            </a:r>
            <a:endParaRPr lang="it-IT" sz="2400" b="1" dirty="0">
              <a:solidFill>
                <a:schemeClr val="tx2">
                  <a:lumMod val="75000"/>
                </a:schemeClr>
              </a:solidFill>
              <a:latin typeface="Aharoni" panose="02010803020104030203" pitchFamily="2" charset="-79"/>
              <a:cs typeface="Aharoni" panose="02010803020104030203" pitchFamily="2" charset="-79"/>
            </a:endParaRPr>
          </a:p>
        </p:txBody>
      </p:sp>
      <p:sp>
        <p:nvSpPr>
          <p:cNvPr id="3" name="Segnaposto contenuto 2">
            <a:extLst>
              <a:ext uri="{FF2B5EF4-FFF2-40B4-BE49-F238E27FC236}">
                <a16:creationId xmlns:a16="http://schemas.microsoft.com/office/drawing/2014/main" id="{803B53F7-83F6-1D10-CDE1-4C56497A17BD}"/>
              </a:ext>
            </a:extLst>
          </p:cNvPr>
          <p:cNvSpPr>
            <a:spLocks noGrp="1"/>
          </p:cNvSpPr>
          <p:nvPr>
            <p:ph idx="1"/>
          </p:nvPr>
        </p:nvSpPr>
        <p:spPr>
          <a:xfrm>
            <a:off x="454660" y="1835785"/>
            <a:ext cx="5257800" cy="4351338"/>
          </a:xfrm>
        </p:spPr>
        <p:txBody>
          <a:bodyPr/>
          <a:lstStyle/>
          <a:p>
            <a:pPr marL="0" indent="0" algn="just">
              <a:buNone/>
            </a:pPr>
            <a:r>
              <a:rPr lang="it-IT" sz="1800" dirty="0">
                <a:latin typeface="Times New Roman" panose="02020603050405020304" pitchFamily="18" charset="0"/>
                <a:cs typeface="Times New Roman" panose="02020603050405020304" pitchFamily="18" charset="0"/>
              </a:rPr>
              <a:t>Silone, scrittore italiano del XX secolo, offre una rappresentazione drammatica e toccante della figura di Celestino V nel suo romanzo L’avventura di un povero cristiano. Qui Celestino è presentato come un uomo umile e devoto, il cui ideale di vita spirituale entra in conflitto con la realtà politica della Chiesa. Il romanzo esplora il dilemma tra la fede personale e le esigenze della struttura ecclesiastica, e la decisione di Celestino di rinunciare al papato viene trattata con grande umanità e comprensione.</a:t>
            </a:r>
          </a:p>
        </p:txBody>
      </p:sp>
    </p:spTree>
    <p:extLst>
      <p:ext uri="{BB962C8B-B14F-4D97-AF65-F5344CB8AC3E}">
        <p14:creationId xmlns:p14="http://schemas.microsoft.com/office/powerpoint/2010/main" val="610215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F554243C-28CF-5C76-01BE-D0A97A60A92D}"/>
              </a:ext>
            </a:extLst>
          </p:cNvPr>
          <p:cNvSpPr/>
          <p:nvPr/>
        </p:nvSpPr>
        <p:spPr>
          <a:xfrm>
            <a:off x="0" y="-13017"/>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4A23A201-66E4-CB3C-FB70-48C38D153B04}"/>
              </a:ext>
            </a:extLst>
          </p:cNvPr>
          <p:cNvSpPr>
            <a:spLocks noGrp="1"/>
          </p:cNvSpPr>
          <p:nvPr>
            <p:ph type="title"/>
          </p:nvPr>
        </p:nvSpPr>
        <p:spPr>
          <a:xfrm>
            <a:off x="340360" y="537845"/>
            <a:ext cx="4577080" cy="1325563"/>
          </a:xfrm>
        </p:spPr>
        <p:txBody>
          <a:bodyPr>
            <a:normAutofit/>
          </a:bodyPr>
          <a:lstStyle/>
          <a:p>
            <a:r>
              <a:rPr lang="it-IT" sz="3200" b="1" dirty="0">
                <a:solidFill>
                  <a:schemeClr val="tx2">
                    <a:lumMod val="75000"/>
                  </a:schemeClr>
                </a:solidFill>
                <a:latin typeface="Aharoni" panose="02010803020104030203" pitchFamily="2" charset="-79"/>
                <a:ea typeface="+mj-ea"/>
                <a:cs typeface="Aharoni" panose="02010803020104030203" pitchFamily="2" charset="-79"/>
              </a:rPr>
              <a:t>PAOL</a:t>
            </a:r>
            <a:r>
              <a:rPr lang="it-IT" sz="3200" b="1" dirty="0">
                <a:solidFill>
                  <a:schemeClr val="tx2">
                    <a:lumMod val="75000"/>
                  </a:schemeClr>
                </a:solidFill>
                <a:latin typeface="Aharoni" panose="02010803020104030203" pitchFamily="2" charset="-79"/>
                <a:cs typeface="Aharoni" panose="02010803020104030203" pitchFamily="2" charset="-79"/>
              </a:rPr>
              <a:t>O GOLINELLI</a:t>
            </a:r>
            <a:r>
              <a:rPr lang="it-IT" sz="2400" b="1" dirty="0">
                <a:solidFill>
                  <a:schemeClr val="tx2">
                    <a:lumMod val="75000"/>
                  </a:schemeClr>
                </a:solidFill>
                <a:latin typeface="Aharoni" panose="02010803020104030203" pitchFamily="2" charset="-79"/>
                <a:ea typeface="+mj-ea"/>
                <a:cs typeface="Aharoni" panose="02010803020104030203" pitchFamily="2" charset="-79"/>
              </a:rPr>
              <a:t>-</a:t>
            </a:r>
            <a:r>
              <a:rPr lang="it-IT" sz="2400" b="1" i="1" dirty="0">
                <a:solidFill>
                  <a:schemeClr val="tx2">
                    <a:lumMod val="75000"/>
                  </a:schemeClr>
                </a:solidFill>
                <a:latin typeface="Aharoni" panose="02010803020104030203" pitchFamily="2" charset="-79"/>
                <a:ea typeface="+mj-ea"/>
                <a:cs typeface="Aharoni" panose="02010803020104030203" pitchFamily="2" charset="-79"/>
              </a:rPr>
              <a:t>Celestino</a:t>
            </a:r>
            <a:r>
              <a:rPr lang="it-IT" sz="2400" b="1" dirty="0">
                <a:solidFill>
                  <a:schemeClr val="tx2">
                    <a:lumMod val="75000"/>
                  </a:schemeClr>
                </a:solidFill>
                <a:latin typeface="Aharoni" panose="02010803020104030203" pitchFamily="2" charset="-79"/>
                <a:ea typeface="+mj-ea"/>
                <a:cs typeface="Aharoni" panose="02010803020104030203" pitchFamily="2" charset="-79"/>
              </a:rPr>
              <a:t> </a:t>
            </a:r>
            <a:r>
              <a:rPr lang="it-IT" sz="2400" b="1" i="1" dirty="0">
                <a:solidFill>
                  <a:schemeClr val="tx2">
                    <a:lumMod val="75000"/>
                  </a:schemeClr>
                </a:solidFill>
                <a:latin typeface="Aharoni" panose="02010803020104030203" pitchFamily="2" charset="-79"/>
                <a:ea typeface="+mj-ea"/>
                <a:cs typeface="Aharoni" panose="02010803020104030203" pitchFamily="2" charset="-79"/>
              </a:rPr>
              <a:t>V. Il papa contadino (2011)</a:t>
            </a:r>
            <a:endParaRPr lang="it-IT" sz="2400" b="1" dirty="0">
              <a:solidFill>
                <a:schemeClr val="tx2">
                  <a:lumMod val="75000"/>
                </a:schemeClr>
              </a:solidFill>
              <a:latin typeface="Aharoni" panose="02010803020104030203" pitchFamily="2" charset="-79"/>
              <a:cs typeface="Aharoni" panose="02010803020104030203" pitchFamily="2" charset="-79"/>
            </a:endParaRPr>
          </a:p>
        </p:txBody>
      </p:sp>
      <p:sp>
        <p:nvSpPr>
          <p:cNvPr id="3" name="Segnaposto contenuto 2">
            <a:extLst>
              <a:ext uri="{FF2B5EF4-FFF2-40B4-BE49-F238E27FC236}">
                <a16:creationId xmlns:a16="http://schemas.microsoft.com/office/drawing/2014/main" id="{5FBA29B1-5F5A-609C-A0A2-1171D3EBBB6F}"/>
              </a:ext>
            </a:extLst>
          </p:cNvPr>
          <p:cNvSpPr>
            <a:spLocks noGrp="1"/>
          </p:cNvSpPr>
          <p:nvPr>
            <p:ph idx="1"/>
          </p:nvPr>
        </p:nvSpPr>
        <p:spPr>
          <a:xfrm>
            <a:off x="241300" y="2068830"/>
            <a:ext cx="5257800" cy="4351338"/>
          </a:xfrm>
        </p:spPr>
        <p:txBody>
          <a:bodyPr/>
          <a:lstStyle/>
          <a:p>
            <a:pPr marL="0" indent="0" algn="just">
              <a:buNone/>
            </a:pPr>
            <a:r>
              <a:rPr lang="it-IT" sz="1800" dirty="0">
                <a:latin typeface="Times New Roman" panose="02020603050405020304" pitchFamily="18" charset="0"/>
                <a:cs typeface="Times New Roman" panose="02020603050405020304" pitchFamily="18" charset="0"/>
              </a:rPr>
              <a:t>Questo romanzo biografico descrive la vita di Pietro da Morrone prima e durante il suo breve pontificato come Celestino V. De Luca enfatizza l'umiltà e la semplicità di Celestino, dipingendolo come un "papa contadino", un uomo di straordinaria spiritualità ma inadatto al potere e agli intrighi del mondo ecclesiastico.</a:t>
            </a:r>
          </a:p>
        </p:txBody>
      </p:sp>
      <p:pic>
        <p:nvPicPr>
          <p:cNvPr id="7172" name="Picture 4" descr="Golinelli P.: Celestino V. Il Papa contadino – Ugo Mursia Editore">
            <a:extLst>
              <a:ext uri="{FF2B5EF4-FFF2-40B4-BE49-F238E27FC236}">
                <a16:creationId xmlns:a16="http://schemas.microsoft.com/office/drawing/2014/main" id="{43F33807-FD66-9416-6081-13885457B0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30015"/>
          <a:stretch/>
        </p:blipFill>
        <p:spPr bwMode="auto">
          <a:xfrm>
            <a:off x="5740400" y="-13017"/>
            <a:ext cx="6506591" cy="6871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351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646150DC-7A52-C34B-54B7-6D4433183D8B}"/>
              </a:ext>
            </a:extLst>
          </p:cNvPr>
          <p:cNvSpPr/>
          <p:nvPr/>
        </p:nvSpPr>
        <p:spPr>
          <a:xfrm>
            <a:off x="0" y="-13017"/>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 name="Titolo 1">
            <a:extLst>
              <a:ext uri="{FF2B5EF4-FFF2-40B4-BE49-F238E27FC236}">
                <a16:creationId xmlns:a16="http://schemas.microsoft.com/office/drawing/2014/main" id="{A1DEF724-0F42-BA19-E325-840A8021A113}"/>
              </a:ext>
            </a:extLst>
          </p:cNvPr>
          <p:cNvSpPr>
            <a:spLocks noGrp="1"/>
          </p:cNvSpPr>
          <p:nvPr>
            <p:ph type="title"/>
          </p:nvPr>
        </p:nvSpPr>
        <p:spPr>
          <a:xfrm>
            <a:off x="441960" y="365125"/>
            <a:ext cx="10515600" cy="1325563"/>
          </a:xfrm>
        </p:spPr>
        <p:txBody>
          <a:bodyPr/>
          <a:lstStyle/>
          <a:p>
            <a:r>
              <a:rPr lang="it-IT" sz="3200" b="1" dirty="0">
                <a:solidFill>
                  <a:schemeClr val="tx2">
                    <a:lumMod val="75000"/>
                  </a:schemeClr>
                </a:solidFill>
                <a:latin typeface="Aharoni" panose="02010803020104030203" pitchFamily="2" charset="-79"/>
                <a:cs typeface="Aharoni" panose="02010803020104030203" pitchFamily="2" charset="-79"/>
              </a:rPr>
              <a:t>PASCOLI</a:t>
            </a:r>
            <a:r>
              <a:rPr lang="it-IT" dirty="0"/>
              <a:t> </a:t>
            </a:r>
            <a:r>
              <a:rPr lang="it-IT" sz="3200" b="1" dirty="0">
                <a:solidFill>
                  <a:schemeClr val="tx2">
                    <a:lumMod val="75000"/>
                  </a:schemeClr>
                </a:solidFill>
                <a:latin typeface="Aharoni" panose="02010803020104030203" pitchFamily="2" charset="-79"/>
                <a:cs typeface="Aharoni" panose="02010803020104030203" pitchFamily="2" charset="-79"/>
              </a:rPr>
              <a:t>E</a:t>
            </a:r>
            <a:r>
              <a:rPr lang="it-IT" dirty="0"/>
              <a:t> </a:t>
            </a:r>
            <a:r>
              <a:rPr lang="it-IT" sz="3200" b="1" dirty="0">
                <a:solidFill>
                  <a:schemeClr val="tx2">
                    <a:lumMod val="75000"/>
                  </a:schemeClr>
                </a:solidFill>
                <a:latin typeface="Aharoni" panose="02010803020104030203" pitchFamily="2" charset="-79"/>
                <a:cs typeface="Aharoni" panose="02010803020104030203" pitchFamily="2" charset="-79"/>
              </a:rPr>
              <a:t>LEOPARDI</a:t>
            </a:r>
          </a:p>
        </p:txBody>
      </p:sp>
      <p:sp>
        <p:nvSpPr>
          <p:cNvPr id="3" name="Segnaposto contenuto 2">
            <a:extLst>
              <a:ext uri="{FF2B5EF4-FFF2-40B4-BE49-F238E27FC236}">
                <a16:creationId xmlns:a16="http://schemas.microsoft.com/office/drawing/2014/main" id="{A4DFACC8-0D6F-6A4F-DB62-33EA4AECE08C}"/>
              </a:ext>
            </a:extLst>
          </p:cNvPr>
          <p:cNvSpPr>
            <a:spLocks noGrp="1"/>
          </p:cNvSpPr>
          <p:nvPr>
            <p:ph idx="1"/>
          </p:nvPr>
        </p:nvSpPr>
        <p:spPr>
          <a:xfrm>
            <a:off x="441960" y="1690688"/>
            <a:ext cx="5257800" cy="4351338"/>
          </a:xfrm>
        </p:spPr>
        <p:txBody>
          <a:bodyPr/>
          <a:lstStyle/>
          <a:p>
            <a:pPr marL="0" indent="0" algn="just">
              <a:buNone/>
            </a:pPr>
            <a:r>
              <a:rPr lang="it-IT" sz="1800" dirty="0">
                <a:latin typeface="Times New Roman" panose="02020603050405020304" pitchFamily="18" charset="0"/>
                <a:cs typeface="Times New Roman" panose="02020603050405020304" pitchFamily="18" charset="0"/>
              </a:rPr>
              <a:t>Pascoli e Leopardi Autori come Pascoli e Leopardi, in alcuni loro scritti, riflettono sulla figura di Celestino come emblema di un ideale di purezza e ascesi in contrasto con le dinamiche corrotte della società. Celestino V appare anche in altre opere minori e in diversi saggi storici e filosofici, spesso come simbolo del conflitto tra spiritualità e potere.</a:t>
            </a:r>
          </a:p>
        </p:txBody>
      </p:sp>
      <p:pic>
        <p:nvPicPr>
          <p:cNvPr id="6148" name="Picture 4" descr="Giacomo Leopardi: vita, opere, pensiero e poetica | Studenti.it">
            <a:extLst>
              <a:ext uri="{FF2B5EF4-FFF2-40B4-BE49-F238E27FC236}">
                <a16:creationId xmlns:a16="http://schemas.microsoft.com/office/drawing/2014/main" id="{EABA96C7-AA10-E72A-A65C-9CAE595E08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001" b="42279"/>
          <a:stretch/>
        </p:blipFill>
        <p:spPr bwMode="auto">
          <a:xfrm>
            <a:off x="5740401" y="-173621"/>
            <a:ext cx="6575062" cy="3618127"/>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Giovanni Pascoli, ritratto del poeta fanciullino | Sapere.it">
            <a:extLst>
              <a:ext uri="{FF2B5EF4-FFF2-40B4-BE49-F238E27FC236}">
                <a16:creationId xmlns:a16="http://schemas.microsoft.com/office/drawing/2014/main" id="{71723E9F-B40D-4619-8471-366C93B39B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358" t="21428" r="-11610" b="33763"/>
          <a:stretch/>
        </p:blipFill>
        <p:spPr bwMode="auto">
          <a:xfrm>
            <a:off x="5740400" y="3429000"/>
            <a:ext cx="7741230" cy="3618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826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elestino V e la geopolitica del perdono">
            <a:extLst>
              <a:ext uri="{FF2B5EF4-FFF2-40B4-BE49-F238E27FC236}">
                <a16:creationId xmlns:a16="http://schemas.microsoft.com/office/drawing/2014/main" id="{28581D10-B74E-833D-11E2-DD9A8F9083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069" t="23565" r="6467"/>
          <a:stretch/>
        </p:blipFill>
        <p:spPr bwMode="auto">
          <a:xfrm>
            <a:off x="0" y="-1"/>
            <a:ext cx="12192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a:extLst>
              <a:ext uri="{FF2B5EF4-FFF2-40B4-BE49-F238E27FC236}">
                <a16:creationId xmlns:a16="http://schemas.microsoft.com/office/drawing/2014/main" id="{54F0E76B-A348-6DE5-47CE-6852E526703F}"/>
              </a:ext>
            </a:extLst>
          </p:cNvPr>
          <p:cNvSpPr/>
          <p:nvPr/>
        </p:nvSpPr>
        <p:spPr>
          <a:xfrm>
            <a:off x="0" y="-6509"/>
            <a:ext cx="5740400" cy="6871018"/>
          </a:xfrm>
          <a:prstGeom prst="rect">
            <a:avLst/>
          </a:prstGeom>
          <a:solidFill>
            <a:srgbClr val="B29887">
              <a:alpha val="68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Segnaposto contenuto 2">
            <a:extLst>
              <a:ext uri="{FF2B5EF4-FFF2-40B4-BE49-F238E27FC236}">
                <a16:creationId xmlns:a16="http://schemas.microsoft.com/office/drawing/2014/main" id="{450718A9-24FC-266E-E2B9-B23D62003FE7}"/>
              </a:ext>
            </a:extLst>
          </p:cNvPr>
          <p:cNvSpPr>
            <a:spLocks noGrp="1"/>
          </p:cNvSpPr>
          <p:nvPr>
            <p:ph idx="1"/>
          </p:nvPr>
        </p:nvSpPr>
        <p:spPr>
          <a:xfrm>
            <a:off x="241300" y="1929797"/>
            <a:ext cx="5257800" cy="4351338"/>
          </a:xfrm>
        </p:spPr>
        <p:txBody>
          <a:bodyPr/>
          <a:lstStyle/>
          <a:p>
            <a:pPr marL="0" indent="0">
              <a:buNone/>
            </a:pPr>
            <a:r>
              <a:rPr lang="it-IT" sz="1800" dirty="0">
                <a:latin typeface="Times New Roman" panose="02020603050405020304" pitchFamily="18" charset="0"/>
                <a:cs typeface="Times New Roman" panose="02020603050405020304" pitchFamily="18" charset="0"/>
              </a:rPr>
              <a:t>Celestino V è una figura complessa nella letteratura infatti se Dante lo rappresenta come un esempio negativo di codardia e debolezza morale, Petrarca e Silone, lo  considerano un uomo di grande fede e coraggio, che ha scelto di abbandonare il potere per restare fedele ai suoi ideali spirituali.</a:t>
            </a:r>
          </a:p>
        </p:txBody>
      </p:sp>
    </p:spTree>
    <p:extLst>
      <p:ext uri="{BB962C8B-B14F-4D97-AF65-F5344CB8AC3E}">
        <p14:creationId xmlns:p14="http://schemas.microsoft.com/office/powerpoint/2010/main" val="197932592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754</Words>
  <Application>Microsoft Office PowerPoint</Application>
  <PresentationFormat>Widescreen</PresentationFormat>
  <Paragraphs>16</Paragraphs>
  <Slides>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9</vt:i4>
      </vt:variant>
    </vt:vector>
  </HeadingPairs>
  <TitlesOfParts>
    <vt:vector size="15" baseType="lpstr">
      <vt:lpstr>Aharoni</vt:lpstr>
      <vt:lpstr>Arial</vt:lpstr>
      <vt:lpstr>Calibri</vt:lpstr>
      <vt:lpstr>Calibri Light</vt:lpstr>
      <vt:lpstr>Times New Roman</vt:lpstr>
      <vt:lpstr>Tema di Office</vt:lpstr>
      <vt:lpstr>LA FIGURA DI PAPA CELESTINO V NELLA LETTERATURA </vt:lpstr>
      <vt:lpstr>Celestino V  come simbolo di riflessione tra potere, fede e umanità.</vt:lpstr>
      <vt:lpstr>CELESTINO V NELLA LETTERATURA</vt:lpstr>
      <vt:lpstr>DANTE ALIGHIERI - Divina Commedia (Inferno, Canto III)</vt:lpstr>
      <vt:lpstr>FRANCESCO PETRARCA - Epistole e De vita solitaria </vt:lpstr>
      <vt:lpstr>IGNAZIO SILONE - L’avventura di un povero cristiano (1968)</vt:lpstr>
      <vt:lpstr>PAOLO GOLINELLI-Celestino V. Il papa contadino (2011)</vt:lpstr>
      <vt:lpstr>PASCOLI E LEOPARDI</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User</dc:creator>
  <cp:lastModifiedBy>User</cp:lastModifiedBy>
  <cp:revision>1</cp:revision>
  <dcterms:created xsi:type="dcterms:W3CDTF">2024-10-03T18:53:51Z</dcterms:created>
  <dcterms:modified xsi:type="dcterms:W3CDTF">2024-10-03T19:15:18Z</dcterms:modified>
</cp:coreProperties>
</file>